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591" r:id="rId3"/>
    <p:sldId id="401" r:id="rId4"/>
    <p:sldId id="411" r:id="rId5"/>
    <p:sldId id="597" r:id="rId6"/>
    <p:sldId id="598" r:id="rId7"/>
    <p:sldId id="580" r:id="rId8"/>
    <p:sldId id="599" r:id="rId9"/>
    <p:sldId id="601" r:id="rId10"/>
    <p:sldId id="602" r:id="rId11"/>
    <p:sldId id="603" r:id="rId12"/>
    <p:sldId id="604" r:id="rId13"/>
    <p:sldId id="605" r:id="rId14"/>
    <p:sldId id="606" r:id="rId15"/>
    <p:sldId id="60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>
      <p:cViewPr>
        <p:scale>
          <a:sx n="125" d="100"/>
          <a:sy n="125" d="100"/>
        </p:scale>
        <p:origin x="627" y="8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7678A-2427-4B33-B3DB-F1AC8851A18B}" type="datetimeFigureOut">
              <a:rPr lang="en-CA" smtClean="0"/>
              <a:t>2023-05-04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5310F-E4EB-4186-AD5D-4EF92F453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058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C81-C962-4047-941C-F7CDDDB64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AAF6E1-9D09-4248-9111-ADEEC4DC6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987EC-6AC2-4E59-874E-58CAC5566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5DAE-22A3-477C-8568-A33EDB24F4EC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C8450-AA23-4CA4-893D-81FC836BF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847EA-1888-4DCC-8057-E132218E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3979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A7C12-204E-4A0B-83FC-3C5A2B88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E1C3C8-B0F4-4D79-92BE-F33D0C2BA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40DC4-5A3A-4D15-B135-974E0A6A2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4E52D-AE08-4EE8-B2DF-60DFE0A45FC7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40355-D106-494A-A216-7DFD52E8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09B16-B029-4005-A2FB-358177B9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354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13E3DB-6AC8-459F-BE17-566E9D9EDB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97ADC6-2D0B-47D4-B270-128B3770F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1ED04-95A3-4A64-852A-75310D747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01A8A-1D32-461C-92FA-EEBA538BDB4E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20529-1715-4D33-B241-1C9D373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3C34B-D4EF-4620-A57D-B1787C38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3904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May 2023 MOLLER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9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3625B-FB80-470F-A22F-159655955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B2124-4458-48FA-A51D-50E00A80C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679CC-48D4-4799-8234-4ED6A799C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60419-BDF4-4983-8249-49D0109A0450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BC14B-63FE-45FC-9720-B9BB5F30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61BCD-F430-413A-BE6F-55035B7E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01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F8096-8D1B-44B3-9AFB-83E3E1AE2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62584-5823-4C4F-8BFF-B610B413C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B97F4-F7DB-4514-A91B-5BFDF3CD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C248-DF7F-44C3-ACD6-296848BB8EAA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0AADD-5934-4E69-842C-45120DB4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2BE66-919D-4298-BF37-0C3DD737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92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00B9-C9DA-44A6-9E68-D8FF5552E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9DB3C-740E-4C93-82F5-2ACA901EA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ACDB3-8964-427A-B63A-8C6F9C7AA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6DD84-3338-4A24-85A6-CC5E00815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7B79C-EE9A-4DDC-AF2B-E6B302B63718}" type="datetime1">
              <a:rPr lang="en-CA" smtClean="0"/>
              <a:t>2023-05-06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0A6A6-9672-4F42-AECA-6FAC06D15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442BB-9173-4672-961F-52C5F414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30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5825-ECD1-4FAD-A324-C0E8C3AB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29E68-4952-4D56-B9D5-1DDA7C173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15000-AA99-403A-86A4-DA875154A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BECA90-F29E-45DE-B72C-FFDD1C218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0CD8DD-8232-4228-9750-D9BBBB641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53C2D5-B1D9-4F25-ACE9-16C47F903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6C47-437E-4816-AD58-4278F8483FF9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619931-519F-4BA4-A10D-00B0606A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821AB4-4AF8-47D4-8286-FAA33BCF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5177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F8DEC-E80F-4E8E-B130-FB78098AF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1095C-E7FB-49E8-94C3-62549CCD6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F17D-FB0B-4D7F-93AC-3306A0345272}" type="datetime1">
              <a:rPr lang="en-CA" smtClean="0"/>
              <a:t>2023-05-06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60909-F272-4E60-B21D-566EB8E76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C2EA8-ED80-4107-8E19-D385E0F3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433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D590E8-66E3-4E2B-ABAF-9884AEEA3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015E2-E4F7-491C-B255-607E25D01D3B}" type="datetime1">
              <a:rPr lang="en-CA" smtClean="0"/>
              <a:t>2023-05-06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EF3492-902B-4D4D-AAC2-CE1A6C6D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86B2D-8AEC-4C5A-B75B-9DA67C5E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843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E9953-029B-4F07-A91B-2A307F51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19ABD-B7AB-4E0C-8642-1ABD77148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39FDE-EDD3-4DCB-9D9E-4D71D445F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12BD0-00ED-4FC0-8497-BF18C4FA4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12453-368B-405D-B796-C2E65CA2C334}" type="datetime1">
              <a:rPr lang="en-CA" smtClean="0"/>
              <a:t>2023-05-06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5FDA7-F98C-44F3-ADDC-5AE410F1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51D45-07A1-4B9B-93F7-2CC15186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249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3001E-11E2-42C0-BC9F-8B5C4A69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6B3DFA-5BBD-4601-B285-AC89B78E9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71DCD-4D66-49E9-AB8C-0438EFB5A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28A7A-2321-4291-855E-EE5DA03F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0984-D42F-4863-BAE5-CA53E8986531}" type="datetime1">
              <a:rPr lang="en-CA" smtClean="0"/>
              <a:t>2023-05-06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023CA-E52C-45DD-ABD7-7A4BC75CE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A1A77-10D1-4C74-8AEA-AB2BA1455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3685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1EEAD0-C439-4F1F-8FAB-73643170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40085-5D11-4CAA-AE20-91453C1E8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929B-9103-49A1-82C2-867A7018A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72D44-6579-4EF2-A1BA-E4B5E2058F31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D35AB-8B40-4822-B037-21A081638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F9AE0-DA2E-47CE-80E0-A9951B23F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910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36C1-E5FB-4957-A5D1-94BD4995D86E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</a:t>
            </a:fld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04AA1A-1BDC-4DD7-A7DC-A1C28D94D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705033"/>
            <a:ext cx="9144000" cy="521212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atin typeface="Arial" panose="020B0604020202020204" pitchFamily="34" charset="0"/>
              </a:rPr>
              <a:t>Integrating Detector &amp; CFI Project Overview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82E6AC3-B115-4F82-B5E6-7385CDE73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8781" y="2158948"/>
            <a:ext cx="8834437" cy="36512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Michael Gericke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3513DB-A352-4130-BF86-90B6737A9164}"/>
              </a:ext>
            </a:extLst>
          </p:cNvPr>
          <p:cNvSpPr/>
          <p:nvPr/>
        </p:nvSpPr>
        <p:spPr>
          <a:xfrm>
            <a:off x="3810000" y="13694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MOLLER Collaboration Meeting</a:t>
            </a: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May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6607" y="2603774"/>
            <a:ext cx="70160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WBS 1.04.02/03 and partial 1.07.02 Overview/Status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Main Detector </a:t>
            </a:r>
            <a:r>
              <a:rPr lang="en-US" sz="1600" dirty="0"/>
              <a:t>Design Status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Remaining Design Tasks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Equipment/Parts Purchase and Production Status/Schedule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Quality Assurance Plans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Assembly and shipment</a:t>
            </a:r>
          </a:p>
        </p:txBody>
      </p:sp>
      <p:pic>
        <p:nvPicPr>
          <p:cNvPr id="2" name="Picture 1" descr="A person standing next to a satellite&#10;&#10;Description automatically generated with low confidence">
            <a:extLst>
              <a:ext uri="{FF2B5EF4-FFF2-40B4-BE49-F238E27FC236}">
                <a16:creationId xmlns:a16="http://schemas.microsoft.com/office/drawing/2014/main" id="{82056784-4F00-7359-DCE4-752E0700CD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11045" r="21803" b="9252"/>
          <a:stretch/>
        </p:blipFill>
        <p:spPr>
          <a:xfrm>
            <a:off x="7621433" y="1887552"/>
            <a:ext cx="3972220" cy="413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46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E2B13-8145-42E6-B3C6-6022475EF3EE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10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1185074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Remaining Design/Prototyping Tasks: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Detector structure (all of these should be done by the end of the summer – most sooner):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Minor tile position and size tweaks, based on tile overlap and deconvolution analysis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Minor changes to the mounting structure (split the quartz tray structure)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Light – tight sealing design (with air exit)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Finishing the details of the PMT housing assembly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 Final choice of material for 3D printing (most likely carbon-fiber ABS, but need additional radiation tests of pieces exposed to various moisture levels)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Final light guide material choice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Verify final designs/prototypes in beam test and with cosmic rays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Front-End Electronics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Small changeout for the modified amplifiers (event mode and integration mode)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Verify and implement changes to the ADC board front-end and build a second prototype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Mounting Structure and Cabling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Complete mounting structure and cabling infrastructure (again, see subsequent talks)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01559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70B6-06C8-4F92-9626-EFAD3D7FB10A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11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119459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Equipment/Parts Purchase and Production Status/Schedule: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Quartz tiles: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Raw material suppliers have been identified (Heraeus, Corning)  - either Heraeus for all tiles or only for the high-rate tiles and Corning for everything else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Potential company to do the polish is has been identified – we are getting a number of tiles from the company (Corning now and shortly also Heraeus)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We need one more  beam (June 2023) test to make final decision on the polish quality – requested CFI to cover associated cost overrun and need to make a decision in June, before request goes to CFI board for approval.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We foresee placing the full quartz order by early Fall 2023 </a:t>
            </a:r>
          </a:p>
          <a:p>
            <a:pPr lvl="2"/>
            <a:r>
              <a:rPr lang="en-CA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Mounting structure/ PMT housing: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These will be in-house production at </a:t>
            </a:r>
            <a:r>
              <a:rPr lang="en-CA" sz="1400" dirty="0" err="1"/>
              <a:t>UManitoba</a:t>
            </a:r>
            <a:r>
              <a:rPr lang="en-CA" sz="1400" dirty="0"/>
              <a:t> and UMass with the possible exception of some of the aluminum parts that require high precision CNC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Purchase of 7 new large production volume 3D printers is imminent – anticipate a full year of 3D printing effort split between UMass and UM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Light-guide material will be a standard item purchase (generally available)</a:t>
            </a:r>
          </a:p>
          <a:p>
            <a:pPr lvl="2"/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PMT/Front-End Electronics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The PMT order has been placed – we are scheduled to start receiving 20/month starting in July – to have final shipment sometime in early Fall 2024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PCB production: many companies to choose from – we have several that we have been using for prototypes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Chip level components – many with long lead times are on order (e.g. ADC chips) – or will be ordered shortly (amplifiers)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ADC board FPGA modules are all on hand</a:t>
            </a:r>
          </a:p>
          <a:p>
            <a:pPr lvl="2"/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661969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F7E4B-F481-4C13-805F-D53FDCFE52DC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12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763144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Quality Assurance Plans: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Quartz tiles: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Visual inspection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We have access to a high-quality laser reflectometer we can use to spot check the quality of the received quartz tiles</a:t>
            </a:r>
          </a:p>
          <a:p>
            <a:pPr lvl="2"/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Mounting structure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Visual and fit tests as we go along in the production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Thinking about computerized vision with a high-resolution camera to verify dimensionality of items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Strength/deformation/deflection tests (spot check – after assembly)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Electronics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Test bed exists from prototyping – establish a procedure to measure noise performance on the bench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With the ADC board and the first PMTs in hand, we can test the electronics in a realistic setup (see also PMT test setup next slide below)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PMTs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Single PE rate and Gain tests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QE measurements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Linearity measurements (exercises the FE electronics chain)</a:t>
            </a:r>
          </a:p>
        </p:txBody>
      </p:sp>
      <p:pic>
        <p:nvPicPr>
          <p:cNvPr id="3" name="Picture 2" descr="A picture containing text, line, plot, screenshot&#10;&#10;Description automatically generated">
            <a:extLst>
              <a:ext uri="{FF2B5EF4-FFF2-40B4-BE49-F238E27FC236}">
                <a16:creationId xmlns:a16="http://schemas.microsoft.com/office/drawing/2014/main" id="{EA94D933-7F97-D771-F7A2-86FA8E544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682246"/>
            <a:ext cx="3806453" cy="23028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B80B50-4991-1CCF-1E8C-A10B311422D2}"/>
              </a:ext>
            </a:extLst>
          </p:cNvPr>
          <p:cNvSpPr txBox="1"/>
          <p:nvPr/>
        </p:nvSpPr>
        <p:spPr>
          <a:xfrm>
            <a:off x="7463803" y="3104346"/>
            <a:ext cx="4565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Measured roughly 0.1 to 0.2mm increase in deflection over 6 days under its own weight. Never exceeded 0.5 mm</a:t>
            </a:r>
            <a:endParaRPr lang="en-CA" sz="1400" dirty="0"/>
          </a:p>
        </p:txBody>
      </p:sp>
      <p:pic>
        <p:nvPicPr>
          <p:cNvPr id="14" name="Picture 13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8A8680F2-9015-472F-CC17-810B03602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1" y="3627566"/>
            <a:ext cx="3052703" cy="27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97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0368-7793-430B-95C6-E8B6B8752938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13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7631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Quality Assurance Plans:</a:t>
            </a:r>
          </a:p>
          <a:p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4A68C7-F81B-87B9-6BCB-B918B0B1F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667" y="931114"/>
            <a:ext cx="9656604" cy="54252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06D9DD-CBCF-0B90-E094-B8B03DB11776}"/>
              </a:ext>
            </a:extLst>
          </p:cNvPr>
          <p:cNvSpPr txBox="1"/>
          <p:nvPr/>
        </p:nvSpPr>
        <p:spPr>
          <a:xfrm>
            <a:off x="387531" y="2016034"/>
            <a:ext cx="1421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Slide from </a:t>
            </a:r>
          </a:p>
          <a:p>
            <a:br>
              <a:rPr lang="en-CA" dirty="0"/>
            </a:br>
            <a:r>
              <a:rPr lang="en-CA" dirty="0"/>
              <a:t>Savino Longo</a:t>
            </a:r>
          </a:p>
        </p:txBody>
      </p:sp>
    </p:spTree>
    <p:extLst>
      <p:ext uri="{BB962C8B-B14F-4D97-AF65-F5344CB8AC3E}">
        <p14:creationId xmlns:p14="http://schemas.microsoft.com/office/powerpoint/2010/main" val="3855368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883A-6F2B-4BD5-BDF5-8E815FE1A2DA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14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1180284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Assembly and Shipment: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Module assembly will take place at UofM and UMass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If everything goes well a partial number of modules can probably start to be shipped to W&amp;M by June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Quartz tile shipment will likely continue throughout 2024, with the last ones arriving possibly as late as May 2025 (pessimistic view)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UofM students to temporarily relocate to W&amp;M to finalize assembly into the segments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Suggest to  wait with PMT module installation until segments arrive in Hall 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In segment cable routing can be done before PMT installation</a:t>
            </a:r>
          </a:p>
        </p:txBody>
      </p:sp>
    </p:spTree>
    <p:extLst>
      <p:ext uri="{BB962C8B-B14F-4D97-AF65-F5344CB8AC3E}">
        <p14:creationId xmlns:p14="http://schemas.microsoft.com/office/powerpoint/2010/main" val="897926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C244-1A06-4580-8907-457518490A91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15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1180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Reasonable Schedule: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Segment and module test assembly will take place at UofM and UMass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00627-621C-B330-BCD4-2EB8BC7BCC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99" r="17843" b="26857"/>
          <a:stretch/>
        </p:blipFill>
        <p:spPr>
          <a:xfrm>
            <a:off x="162729" y="1142075"/>
            <a:ext cx="11607963" cy="498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88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C662-5F10-4745-A864-8656605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Array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8AEBE-1E34-2746-B4B1-AF19673B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US" dirty="0"/>
          </a:p>
        </p:txBody>
      </p:sp>
      <p:pic>
        <p:nvPicPr>
          <p:cNvPr id="11" name="Picture 6" descr="MOLLERLOGO4-tp.png">
            <a:extLst>
              <a:ext uri="{FF2B5EF4-FFF2-40B4-BE49-F238E27FC236}">
                <a16:creationId xmlns:a16="http://schemas.microsoft.com/office/drawing/2014/main" id="{614BFB11-3F7B-4F1F-A4A7-71FDB189B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744" y="90555"/>
            <a:ext cx="1323566" cy="5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ACBAC5-34E6-1CAD-A36C-4C28D89B7CA0}"/>
              </a:ext>
            </a:extLst>
          </p:cNvPr>
          <p:cNvSpPr txBox="1"/>
          <p:nvPr/>
        </p:nvSpPr>
        <p:spPr>
          <a:xfrm>
            <a:off x="162731" y="778849"/>
            <a:ext cx="583123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Proposed detector nomenclature and numbering:</a:t>
            </a:r>
          </a:p>
          <a:p>
            <a:r>
              <a:rPr lang="en-US" sz="1600" dirty="0"/>
              <a:t> 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Septant</a:t>
            </a:r>
            <a:r>
              <a:rPr lang="en-US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Sector (open, transition, closed)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Segment (one of 28)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Module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52128D-5496-43B9-AF82-C002F56BDFE3}"/>
              </a:ext>
            </a:extLst>
          </p:cNvPr>
          <p:cNvGrpSpPr/>
          <p:nvPr/>
        </p:nvGrpSpPr>
        <p:grpSpPr>
          <a:xfrm>
            <a:off x="4273326" y="789146"/>
            <a:ext cx="4234665" cy="2456310"/>
            <a:chOff x="4853867" y="3429000"/>
            <a:chExt cx="4734487" cy="28657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C40CB3-00BE-F297-AC3B-3C4F5B8CE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29" b="3498"/>
            <a:stretch/>
          </p:blipFill>
          <p:spPr>
            <a:xfrm>
              <a:off x="6113348" y="3429000"/>
              <a:ext cx="3475006" cy="2833189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52294A5-19EE-9253-2F1E-CCF92D2EC73D}"/>
                </a:ext>
              </a:extLst>
            </p:cNvPr>
            <p:cNvCxnSpPr/>
            <p:nvPr/>
          </p:nvCxnSpPr>
          <p:spPr>
            <a:xfrm>
              <a:off x="5747025" y="4827009"/>
              <a:ext cx="1188720" cy="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01D55F-CB5B-64F5-AE17-555C82AB4A2E}"/>
                </a:ext>
              </a:extLst>
            </p:cNvPr>
            <p:cNvSpPr txBox="1"/>
            <p:nvPr/>
          </p:nvSpPr>
          <p:spPr>
            <a:xfrm>
              <a:off x="5089803" y="4638276"/>
              <a:ext cx="6864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</a:t>
              </a:r>
              <a:endParaRPr lang="en-CA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14F7D32-8FBB-B03D-7F17-0667B47B58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6736" y="5363768"/>
              <a:ext cx="1058193" cy="186979"/>
            </a:xfrm>
            <a:prstGeom prst="straightConnector1">
              <a:avLst/>
            </a:prstGeom>
            <a:ln w="4762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7A63A-5220-7E2E-66AA-CF9878505B54}"/>
                </a:ext>
              </a:extLst>
            </p:cNvPr>
            <p:cNvSpPr txBox="1"/>
            <p:nvPr/>
          </p:nvSpPr>
          <p:spPr>
            <a:xfrm>
              <a:off x="4853867" y="5406211"/>
              <a:ext cx="1076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Transition</a:t>
              </a:r>
              <a:endParaRPr lang="en-CA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9884BAC-F2A6-8BA5-06C3-FC1838D981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3348" y="5812979"/>
              <a:ext cx="1025682" cy="274526"/>
            </a:xfrm>
            <a:prstGeom prst="straightConnector1">
              <a:avLst/>
            </a:prstGeom>
            <a:ln w="47625">
              <a:solidFill>
                <a:srgbClr val="2649F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558274-1DEC-BD2F-D672-32C37729E386}"/>
                </a:ext>
              </a:extLst>
            </p:cNvPr>
            <p:cNvSpPr txBox="1"/>
            <p:nvPr/>
          </p:nvSpPr>
          <p:spPr>
            <a:xfrm>
              <a:off x="5288621" y="5956192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2649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Closed</a:t>
              </a:r>
              <a:endParaRPr lang="en-CA" sz="1600" dirty="0">
                <a:solidFill>
                  <a:srgbClr val="2649F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9555F7-BB89-E5AE-DF63-14496880071D}"/>
              </a:ext>
            </a:extLst>
          </p:cNvPr>
          <p:cNvCxnSpPr>
            <a:cxnSpLocks/>
          </p:cNvCxnSpPr>
          <p:nvPr/>
        </p:nvCxnSpPr>
        <p:spPr>
          <a:xfrm flipV="1">
            <a:off x="1792146" y="1640406"/>
            <a:ext cx="3630672" cy="62890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882C44-50BF-30FD-AD74-2DB547E22B16}"/>
              </a:ext>
            </a:extLst>
          </p:cNvPr>
          <p:cNvCxnSpPr>
            <a:cxnSpLocks/>
          </p:cNvCxnSpPr>
          <p:nvPr/>
        </p:nvCxnSpPr>
        <p:spPr>
          <a:xfrm>
            <a:off x="3692829" y="2697522"/>
            <a:ext cx="626501" cy="0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70D5B4F-B4E7-BA9B-FC25-A61EE31E8A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593" r="10593"/>
          <a:stretch/>
        </p:blipFill>
        <p:spPr>
          <a:xfrm>
            <a:off x="9169560" y="3672042"/>
            <a:ext cx="2859710" cy="243825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5EF4E23-287B-7072-71FC-5AF8D50D573F}"/>
              </a:ext>
            </a:extLst>
          </p:cNvPr>
          <p:cNvCxnSpPr>
            <a:cxnSpLocks/>
          </p:cNvCxnSpPr>
          <p:nvPr/>
        </p:nvCxnSpPr>
        <p:spPr>
          <a:xfrm>
            <a:off x="2846847" y="3668537"/>
            <a:ext cx="6182279" cy="369298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10AA66DB-6004-71C6-1844-4AD89F5155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591" r="38591"/>
          <a:stretch/>
        </p:blipFill>
        <p:spPr>
          <a:xfrm>
            <a:off x="6062245" y="4122604"/>
            <a:ext cx="663564" cy="1977766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5B0D24-8E1D-FA1B-6090-48F4BAC01018}"/>
              </a:ext>
            </a:extLst>
          </p:cNvPr>
          <p:cNvCxnSpPr>
            <a:cxnSpLocks/>
          </p:cNvCxnSpPr>
          <p:nvPr/>
        </p:nvCxnSpPr>
        <p:spPr>
          <a:xfrm>
            <a:off x="1792146" y="4653422"/>
            <a:ext cx="4145840" cy="251653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2DB86-6B20-C880-13DF-B6070444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 descr="A close-up of a circular object&#10;&#10;Description automatically generated with low confidence">
            <a:extLst>
              <a:ext uri="{FF2B5EF4-FFF2-40B4-BE49-F238E27FC236}">
                <a16:creationId xmlns:a16="http://schemas.microsoft.com/office/drawing/2014/main" id="{6BE7AFBB-5152-9DD4-F0C1-AE0D7C40CB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t="1990" r="16995" b="1990"/>
          <a:stretch/>
        </p:blipFill>
        <p:spPr>
          <a:xfrm>
            <a:off x="9169559" y="818789"/>
            <a:ext cx="2859710" cy="276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5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C662-5F10-4745-A864-8656605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8AEBE-1E34-2746-B4B1-AF19673B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6F23C-9C48-0647-AF99-05430002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BA543AC-3D19-4A95-A50C-6406D34F4CE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38642" y="903316"/>
                <a:ext cx="11393028" cy="5290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lnSpcReduction="10000"/>
              </a:bodyPr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+mj-lt"/>
                  <a:buAutoNum type="arabicPeriod"/>
                </a:pP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Radial segmentation</a:t>
                </a: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detector array is separated into six rings:</a:t>
                </a:r>
              </a:p>
              <a:p>
                <a:pPr marL="971550" lvl="2" indent="-171450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Ring 1- 4:	 	</a:t>
                </a:r>
                <a14:m>
                  <m:oMath xmlns:m="http://schemas.openxmlformats.org/officeDocument/2006/math"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</m:oMath>
                </a14:m>
                <a:endParaRPr lang="en-CA" sz="1400" b="1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971550" lvl="2" indent="-171450"/>
                <a:r>
                  <a:rPr lang="en-CA" sz="1400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Ring 5:		</a:t>
                </a:r>
                <a14:m>
                  <m:oMath xmlns:m="http://schemas.openxmlformats.org/officeDocument/2006/math"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 </a:t>
                </a:r>
              </a:p>
              <a:p>
                <a:pPr marL="971550" lvl="2" indent="-171450"/>
                <a:r>
                  <a:rPr lang="en-US" sz="1400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Wingdings" pitchFamily="2" charset="2"/>
                  </a:rPr>
                  <a:t>Ring 6:		Radiative tail</a:t>
                </a:r>
                <a:endParaRPr lang="en-CA" sz="1400" b="1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BA543AC-3D19-4A95-A50C-6406D34F4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642" y="903316"/>
                <a:ext cx="11393028" cy="5290172"/>
              </a:xfrm>
              <a:prstGeom prst="rect">
                <a:avLst/>
              </a:prstGeom>
              <a:blipFill>
                <a:blip r:embed="rId2"/>
                <a:stretch>
                  <a:fillRect l="-223" t="-959" b="-9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BE5F281-8BFA-4757-BA05-62B12EFBA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81" y="1237978"/>
            <a:ext cx="5443996" cy="3912017"/>
          </a:xfrm>
          <a:prstGeom prst="rect">
            <a:avLst/>
          </a:prstGeom>
        </p:spPr>
      </p:pic>
      <p:pic>
        <p:nvPicPr>
          <p:cNvPr id="11" name="Picture 6" descr="MOLLERLOGO4-tp.png">
            <a:extLst>
              <a:ext uri="{FF2B5EF4-FFF2-40B4-BE49-F238E27FC236}">
                <a16:creationId xmlns:a16="http://schemas.microsoft.com/office/drawing/2014/main" id="{614BFB11-3F7B-4F1F-A4A7-71FDB189B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7744" y="90555"/>
            <a:ext cx="1323566" cy="5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21A912-E5F5-42FE-AA46-3642F43D34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20" y="1322419"/>
            <a:ext cx="5872102" cy="391201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2BCBE9-629E-4B10-92BC-E39415DFF6C9}"/>
              </a:ext>
            </a:extLst>
          </p:cNvPr>
          <p:cNvCxnSpPr>
            <a:cxnSpLocks/>
          </p:cNvCxnSpPr>
          <p:nvPr/>
        </p:nvCxnSpPr>
        <p:spPr>
          <a:xfrm flipH="1" flipV="1">
            <a:off x="4662468" y="3711000"/>
            <a:ext cx="1941532" cy="10366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38CEBB-0222-483C-9D05-088C400ACBD1}"/>
              </a:ext>
            </a:extLst>
          </p:cNvPr>
          <p:cNvCxnSpPr>
            <a:cxnSpLocks/>
          </p:cNvCxnSpPr>
          <p:nvPr/>
        </p:nvCxnSpPr>
        <p:spPr>
          <a:xfrm flipH="1" flipV="1">
            <a:off x="3881438" y="3988143"/>
            <a:ext cx="2708671" cy="14462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48F068-E6DB-4426-98BC-EC13D0C7C7C8}"/>
              </a:ext>
            </a:extLst>
          </p:cNvPr>
          <p:cNvCxnSpPr>
            <a:cxnSpLocks/>
          </p:cNvCxnSpPr>
          <p:nvPr/>
        </p:nvCxnSpPr>
        <p:spPr>
          <a:xfrm flipH="1" flipV="1">
            <a:off x="5282175" y="3523216"/>
            <a:ext cx="1309757" cy="6993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A6B810-C301-4984-8A5D-B247C26C64A9}"/>
              </a:ext>
            </a:extLst>
          </p:cNvPr>
          <p:cNvCxnSpPr>
            <a:cxnSpLocks/>
          </p:cNvCxnSpPr>
          <p:nvPr/>
        </p:nvCxnSpPr>
        <p:spPr>
          <a:xfrm flipH="1" flipV="1">
            <a:off x="3238500" y="4219059"/>
            <a:ext cx="3351609" cy="17487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E8F809-8693-433E-BC85-D3346CE266CE}"/>
              </a:ext>
            </a:extLst>
          </p:cNvPr>
          <p:cNvCxnSpPr>
            <a:cxnSpLocks/>
          </p:cNvCxnSpPr>
          <p:nvPr/>
        </p:nvCxnSpPr>
        <p:spPr>
          <a:xfrm flipH="1" flipV="1">
            <a:off x="2616994" y="4335341"/>
            <a:ext cx="3973115" cy="20729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CC8584-506A-43F4-B0B0-01D203F54604}"/>
              </a:ext>
            </a:extLst>
          </p:cNvPr>
          <p:cNvCxnSpPr>
            <a:cxnSpLocks/>
          </p:cNvCxnSpPr>
          <p:nvPr/>
        </p:nvCxnSpPr>
        <p:spPr>
          <a:xfrm flipH="1" flipV="1">
            <a:off x="1974056" y="4449593"/>
            <a:ext cx="4616053" cy="24084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7DA71C-CA5B-417B-80F9-7C8CB05193D6}"/>
              </a:ext>
            </a:extLst>
          </p:cNvPr>
          <p:cNvCxnSpPr>
            <a:cxnSpLocks/>
          </p:cNvCxnSpPr>
          <p:nvPr/>
        </p:nvCxnSpPr>
        <p:spPr>
          <a:xfrm flipH="1" flipV="1">
            <a:off x="1944555" y="4521207"/>
            <a:ext cx="4645554" cy="24238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4463143-E271-4018-A4AC-4A3FF8D327F7}"/>
              </a:ext>
            </a:extLst>
          </p:cNvPr>
          <p:cNvSpPr txBox="1"/>
          <p:nvPr/>
        </p:nvSpPr>
        <p:spPr>
          <a:xfrm rot="185381">
            <a:off x="6098929" y="353967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Ring 6</a:t>
            </a:r>
            <a:endParaRPr lang="en-CA" sz="1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D022D2-0006-42B3-B2A0-B916ED63B4A6}"/>
              </a:ext>
            </a:extLst>
          </p:cNvPr>
          <p:cNvSpPr txBox="1"/>
          <p:nvPr/>
        </p:nvSpPr>
        <p:spPr>
          <a:xfrm rot="185381">
            <a:off x="6098929" y="378951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Ring 5</a:t>
            </a:r>
            <a:endParaRPr lang="en-CA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BE980C-63CB-49A5-9523-EAFCFA744413}"/>
              </a:ext>
            </a:extLst>
          </p:cNvPr>
          <p:cNvSpPr txBox="1"/>
          <p:nvPr/>
        </p:nvSpPr>
        <p:spPr>
          <a:xfrm rot="185381">
            <a:off x="6098929" y="410722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Ring 4</a:t>
            </a:r>
            <a:endParaRPr lang="en-CA" sz="1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4C458E-5532-43D3-85CB-5FC471A0E25A}"/>
              </a:ext>
            </a:extLst>
          </p:cNvPr>
          <p:cNvSpPr txBox="1"/>
          <p:nvPr/>
        </p:nvSpPr>
        <p:spPr>
          <a:xfrm rot="185381">
            <a:off x="6098929" y="432255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Ring 3</a:t>
            </a:r>
            <a:endParaRPr lang="en-CA" sz="1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72D836-B1BA-4CDB-8BBD-6F48DE032D41}"/>
              </a:ext>
            </a:extLst>
          </p:cNvPr>
          <p:cNvSpPr txBox="1"/>
          <p:nvPr/>
        </p:nvSpPr>
        <p:spPr>
          <a:xfrm rot="185381">
            <a:off x="6098929" y="447664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Ring 2</a:t>
            </a:r>
            <a:endParaRPr lang="en-CA" sz="1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563C0F-D7BF-426A-910D-BD5205AE7DF6}"/>
              </a:ext>
            </a:extLst>
          </p:cNvPr>
          <p:cNvSpPr txBox="1"/>
          <p:nvPr/>
        </p:nvSpPr>
        <p:spPr>
          <a:xfrm rot="185381">
            <a:off x="6102267" y="459481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Ring 1</a:t>
            </a: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276529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C662-5F10-4745-A864-8656605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Thin Detector Module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8AEBE-1E34-2746-B4B1-AF19673B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6F23C-9C48-0647-AF99-05430002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7B547D-7B6B-4599-BAF3-EDBAE3E5EB7D}"/>
              </a:ext>
            </a:extLst>
          </p:cNvPr>
          <p:cNvSpPr/>
          <p:nvPr/>
        </p:nvSpPr>
        <p:spPr>
          <a:xfrm>
            <a:off x="266211" y="851122"/>
            <a:ext cx="351925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Module parts: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Fused silica active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Air core light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Front-end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HVMAPS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Rigid by light-weight structure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Shown here is ring 5 – the other rings have the same parts.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B03CA-2543-A690-266F-E8621FD3A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9190" y="937648"/>
            <a:ext cx="7906452" cy="5377238"/>
          </a:xfrm>
          <a:prstGeom prst="rect">
            <a:avLst/>
          </a:prstGeom>
        </p:spPr>
      </p:pic>
      <p:pic>
        <p:nvPicPr>
          <p:cNvPr id="3" name="Picture 6" descr="MOLLERLOGO4-tp.png">
            <a:extLst>
              <a:ext uri="{FF2B5EF4-FFF2-40B4-BE49-F238E27FC236}">
                <a16:creationId xmlns:a16="http://schemas.microsoft.com/office/drawing/2014/main" id="{72B820F8-9E93-8A40-CC47-B3D53376C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7744" y="90555"/>
            <a:ext cx="1323566" cy="5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889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C662-5F10-4745-A864-8656605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Mounting Structure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8AEBE-1E34-2746-B4B1-AF19673B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6F23C-9C48-0647-AF99-05430002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5" name="Picture 6" descr="MOLLERLOGO4-tp.png">
            <a:extLst>
              <a:ext uri="{FF2B5EF4-FFF2-40B4-BE49-F238E27FC236}">
                <a16:creationId xmlns:a16="http://schemas.microsoft.com/office/drawing/2014/main" id="{1976CC40-A43B-54F9-21AD-8B9E41C607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7744" y="90555"/>
            <a:ext cx="1323566" cy="5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B5055C-B5DB-F917-42F3-DF677EAB4B38}"/>
              </a:ext>
            </a:extLst>
          </p:cNvPr>
          <p:cNvSpPr txBox="1"/>
          <p:nvPr/>
        </p:nvSpPr>
        <p:spPr>
          <a:xfrm>
            <a:off x="162730" y="817599"/>
            <a:ext cx="10585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For ring 5 several versions of the module mounting structure have been implemented in CAD and were constructed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CAD design of the other rings is completed; rings 1-3 have same construction as ring 4 shown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Ring 6, 1, and 2 structures have been built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8A214-C15B-8E8A-CFE0-466D22C8D9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8133" y="2373805"/>
            <a:ext cx="2489438" cy="372728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E3077E9-10E4-E90D-FE0B-12AFF9C50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393" y="2369169"/>
            <a:ext cx="3425707" cy="3727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144531-ADEA-6638-5A0D-F3489BC516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251" y="2369169"/>
            <a:ext cx="2980323" cy="3731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7BFDC5-03F2-C828-ACFA-858BA7A9FD7D}"/>
              </a:ext>
            </a:extLst>
          </p:cNvPr>
          <p:cNvSpPr txBox="1"/>
          <p:nvPr/>
        </p:nvSpPr>
        <p:spPr>
          <a:xfrm>
            <a:off x="6324602" y="579104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Ring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8C4FB-9059-71C4-0D2C-3D6073B1E6EA}"/>
              </a:ext>
            </a:extLst>
          </p:cNvPr>
          <p:cNvSpPr txBox="1"/>
          <p:nvPr/>
        </p:nvSpPr>
        <p:spPr>
          <a:xfrm>
            <a:off x="10383318" y="579104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Ring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FAEBA3-953A-2761-1DDA-C7A2B1C247D8}"/>
              </a:ext>
            </a:extLst>
          </p:cNvPr>
          <p:cNvSpPr txBox="1"/>
          <p:nvPr/>
        </p:nvSpPr>
        <p:spPr>
          <a:xfrm>
            <a:off x="3363414" y="5731755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Ring 6</a:t>
            </a:r>
          </a:p>
        </p:txBody>
      </p:sp>
    </p:spTree>
    <p:extLst>
      <p:ext uri="{BB962C8B-B14F-4D97-AF65-F5344CB8AC3E}">
        <p14:creationId xmlns:p14="http://schemas.microsoft.com/office/powerpoint/2010/main" val="2324776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C662-5F10-4745-A864-8656605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Mounting Structure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8AEBE-1E34-2746-B4B1-AF19673B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6F23C-9C48-0647-AF99-05430002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5" name="Picture 6" descr="MOLLERLOGO4-tp.png">
            <a:extLst>
              <a:ext uri="{FF2B5EF4-FFF2-40B4-BE49-F238E27FC236}">
                <a16:creationId xmlns:a16="http://schemas.microsoft.com/office/drawing/2014/main" id="{1976CC40-A43B-54F9-21AD-8B9E41C607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7744" y="90555"/>
            <a:ext cx="1323566" cy="5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01AE3F-773F-9C6C-5920-708A6549E1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519" y="2377032"/>
            <a:ext cx="2390613" cy="3661568"/>
          </a:xfrm>
          <a:prstGeom prst="rect">
            <a:avLst/>
          </a:prstGeom>
        </p:spPr>
      </p:pic>
      <p:pic>
        <p:nvPicPr>
          <p:cNvPr id="7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7E0DBF00-3E5E-FB86-1CC7-E2132D295A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200" y="2377032"/>
            <a:ext cx="3866664" cy="3663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DE0EC2-53B7-F26C-74B5-1B7DFFD25C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830" y="2381733"/>
            <a:ext cx="3862944" cy="36577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C74EA2-DD63-3F82-909E-7F81BE20BB3C}"/>
              </a:ext>
            </a:extLst>
          </p:cNvPr>
          <p:cNvSpPr txBox="1"/>
          <p:nvPr/>
        </p:nvSpPr>
        <p:spPr>
          <a:xfrm>
            <a:off x="162730" y="817599"/>
            <a:ext cx="11883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 quartz tray (right) fixes the most important relationship in the design  - the angle between the quartz tile and primary reflector.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 middle section holds the light guide geometry defined and in place.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 top section provides a secure and accurate interface with the PMT – easy attachment and removal </a:t>
            </a:r>
          </a:p>
        </p:txBody>
      </p:sp>
    </p:spTree>
    <p:extLst>
      <p:ext uri="{BB962C8B-B14F-4D97-AF65-F5344CB8AC3E}">
        <p14:creationId xmlns:p14="http://schemas.microsoft.com/office/powerpoint/2010/main" val="2890011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0629D-B6A4-4AEE-B5FB-B4949349A47F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7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30" y="796265"/>
            <a:ext cx="7152470" cy="5722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Main Detector Design Status:</a:t>
            </a:r>
          </a:p>
          <a:p>
            <a:endParaRPr lang="en-US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The detector tiling is nearly (~98%) finalized: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The tiles are positioned and sized in accordance with the deconvolution/error analysis (</a:t>
            </a:r>
            <a:r>
              <a:rPr lang="en-CA" sz="1400" dirty="0" err="1"/>
              <a:t>Zuhal’s</a:t>
            </a:r>
            <a:r>
              <a:rPr lang="en-CA" sz="1400" dirty="0"/>
              <a:t> talk) and physical requirement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Small tweak may be implemented (e.g. ring 1) to minimize cross-talk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This means that the module/part sizes are final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Module structure: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See next slides and </a:t>
            </a:r>
            <a:r>
              <a:rPr lang="en-CA" sz="1400" dirty="0" err="1"/>
              <a:t>Brynne’s</a:t>
            </a:r>
            <a:r>
              <a:rPr lang="en-CA" sz="1400" dirty="0"/>
              <a:t> talk …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Materials testing is progressing (radiation hardness and humidity) – carbon-fiber ABS seems material of choice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Ring 1,2,5, and 6 modules were constructed for beam tests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Ring 1  was tested for deflection (maximum cantilever)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PMT housing redesign nearly finished (95%) – see </a:t>
            </a:r>
            <a:r>
              <a:rPr lang="en-CA" sz="1400" dirty="0" err="1"/>
              <a:t>Brynne’s</a:t>
            </a:r>
            <a:r>
              <a:rPr lang="en-CA" sz="1400" dirty="0"/>
              <a:t> talk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Module cooling and air flushing simulations nearly completed (See </a:t>
            </a:r>
            <a:r>
              <a:rPr lang="en-CA" sz="1400" dirty="0" err="1"/>
              <a:t>Laheji’s</a:t>
            </a:r>
            <a:r>
              <a:rPr lang="en-CA" sz="1400" dirty="0"/>
              <a:t> talk)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Mounting Structure and Cabling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Mounting structure is nearly final (see Larry’s talk)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Cabling planning in </a:t>
            </a:r>
            <a:r>
              <a:rPr lang="en-CA" sz="1400" dirty="0" err="1"/>
              <a:t>progess</a:t>
            </a:r>
            <a:r>
              <a:rPr lang="en-CA" sz="1400" dirty="0"/>
              <a:t> (See Dustin’s talk)</a:t>
            </a:r>
          </a:p>
        </p:txBody>
      </p:sp>
      <p:pic>
        <p:nvPicPr>
          <p:cNvPr id="12" name="Picture 11" descr="A close-up of a circular object&#10;&#10;Description automatically generated with low confidence">
            <a:extLst>
              <a:ext uri="{FF2B5EF4-FFF2-40B4-BE49-F238E27FC236}">
                <a16:creationId xmlns:a16="http://schemas.microsoft.com/office/drawing/2014/main" id="{6CF75E8C-C2C0-0FAF-F803-783FF851B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t="1990" r="16995" b="1990"/>
          <a:stretch/>
        </p:blipFill>
        <p:spPr>
          <a:xfrm>
            <a:off x="7442785" y="778849"/>
            <a:ext cx="4695908" cy="453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30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32FCC-F717-43AE-9C70-72506914AE62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8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785351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Main Detector Design Status: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Front-end electronics (see Jie’s talk for details)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Voltage divider design is complete – switching between event mode and integration mode included</a:t>
            </a:r>
          </a:p>
          <a:p>
            <a:pPr lvl="2"/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Event mode amplifier is undergoing small redesign to address high frequency noise</a:t>
            </a:r>
          </a:p>
          <a:p>
            <a:pPr lvl="2"/>
            <a:r>
              <a:rPr lang="en-CA" sz="1400" dirty="0"/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Integration mode amplifier is undergoing DC/DC converter redesign to address radiation hardness concerns and improve power supply needs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Power supply modules and cable needs have been identified (cables see Dustin’s talk)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ADC board progress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The ADC board is fully functional with Firmware running to take streaming data (firmware for helicity averages exists but is not currently read out)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The board runs a full </a:t>
            </a:r>
            <a:r>
              <a:rPr lang="en-CA" sz="1400" dirty="0" err="1"/>
              <a:t>linux</a:t>
            </a:r>
            <a:r>
              <a:rPr lang="en-CA" sz="1400" dirty="0"/>
              <a:t> operating system and interfaces via fiber to the backend DAQ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The TI interface has been tested and CODA has been implemented on the board SoC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One more prototype needed to address minor issues of the front-end (filters etc.)</a:t>
            </a:r>
          </a:p>
        </p:txBody>
      </p:sp>
      <p:pic>
        <p:nvPicPr>
          <p:cNvPr id="2" name="Picture 1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F2D61057-FFD3-AEC5-8DBE-E677D8E51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857" y="738198"/>
            <a:ext cx="3887552" cy="3059917"/>
          </a:xfrm>
          <a:prstGeom prst="rect">
            <a:avLst/>
          </a:prstGeom>
        </p:spPr>
      </p:pic>
      <p:pic>
        <p:nvPicPr>
          <p:cNvPr id="3" name="Picture 2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A1E16987-9405-EFD0-E7AF-B4F6159AE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57" y="3503281"/>
            <a:ext cx="3887552" cy="29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17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0779-9100-476A-86C9-6167C1DA87A6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9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422507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Main Detector Design Status: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ADC board progress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Readout software suitable for benchtop running and prototyping / Q&amp;A testing of PMT electronics exists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We have to take a second look at the front-end filter of the board to make sure that we have clean roll-off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Presently a gate/trigger can be fed to the board via two </a:t>
            </a:r>
            <a:r>
              <a:rPr lang="en-CA" sz="1400" dirty="0" err="1"/>
              <a:t>lemo</a:t>
            </a:r>
            <a:r>
              <a:rPr lang="en-CA" sz="1400" dirty="0"/>
              <a:t> connectors at the back. Final trigger will come from the TI interface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D92BF-DD1A-03D3-DF42-291D33C0C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163" y="858160"/>
            <a:ext cx="7641470" cy="4775919"/>
          </a:xfrm>
          <a:prstGeom prst="rect">
            <a:avLst/>
          </a:prstGeom>
        </p:spPr>
      </p:pic>
      <p:pic>
        <p:nvPicPr>
          <p:cNvPr id="11" name="Picture 10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4D12D859-5569-DE78-AD53-9BB802910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79" y="4554582"/>
            <a:ext cx="2323256" cy="174244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10EBE4-6AEA-3595-8318-E5F84E87FD3A}"/>
              </a:ext>
            </a:extLst>
          </p:cNvPr>
          <p:cNvCxnSpPr>
            <a:cxnSpLocks/>
          </p:cNvCxnSpPr>
          <p:nvPr/>
        </p:nvCxnSpPr>
        <p:spPr>
          <a:xfrm>
            <a:off x="2699657" y="4186619"/>
            <a:ext cx="544286" cy="50294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4AC4B05-069F-75FA-1329-9A120D0A9E2C}"/>
              </a:ext>
            </a:extLst>
          </p:cNvPr>
          <p:cNvSpPr txBox="1"/>
          <p:nvPr/>
        </p:nvSpPr>
        <p:spPr>
          <a:xfrm>
            <a:off x="4387800" y="5927692"/>
            <a:ext cx="535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We need a second prototype – to be done this summer</a:t>
            </a:r>
          </a:p>
        </p:txBody>
      </p:sp>
    </p:spTree>
    <p:extLst>
      <p:ext uri="{BB962C8B-B14F-4D97-AF65-F5344CB8AC3E}">
        <p14:creationId xmlns:p14="http://schemas.microsoft.com/office/powerpoint/2010/main" val="2840948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13382</TotalTime>
  <Words>1505</Words>
  <Application>Microsoft Office PowerPoint</Application>
  <PresentationFormat>Widescreen</PresentationFormat>
  <Paragraphs>260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PingFangSC-Regular</vt:lpstr>
      <vt:lpstr>Office Theme</vt:lpstr>
      <vt:lpstr>Integrating Detector &amp; CFI Project Overview</vt:lpstr>
      <vt:lpstr>Detector Array Design</vt:lpstr>
      <vt:lpstr>Requirements</vt:lpstr>
      <vt:lpstr>Overall Thin Detector Module Design</vt:lpstr>
      <vt:lpstr>Module Mounting Structure Design</vt:lpstr>
      <vt:lpstr>Module Mounting Structure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Gericke</dc:creator>
  <cp:lastModifiedBy>Michael Gericke</cp:lastModifiedBy>
  <cp:revision>174</cp:revision>
  <dcterms:created xsi:type="dcterms:W3CDTF">2020-12-16T23:09:04Z</dcterms:created>
  <dcterms:modified xsi:type="dcterms:W3CDTF">2023-05-06T15:51:29Z</dcterms:modified>
</cp:coreProperties>
</file>