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2"/>
  </p:notesMasterIdLst>
  <p:sldIdLst>
    <p:sldId id="309" r:id="rId5"/>
    <p:sldId id="318" r:id="rId6"/>
    <p:sldId id="387" r:id="rId7"/>
    <p:sldId id="345" r:id="rId8"/>
    <p:sldId id="325" r:id="rId9"/>
    <p:sldId id="326" r:id="rId10"/>
    <p:sldId id="390" r:id="rId11"/>
    <p:sldId id="386" r:id="rId12"/>
    <p:sldId id="385" r:id="rId13"/>
    <p:sldId id="389" r:id="rId14"/>
    <p:sldId id="380" r:id="rId15"/>
    <p:sldId id="393" r:id="rId16"/>
    <p:sldId id="392" r:id="rId17"/>
    <p:sldId id="391" r:id="rId18"/>
    <p:sldId id="384" r:id="rId19"/>
    <p:sldId id="349" r:id="rId20"/>
    <p:sldId id="350"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Kashy" initials="DK" lastIdx="13" clrIdx="0">
    <p:extLst>
      <p:ext uri="{19B8F6BF-5375-455C-9EA6-DF929625EA0E}">
        <p15:presenceInfo xmlns:p15="http://schemas.microsoft.com/office/powerpoint/2012/main" userId="S-1-5-21-1097014734-140981682-1849977318-1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4" autoAdjust="0"/>
    <p:restoredTop sz="95206" autoAdjust="0"/>
  </p:normalViewPr>
  <p:slideViewPr>
    <p:cSldViewPr snapToGrid="0" snapToObjects="1">
      <p:cViewPr varScale="1">
        <p:scale>
          <a:sx n="53" d="100"/>
          <a:sy n="53" d="100"/>
        </p:scale>
        <p:origin x="610" y="6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8F3527-BB28-884B-A511-C22C3DCF5453}" type="datetimeFigureOut">
              <a:rPr lang="en-US" smtClean="0"/>
              <a:t>5/5/2023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50DA6C-08F4-C865-F351-D7A8639227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17040" y="1720793"/>
            <a:ext cx="5614416" cy="32466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p:nvPicPr>
        <p:blipFill>
          <a:blip r:embed="rId8"/>
          <a:stretch>
            <a:fillRect/>
          </a:stretch>
        </p:blipFill>
        <p:spPr>
          <a:xfrm>
            <a:off x="6508509" y="1791485"/>
            <a:ext cx="2298955" cy="1075133"/>
          </a:xfrm>
          <a:prstGeom prst="rect">
            <a:avLst/>
          </a:prstGeom>
        </p:spPr>
      </p:pic>
      <p:pic>
        <p:nvPicPr>
          <p:cNvPr id="5" name="Picture 4">
            <a:extLst>
              <a:ext uri="{FF2B5EF4-FFF2-40B4-BE49-F238E27FC236}">
                <a16:creationId xmlns:a16="http://schemas.microsoft.com/office/drawing/2014/main" id="{1A432777-C386-67BC-0E2A-A12FD666CC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0" name="Picture 9">
            <a:extLst>
              <a:ext uri="{FF2B5EF4-FFF2-40B4-BE49-F238E27FC236}">
                <a16:creationId xmlns:a16="http://schemas.microsoft.com/office/drawing/2014/main" id="{6563D6C4-6948-9515-1B8D-533F4B5164E3}"/>
              </a:ext>
            </a:extLst>
          </p:cNvPr>
          <p:cNvPicPr>
            <a:picLocks noChangeAspect="1"/>
          </p:cNvPicPr>
          <p:nvPr userDrawn="1"/>
        </p:nvPicPr>
        <p:blipFill>
          <a:blip r:embed="rId4"/>
          <a:stretch>
            <a:fillRect/>
          </a:stretch>
        </p:blipFill>
        <p:spPr>
          <a:xfrm>
            <a:off x="0" y="0"/>
            <a:ext cx="12192000" cy="1282700"/>
          </a:xfrm>
          <a:prstGeom prst="rect">
            <a:avLst/>
          </a:prstGeom>
        </p:spPr>
      </p:pic>
      <p:pic>
        <p:nvPicPr>
          <p:cNvPr id="12" name="Picture 11">
            <a:extLst>
              <a:ext uri="{FF2B5EF4-FFF2-40B4-BE49-F238E27FC236}">
                <a16:creationId xmlns:a16="http://schemas.microsoft.com/office/drawing/2014/main" id="{568B1AD7-1653-411D-BEAD-0A2501AA057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3" name="Picture 12">
            <a:extLst>
              <a:ext uri="{FF2B5EF4-FFF2-40B4-BE49-F238E27FC236}">
                <a16:creationId xmlns:a16="http://schemas.microsoft.com/office/drawing/2014/main" id="{654B7E7C-44F4-77E2-37B7-111EA39D1EA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4" name="Picture 13">
            <a:extLst>
              <a:ext uri="{FF2B5EF4-FFF2-40B4-BE49-F238E27FC236}">
                <a16:creationId xmlns:a16="http://schemas.microsoft.com/office/drawing/2014/main" id="{73E24A84-842D-3FC3-89D5-6650513ECE5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6" name="Picture Placeholder 8">
            <a:extLst>
              <a:ext uri="{FF2B5EF4-FFF2-40B4-BE49-F238E27FC236}">
                <a16:creationId xmlns:a16="http://schemas.microsoft.com/office/drawing/2014/main" id="{10C971FF-C8A2-081C-EA4B-1DE8E5B6BC5A}"/>
              </a:ext>
            </a:extLst>
          </p:cNvPr>
          <p:cNvPicPr>
            <a:picLocks noChangeAspect="1"/>
          </p:cNvPicPr>
          <p:nvPr userDrawn="1"/>
        </p:nvPicPr>
        <p:blipFill>
          <a:blip r:embed="rId8"/>
          <a:stretch>
            <a:fillRect/>
          </a:stretch>
        </p:blipFill>
        <p:spPr>
          <a:xfrm>
            <a:off x="6508509" y="1791485"/>
            <a:ext cx="2298955" cy="1075133"/>
          </a:xfrm>
          <a:prstGeom prst="rect">
            <a:avLst/>
          </a:prstGeom>
        </p:spPr>
      </p:pic>
    </p:spTree>
    <p:extLst>
      <p:ext uri="{BB962C8B-B14F-4D97-AF65-F5344CB8AC3E}">
        <p14:creationId xmlns:p14="http://schemas.microsoft.com/office/powerpoint/2010/main" val="67097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FF666C1E-1C9D-6A18-3FF9-F312DC6BDC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5" name="Picture 4">
            <a:extLst>
              <a:ext uri="{FF2B5EF4-FFF2-40B4-BE49-F238E27FC236}">
                <a16:creationId xmlns:a16="http://schemas.microsoft.com/office/drawing/2014/main" id="{27FE27AF-D9AF-E571-D322-C7C186A3E826}"/>
              </a:ext>
            </a:extLst>
          </p:cNvPr>
          <p:cNvPicPr>
            <a:picLocks noChangeAspect="1"/>
          </p:cNvPicPr>
          <p:nvPr userDrawn="1"/>
        </p:nvPicPr>
        <p:blipFill>
          <a:blip r:embed="rId3"/>
          <a:stretch>
            <a:fillRect/>
          </a:stretch>
        </p:blipFill>
        <p:spPr>
          <a:xfrm>
            <a:off x="0" y="0"/>
            <a:ext cx="12192000" cy="1282700"/>
          </a:xfrm>
          <a:prstGeom prst="rect">
            <a:avLst/>
          </a:prstGeom>
        </p:spPr>
      </p:pic>
      <p:pic>
        <p:nvPicPr>
          <p:cNvPr id="9" name="Picture 8">
            <a:extLst>
              <a:ext uri="{FF2B5EF4-FFF2-40B4-BE49-F238E27FC236}">
                <a16:creationId xmlns:a16="http://schemas.microsoft.com/office/drawing/2014/main" id="{1DDB818A-1044-3F04-B9CF-C25AF5AA814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0" name="Picture 9">
            <a:extLst>
              <a:ext uri="{FF2B5EF4-FFF2-40B4-BE49-F238E27FC236}">
                <a16:creationId xmlns:a16="http://schemas.microsoft.com/office/drawing/2014/main" id="{368497A0-4E93-27D4-3FE9-E9E60C0A780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6" name="Picture 15">
            <a:extLst>
              <a:ext uri="{FF2B5EF4-FFF2-40B4-BE49-F238E27FC236}">
                <a16:creationId xmlns:a16="http://schemas.microsoft.com/office/drawing/2014/main" id="{0A2B0178-A27A-5B8E-5E7E-A69BCB9B81D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05118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7"/>
          <a:stretch>
            <a:fillRect/>
          </a:stretch>
        </p:blipFill>
        <p:spPr>
          <a:xfrm>
            <a:off x="6508509" y="1791485"/>
            <a:ext cx="2298955" cy="107513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Specific Topic</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4" name="Straight Connector 3">
            <a:extLst>
              <a:ext uri="{FF2B5EF4-FFF2-40B4-BE49-F238E27FC236}">
                <a16:creationId xmlns:a16="http://schemas.microsoft.com/office/drawing/2014/main" id="{4ABF8822-1C4A-B17A-1B83-23170DB1273D}"/>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0BD5D8-0210-C033-9E6A-6B998FEC9DD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3802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9625F-10CA-4A16-88F2-B4145DE4F3AE}"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830767-F911-4691-AAF3-363DF694B841}" type="slidenum">
              <a:rPr lang="en-US" smtClean="0"/>
              <a:t>‹#›</a:t>
            </a:fld>
            <a:endParaRPr lang="en-US" dirty="0"/>
          </a:p>
        </p:txBody>
      </p:sp>
    </p:spTree>
    <p:extLst>
      <p:ext uri="{BB962C8B-B14F-4D97-AF65-F5344CB8AC3E}">
        <p14:creationId xmlns:p14="http://schemas.microsoft.com/office/powerpoint/2010/main" val="371376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 Overview  and Downstream Toroid Engineering</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0C4FD69-751F-357B-63E6-EA4DFD8C989F}"/>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F7A2A2D-4D86-2DE6-0F82-ED594E09D3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8874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F7A2B136-EE35-0199-3659-EB150854771B}"/>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DA2C8D-8087-314D-AEBA-A995E8E798C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2" name="Date Placeholder 11">
            <a:extLst>
              <a:ext uri="{FF2B5EF4-FFF2-40B4-BE49-F238E27FC236}">
                <a16:creationId xmlns:a16="http://schemas.microsoft.com/office/drawing/2014/main" id="{C434B529-82EC-4FC1-BF9E-27FBDA1F8D5C}"/>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295025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607D11CD-7996-01D7-F163-CAB2BD130D5E}"/>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6658C75-B6A5-B874-C8BB-4426706756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0161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A567991D-7903-8513-1851-35DF85A77F44}"/>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81A067-E8F2-EB7C-518F-AF11C29F08D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09113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2A39899C-D871-0B08-183E-2C740C2A403B}"/>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630328C-67BB-25B8-DABA-6B1D78FB55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85014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7BC04CE2-5BA9-A163-8D1D-DEABE856D0B7}"/>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00D9439-96F7-91B4-F1EC-E044B14E583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94577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OPA Jan 2023: Status Update/CD-3a Spectrometer Overview</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4" name="Straight Connector 3">
            <a:extLst>
              <a:ext uri="{FF2B5EF4-FFF2-40B4-BE49-F238E27FC236}">
                <a16:creationId xmlns:a16="http://schemas.microsoft.com/office/drawing/2014/main" id="{76F55481-B3E0-6951-EAF2-F4CB94152067}"/>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110CD6E-8353-28B7-5684-73188F9AB6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47870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Overview and Downstream Torus Engineering</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6260547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86" r:id="rId2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MOLLER – Collaboration Meeting</a:t>
            </a:r>
          </a:p>
        </p:txBody>
      </p:sp>
      <p:sp>
        <p:nvSpPr>
          <p:cNvPr id="3" name="Subtitle 2"/>
          <p:cNvSpPr>
            <a:spLocks noGrp="1"/>
          </p:cNvSpPr>
          <p:nvPr>
            <p:ph type="subTitle" idx="1"/>
          </p:nvPr>
        </p:nvSpPr>
        <p:spPr>
          <a:xfrm>
            <a:off x="443182" y="1720793"/>
            <a:ext cx="5875975" cy="1485709"/>
          </a:xfrm>
        </p:spPr>
        <p:txBody>
          <a:bodyPr/>
          <a:lstStyle/>
          <a:p>
            <a:r>
              <a:rPr lang="en-US" dirty="0"/>
              <a:t>Spectrometer Engineering Highlights, Status and Downstream Torus System Prototyping </a:t>
            </a:r>
          </a:p>
        </p:txBody>
      </p:sp>
      <p:sp>
        <p:nvSpPr>
          <p:cNvPr id="5" name="Text Placeholder 4"/>
          <p:cNvSpPr>
            <a:spLocks noGrp="1"/>
          </p:cNvSpPr>
          <p:nvPr>
            <p:ph type="body" sz="quarter" idx="14"/>
          </p:nvPr>
        </p:nvSpPr>
        <p:spPr>
          <a:xfrm>
            <a:off x="443182" y="5126730"/>
            <a:ext cx="5875975" cy="707142"/>
          </a:xfrm>
        </p:spPr>
        <p:txBody>
          <a:bodyPr>
            <a:normAutofit fontScale="92500" lnSpcReduction="10000"/>
          </a:bodyPr>
          <a:lstStyle/>
          <a:p>
            <a:r>
              <a:rPr lang="en-US" dirty="0"/>
              <a:t>David Kashy – JLab Magnet Group</a:t>
            </a:r>
          </a:p>
          <a:p>
            <a:r>
              <a:rPr lang="en-US" dirty="0"/>
              <a:t>(+ Large Team)</a:t>
            </a:r>
          </a:p>
          <a:p>
            <a:endParaRPr lang="en-US" dirty="0"/>
          </a:p>
        </p:txBody>
      </p:sp>
      <p:sp>
        <p:nvSpPr>
          <p:cNvPr id="6" name="Text Placeholder 4">
            <a:extLst>
              <a:ext uri="{FF2B5EF4-FFF2-40B4-BE49-F238E27FC236}">
                <a16:creationId xmlns:a16="http://schemas.microsoft.com/office/drawing/2014/main" id="{3F4BC4D1-C29C-4A13-B1DE-C2CFB1A85D8D}"/>
              </a:ext>
            </a:extLst>
          </p:cNvPr>
          <p:cNvSpPr txBox="1">
            <a:spLocks/>
          </p:cNvSpPr>
          <p:nvPr/>
        </p:nvSpPr>
        <p:spPr>
          <a:xfrm>
            <a:off x="443181" y="3651498"/>
            <a:ext cx="5875975" cy="420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May 5-6, 2023</a:t>
            </a:r>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DS Coils in MOLLER Assembly Area</a:t>
            </a:r>
          </a:p>
        </p:txBody>
      </p:sp>
      <p:sp>
        <p:nvSpPr>
          <p:cNvPr id="3" name="Content Placeholder 2"/>
          <p:cNvSpPr>
            <a:spLocks noGrp="1"/>
          </p:cNvSpPr>
          <p:nvPr>
            <p:ph idx="1"/>
          </p:nvPr>
        </p:nvSpPr>
        <p:spPr/>
        <p:txBody>
          <a:bodyPr/>
          <a:lstStyle/>
          <a:p>
            <a:r>
              <a:rPr lang="en-US" dirty="0"/>
              <a:t>Full Report on Prototype Coils written and approved</a:t>
            </a:r>
          </a:p>
          <a:p>
            <a:pPr lvl="1"/>
            <a:r>
              <a:rPr lang="en-US" dirty="0"/>
              <a:t>PMAG0000-0100-R0035 </a:t>
            </a:r>
          </a:p>
          <a:p>
            <a:r>
              <a:rPr lang="en-US" dirty="0"/>
              <a:t>3 batches of coils went through production</a:t>
            </a:r>
          </a:p>
          <a:p>
            <a:pPr lvl="1"/>
            <a:r>
              <a:rPr lang="en-US" dirty="0"/>
              <a:t>SC3 first</a:t>
            </a:r>
          </a:p>
          <a:p>
            <a:pPr lvl="1"/>
            <a:r>
              <a:rPr lang="en-US" dirty="0"/>
              <a:t>SC4 next </a:t>
            </a:r>
          </a:p>
          <a:p>
            <a:pPr lvl="1"/>
            <a:r>
              <a:rPr lang="en-US" dirty="0"/>
              <a:t>SC1 and SC2 last</a:t>
            </a:r>
          </a:p>
          <a:p>
            <a:r>
              <a:rPr lang="en-US" dirty="0"/>
              <a:t>Coil got continuously better in each batch</a:t>
            </a:r>
          </a:p>
          <a:p>
            <a:r>
              <a:rPr lang="en-US" dirty="0"/>
              <a:t>Lots of lessons learned and productions coils are expected to be quite good and meet MOLLER requirements</a:t>
            </a:r>
          </a:p>
        </p:txBody>
      </p:sp>
      <p:sp>
        <p:nvSpPr>
          <p:cNvPr id="4" name="Footer Placeholder 3"/>
          <p:cNvSpPr>
            <a:spLocks noGrp="1"/>
          </p:cNvSpPr>
          <p:nvPr>
            <p:ph type="ftr" sz="quarter" idx="11"/>
          </p:nvPr>
        </p:nvSpPr>
        <p:spPr/>
        <p:txBody>
          <a:bodyPr/>
          <a:lstStyle/>
          <a:p>
            <a:r>
              <a:rPr lang="en-US" dirty="0"/>
              <a:t> MOLLER Collaboration Meeting May 5, 2023 DS System Overview and Prototyping</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259" y="27012"/>
            <a:ext cx="4402667" cy="330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003" y="3351966"/>
            <a:ext cx="4568923" cy="3426692"/>
          </a:xfrm>
          <a:prstGeom prst="rect">
            <a:avLst/>
          </a:prstGeom>
        </p:spPr>
      </p:pic>
    </p:spTree>
    <p:extLst>
      <p:ext uri="{BB962C8B-B14F-4D97-AF65-F5344CB8AC3E}">
        <p14:creationId xmlns:p14="http://schemas.microsoft.com/office/powerpoint/2010/main" val="256571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46" t="22917" r="52290" b="6943"/>
          <a:stretch/>
        </p:blipFill>
        <p:spPr>
          <a:xfrm rot="7079654">
            <a:off x="9002603" y="2993975"/>
            <a:ext cx="2710396" cy="32358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19" y="4593540"/>
            <a:ext cx="2250690" cy="1493448"/>
          </a:xfrm>
          <a:prstGeom prst="rect">
            <a:avLst/>
          </a:prstGeom>
        </p:spPr>
      </p:pic>
      <p:sp>
        <p:nvSpPr>
          <p:cNvPr id="35" name="TextBox 34">
            <a:extLst>
              <a:ext uri="{FF2B5EF4-FFF2-40B4-BE49-F238E27FC236}">
                <a16:creationId xmlns:a16="http://schemas.microsoft.com/office/drawing/2014/main" id="{E9C2DB51-BE05-4049-9234-82F1ECE9F06A}"/>
              </a:ext>
            </a:extLst>
          </p:cNvPr>
          <p:cNvSpPr txBox="1"/>
          <p:nvPr/>
        </p:nvSpPr>
        <p:spPr>
          <a:xfrm>
            <a:off x="3690880" y="353291"/>
            <a:ext cx="5084645" cy="644236"/>
          </a:xfrm>
          <a:prstGeom prst="rect">
            <a:avLst/>
          </a:prstGeom>
          <a:solidFill>
            <a:schemeClr val="bg1"/>
          </a:solidFill>
        </p:spPr>
        <p:txBody>
          <a:bodyPr wrap="square" rtlCol="0">
            <a:spAutoFit/>
          </a:bodyP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097" y="197999"/>
            <a:ext cx="3719521" cy="2311857"/>
          </a:xfrm>
          <a:prstGeom prst="rect">
            <a:avLst/>
          </a:prstGeom>
          <a:ln w="19050">
            <a:solidFill>
              <a:srgbClr val="00B050"/>
            </a:solidFill>
          </a:ln>
        </p:spPr>
      </p:pic>
      <p:sp>
        <p:nvSpPr>
          <p:cNvPr id="2" name="Title 1"/>
          <p:cNvSpPr>
            <a:spLocks noGrp="1"/>
          </p:cNvSpPr>
          <p:nvPr>
            <p:ph type="title"/>
          </p:nvPr>
        </p:nvSpPr>
        <p:spPr>
          <a:xfrm>
            <a:off x="419974" y="106733"/>
            <a:ext cx="11285837" cy="487490"/>
          </a:xfrm>
        </p:spPr>
        <p:txBody>
          <a:bodyPr>
            <a:normAutofit fontScale="90000"/>
          </a:bodyPr>
          <a:lstStyle/>
          <a:p>
            <a:r>
              <a:rPr lang="en-US" dirty="0"/>
              <a:t>DS Magnet System </a:t>
            </a:r>
            <a:br>
              <a:rPr lang="en-US" dirty="0"/>
            </a:br>
            <a:r>
              <a:rPr lang="en-US" dirty="0"/>
              <a:t>Torus Magnet Details</a:t>
            </a:r>
          </a:p>
        </p:txBody>
      </p:sp>
      <p:sp>
        <p:nvSpPr>
          <p:cNvPr id="15" name="TextBox 14"/>
          <p:cNvSpPr txBox="1"/>
          <p:nvPr/>
        </p:nvSpPr>
        <p:spPr>
          <a:xfrm>
            <a:off x="9895129" y="2509856"/>
            <a:ext cx="2183099" cy="430887"/>
          </a:xfrm>
          <a:prstGeom prst="rect">
            <a:avLst/>
          </a:prstGeom>
          <a:noFill/>
        </p:spPr>
        <p:txBody>
          <a:bodyPr wrap="square" rtlCol="0">
            <a:spAutoFit/>
          </a:bodyPr>
          <a:lstStyle/>
          <a:p>
            <a:r>
              <a:rPr lang="en-US" sz="1100" dirty="0"/>
              <a:t>Coil, Clamps and Adjusters </a:t>
            </a:r>
          </a:p>
          <a:p>
            <a:r>
              <a:rPr lang="en-US" sz="1100" b="1" dirty="0"/>
              <a:t>Most parts identical for all  4 TM’s</a:t>
            </a:r>
          </a:p>
        </p:txBody>
      </p:sp>
      <p:sp>
        <p:nvSpPr>
          <p:cNvPr id="16" name="TextBox 15"/>
          <p:cNvSpPr txBox="1"/>
          <p:nvPr/>
        </p:nvSpPr>
        <p:spPr>
          <a:xfrm>
            <a:off x="5627702" y="3620562"/>
            <a:ext cx="2021112" cy="600164"/>
          </a:xfrm>
          <a:prstGeom prst="rect">
            <a:avLst/>
          </a:prstGeom>
          <a:noFill/>
        </p:spPr>
        <p:txBody>
          <a:bodyPr wrap="square" rtlCol="0">
            <a:spAutoFit/>
          </a:bodyPr>
          <a:lstStyle/>
          <a:p>
            <a:r>
              <a:rPr lang="en-US" sz="1100" dirty="0"/>
              <a:t>Magnet Assembly</a:t>
            </a:r>
          </a:p>
          <a:p>
            <a:r>
              <a:rPr lang="en-US" sz="1100" b="1" dirty="0"/>
              <a:t>TM1 – TM3 nearly identical</a:t>
            </a:r>
          </a:p>
          <a:p>
            <a:r>
              <a:rPr lang="en-US" sz="1100" b="1" dirty="0"/>
              <a:t>TM4 longer and wider</a:t>
            </a:r>
          </a:p>
        </p:txBody>
      </p:sp>
      <p:sp>
        <p:nvSpPr>
          <p:cNvPr id="17" name="TextBox 16"/>
          <p:cNvSpPr txBox="1"/>
          <p:nvPr/>
        </p:nvSpPr>
        <p:spPr>
          <a:xfrm rot="1570996">
            <a:off x="8942870" y="4537297"/>
            <a:ext cx="3050869" cy="400110"/>
          </a:xfrm>
          <a:prstGeom prst="rect">
            <a:avLst/>
          </a:prstGeom>
          <a:noFill/>
        </p:spPr>
        <p:txBody>
          <a:bodyPr wrap="square" rtlCol="0">
            <a:spAutoFit/>
          </a:bodyPr>
          <a:lstStyle/>
          <a:p>
            <a:r>
              <a:rPr lang="en-US" sz="2000" dirty="0">
                <a:solidFill>
                  <a:srgbClr val="FFFF00"/>
                </a:solidFill>
              </a:rPr>
              <a:t>ACTUAL TM 1 in clamps</a:t>
            </a:r>
            <a:endParaRPr lang="en-US" sz="2000" b="1" dirty="0">
              <a:solidFill>
                <a:srgbClr val="FFFF00"/>
              </a:solidFill>
            </a:endParaRPr>
          </a:p>
        </p:txBody>
      </p:sp>
      <p:cxnSp>
        <p:nvCxnSpPr>
          <p:cNvPr id="19" name="Straight Arrow Connector 18"/>
          <p:cNvCxnSpPr>
            <a:cxnSpLocks/>
          </p:cNvCxnSpPr>
          <p:nvPr/>
        </p:nvCxnSpPr>
        <p:spPr>
          <a:xfrm flipH="1">
            <a:off x="4477116" y="1279376"/>
            <a:ext cx="738193" cy="184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7400407" y="1870365"/>
            <a:ext cx="1375118" cy="554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9744203" y="1463489"/>
            <a:ext cx="150926" cy="216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2339353" y="3662601"/>
            <a:ext cx="2852936" cy="1832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4DC07547-40A4-43D3-9A78-8C762BD6E7C2}"/>
              </a:ext>
            </a:extLst>
          </p:cNvPr>
          <p:cNvSpPr>
            <a:spLocks noGrp="1"/>
          </p:cNvSpPr>
          <p:nvPr>
            <p:ph type="ftr" sz="quarter" idx="11"/>
          </p:nvPr>
        </p:nvSpPr>
        <p:spPr>
          <a:xfrm>
            <a:off x="124510" y="6460894"/>
            <a:ext cx="5223851" cy="311322"/>
          </a:xfrm>
        </p:spPr>
        <p:txBody>
          <a:bodyPr/>
          <a:lstStyle/>
          <a:p>
            <a:r>
              <a:rPr lang="en-US" dirty="0"/>
              <a:t>MOLLER Collaboration Meeting May 5, 2023 DS System Overview and Prototyping</a:t>
            </a:r>
          </a:p>
        </p:txBody>
      </p:sp>
      <p:sp>
        <p:nvSpPr>
          <p:cNvPr id="31" name="TextBox 30"/>
          <p:cNvSpPr txBox="1"/>
          <p:nvPr/>
        </p:nvSpPr>
        <p:spPr>
          <a:xfrm>
            <a:off x="424813" y="6098348"/>
            <a:ext cx="2518659" cy="261610"/>
          </a:xfrm>
          <a:prstGeom prst="rect">
            <a:avLst/>
          </a:prstGeom>
          <a:noFill/>
        </p:spPr>
        <p:txBody>
          <a:bodyPr wrap="square" rtlCol="0">
            <a:spAutoFit/>
          </a:bodyPr>
          <a:lstStyle/>
          <a:p>
            <a:r>
              <a:rPr lang="en-US" sz="1100" dirty="0"/>
              <a:t>Downstream Torus Assembly</a:t>
            </a:r>
          </a:p>
        </p:txBody>
      </p:sp>
      <p:sp>
        <p:nvSpPr>
          <p:cNvPr id="36" name="TextBox 35">
            <a:extLst>
              <a:ext uri="{FF2B5EF4-FFF2-40B4-BE49-F238E27FC236}">
                <a16:creationId xmlns:a16="http://schemas.microsoft.com/office/drawing/2014/main" id="{2A128D34-0D3E-47EB-8C76-0F7CC49183BF}"/>
              </a:ext>
            </a:extLst>
          </p:cNvPr>
          <p:cNvSpPr txBox="1"/>
          <p:nvPr/>
        </p:nvSpPr>
        <p:spPr>
          <a:xfrm>
            <a:off x="3733263" y="5940717"/>
            <a:ext cx="2405119" cy="430887"/>
          </a:xfrm>
          <a:prstGeom prst="rect">
            <a:avLst/>
          </a:prstGeom>
          <a:noFill/>
        </p:spPr>
        <p:txBody>
          <a:bodyPr wrap="square" rtlCol="0">
            <a:spAutoFit/>
          </a:bodyPr>
          <a:lstStyle/>
          <a:p>
            <a:r>
              <a:rPr lang="en-US" sz="1100" dirty="0"/>
              <a:t>Current Leads x 4 sets – 1 size</a:t>
            </a:r>
          </a:p>
          <a:p>
            <a:r>
              <a:rPr lang="en-US" sz="1100" b="1" dirty="0"/>
              <a:t>Power dissipated 0.4 to 1.0kW (each)</a:t>
            </a:r>
          </a:p>
        </p:txBody>
      </p:sp>
      <p:sp>
        <p:nvSpPr>
          <p:cNvPr id="37" name="Slide Number Placeholder 4">
            <a:extLst>
              <a:ext uri="{FF2B5EF4-FFF2-40B4-BE49-F238E27FC236}">
                <a16:creationId xmlns:a16="http://schemas.microsoft.com/office/drawing/2014/main" id="{9CBBB10D-E62A-4F44-B8D6-B9B81A5E39C5}"/>
              </a:ext>
            </a:extLst>
          </p:cNvPr>
          <p:cNvSpPr>
            <a:spLocks noGrp="1"/>
          </p:cNvSpPr>
          <p:nvPr>
            <p:ph type="sldNum" sz="quarter" idx="12"/>
          </p:nvPr>
        </p:nvSpPr>
        <p:spPr>
          <a:xfrm>
            <a:off x="5912018" y="6533628"/>
            <a:ext cx="714877" cy="303364"/>
          </a:xfrm>
        </p:spPr>
        <p:txBody>
          <a:bodyPr/>
          <a:lstStyle/>
          <a:p>
            <a:fld id="{07E1C93C-5050-FC42-8F10-D22D4F119D13}" type="slidenum">
              <a:rPr lang="en-US" smtClean="0"/>
              <a:pPr/>
              <a:t>11</a:t>
            </a:fld>
            <a:endParaRPr lang="en-US" dirty="0"/>
          </a:p>
        </p:txBody>
      </p:sp>
      <p:pic>
        <p:nvPicPr>
          <p:cNvPr id="39" name="Picture 38">
            <a:extLst>
              <a:ext uri="{FF2B5EF4-FFF2-40B4-BE49-F238E27FC236}">
                <a16:creationId xmlns:a16="http://schemas.microsoft.com/office/drawing/2014/main" id="{77452834-0FEF-4C14-8337-D1C5CD055DFB}"/>
              </a:ext>
            </a:extLst>
          </p:cNvPr>
          <p:cNvPicPr>
            <a:picLocks noChangeAspect="1"/>
          </p:cNvPicPr>
          <p:nvPr/>
        </p:nvPicPr>
        <p:blipFill rotWithShape="1">
          <a:blip r:embed="rId5">
            <a:extLst>
              <a:ext uri="{28A0092B-C50C-407E-A947-70E740481C1C}">
                <a14:useLocalDpi xmlns:a14="http://schemas.microsoft.com/office/drawing/2010/main" val="0"/>
              </a:ext>
            </a:extLst>
          </a:blip>
          <a:srcRect t="11769" b="47721"/>
          <a:stretch/>
        </p:blipFill>
        <p:spPr>
          <a:xfrm>
            <a:off x="6885952" y="4199746"/>
            <a:ext cx="1375118" cy="1898602"/>
          </a:xfrm>
          <a:prstGeom prst="rect">
            <a:avLst/>
          </a:prstGeom>
          <a:ln w="19050">
            <a:solidFill>
              <a:srgbClr val="00B050"/>
            </a:solidFill>
          </a:ln>
        </p:spPr>
      </p:pic>
      <p:sp>
        <p:nvSpPr>
          <p:cNvPr id="40" name="TextBox 39">
            <a:extLst>
              <a:ext uri="{FF2B5EF4-FFF2-40B4-BE49-F238E27FC236}">
                <a16:creationId xmlns:a16="http://schemas.microsoft.com/office/drawing/2014/main" id="{1E7A2FFF-22D0-45B4-BB4D-54B1C8238BEF}"/>
              </a:ext>
            </a:extLst>
          </p:cNvPr>
          <p:cNvSpPr txBox="1"/>
          <p:nvPr/>
        </p:nvSpPr>
        <p:spPr>
          <a:xfrm>
            <a:off x="6668361" y="6086988"/>
            <a:ext cx="1926999" cy="600164"/>
          </a:xfrm>
          <a:prstGeom prst="rect">
            <a:avLst/>
          </a:prstGeom>
          <a:noFill/>
        </p:spPr>
        <p:txBody>
          <a:bodyPr wrap="square" rtlCol="0">
            <a:spAutoFit/>
          </a:bodyPr>
          <a:lstStyle/>
          <a:p>
            <a:r>
              <a:rPr lang="en-US" sz="1100" dirty="0"/>
              <a:t>Water Feeds x 4 sets – 2 sizes</a:t>
            </a:r>
          </a:p>
          <a:p>
            <a:r>
              <a:rPr lang="en-US" sz="1100" b="1" dirty="0"/>
              <a:t>1” CWT – TM1-TM4</a:t>
            </a:r>
          </a:p>
          <a:p>
            <a:r>
              <a:rPr lang="en-US" sz="1100" b="1" dirty="0"/>
              <a:t>2” CWT: TM4</a:t>
            </a:r>
          </a:p>
        </p:txBody>
      </p:sp>
      <p:cxnSp>
        <p:nvCxnSpPr>
          <p:cNvPr id="45" name="Straight Arrow Connector 44">
            <a:extLst>
              <a:ext uri="{FF2B5EF4-FFF2-40B4-BE49-F238E27FC236}">
                <a16:creationId xmlns:a16="http://schemas.microsoft.com/office/drawing/2014/main" id="{2D3FF147-057B-4EE1-A335-99A512E21F5D}"/>
              </a:ext>
            </a:extLst>
          </p:cNvPr>
          <p:cNvCxnSpPr>
            <a:cxnSpLocks/>
          </p:cNvCxnSpPr>
          <p:nvPr/>
        </p:nvCxnSpPr>
        <p:spPr>
          <a:xfrm flipH="1">
            <a:off x="5403140" y="3281274"/>
            <a:ext cx="93039" cy="763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1F3794A-29FA-486C-997C-554D9C299986}"/>
              </a:ext>
            </a:extLst>
          </p:cNvPr>
          <p:cNvCxnSpPr>
            <a:cxnSpLocks/>
          </p:cNvCxnSpPr>
          <p:nvPr/>
        </p:nvCxnSpPr>
        <p:spPr>
          <a:xfrm>
            <a:off x="7786835" y="3690164"/>
            <a:ext cx="262543" cy="5095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E9AD038-D5CC-41CC-BF0E-D6E8111F1DA2}"/>
              </a:ext>
            </a:extLst>
          </p:cNvPr>
          <p:cNvSpPr txBox="1"/>
          <p:nvPr/>
        </p:nvSpPr>
        <p:spPr>
          <a:xfrm>
            <a:off x="2339353" y="3304632"/>
            <a:ext cx="2612673" cy="600164"/>
          </a:xfrm>
          <a:prstGeom prst="rect">
            <a:avLst/>
          </a:prstGeom>
          <a:noFill/>
        </p:spPr>
        <p:txBody>
          <a:bodyPr wrap="square" rtlCol="0">
            <a:spAutoFit/>
          </a:bodyPr>
          <a:lstStyle/>
          <a:p>
            <a:r>
              <a:rPr lang="en-US" sz="1100" dirty="0"/>
              <a:t>Coil Water and  Current Headers – 2 sizes</a:t>
            </a:r>
          </a:p>
          <a:p>
            <a:r>
              <a:rPr lang="en-US" sz="1100" b="1" dirty="0"/>
              <a:t>DP of headers 3-19 </a:t>
            </a:r>
            <a:r>
              <a:rPr lang="en-US" sz="1100" b="1" dirty="0" err="1"/>
              <a:t>psid</a:t>
            </a:r>
            <a:endParaRPr lang="en-US" sz="1100" b="1" dirty="0"/>
          </a:p>
          <a:p>
            <a:r>
              <a:rPr lang="en-US" sz="1100" b="1" dirty="0"/>
              <a:t>DP of current Jumper 0.3-2.2psid</a:t>
            </a:r>
          </a:p>
        </p:txBody>
      </p:sp>
      <p:pic>
        <p:nvPicPr>
          <p:cNvPr id="58" name="Picture 57">
            <a:extLst>
              <a:ext uri="{FF2B5EF4-FFF2-40B4-BE49-F238E27FC236}">
                <a16:creationId xmlns:a16="http://schemas.microsoft.com/office/drawing/2014/main" id="{0EC947E9-2053-4B6C-B7F7-C3593BB71E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484"/>
          <a:stretch/>
        </p:blipFill>
        <p:spPr>
          <a:xfrm>
            <a:off x="2392653" y="855415"/>
            <a:ext cx="2069123" cy="2403469"/>
          </a:xfrm>
          <a:prstGeom prst="rect">
            <a:avLst/>
          </a:prstGeom>
          <a:ln w="22225">
            <a:solidFill>
              <a:srgbClr val="00B050"/>
            </a:solidFill>
          </a:ln>
        </p:spPr>
      </p:pic>
      <p:sp>
        <p:nvSpPr>
          <p:cNvPr id="60" name="Content Placeholder 2">
            <a:extLst>
              <a:ext uri="{FF2B5EF4-FFF2-40B4-BE49-F238E27FC236}">
                <a16:creationId xmlns:a16="http://schemas.microsoft.com/office/drawing/2014/main" id="{18FF4125-6004-479F-BC42-B4108196BB92}"/>
              </a:ext>
            </a:extLst>
          </p:cNvPr>
          <p:cNvSpPr>
            <a:spLocks noGrp="1"/>
          </p:cNvSpPr>
          <p:nvPr>
            <p:ph idx="1"/>
          </p:nvPr>
        </p:nvSpPr>
        <p:spPr>
          <a:xfrm>
            <a:off x="35000" y="868140"/>
            <a:ext cx="1973216" cy="2840826"/>
          </a:xfrm>
        </p:spPr>
        <p:txBody>
          <a:bodyPr>
            <a:normAutofit lnSpcReduction="10000"/>
          </a:bodyPr>
          <a:lstStyle/>
          <a:p>
            <a:r>
              <a:rPr lang="en-US" sz="1600" dirty="0"/>
              <a:t>4 Torus Magnets magnets with many common parts made design simpler and reduced the quantity of different parts</a:t>
            </a:r>
          </a:p>
          <a:p>
            <a:r>
              <a:rPr lang="en-US" sz="1600" dirty="0"/>
              <a:t>All magnets designed to run at 100psid at max operating current </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673" y="4050154"/>
            <a:ext cx="886506" cy="1898602"/>
          </a:xfrm>
          <a:prstGeom prst="rect">
            <a:avLst/>
          </a:prstGeom>
          <a:ln w="19050">
            <a:solidFill>
              <a:srgbClr val="00B050"/>
            </a:solid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8724" y="85784"/>
            <a:ext cx="2920750" cy="3555867"/>
          </a:xfrm>
          <a:prstGeom prst="rect">
            <a:avLst/>
          </a:prstGeom>
          <a:ln w="19050">
            <a:solidFill>
              <a:srgbClr val="00B050"/>
            </a:solidFill>
          </a:ln>
        </p:spPr>
      </p:pic>
    </p:spTree>
    <p:extLst>
      <p:ext uri="{BB962C8B-B14F-4D97-AF65-F5344CB8AC3E}">
        <p14:creationId xmlns:p14="http://schemas.microsoft.com/office/powerpoint/2010/main" val="14242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Coil Alignment</a:t>
            </a:r>
          </a:p>
        </p:txBody>
      </p:sp>
      <p:sp>
        <p:nvSpPr>
          <p:cNvPr id="3" name="Content Placeholder 2"/>
          <p:cNvSpPr>
            <a:spLocks noGrp="1"/>
          </p:cNvSpPr>
          <p:nvPr>
            <p:ph idx="1"/>
          </p:nvPr>
        </p:nvSpPr>
        <p:spPr>
          <a:xfrm>
            <a:off x="411893" y="966055"/>
            <a:ext cx="2783890" cy="5381694"/>
          </a:xfrm>
        </p:spPr>
        <p:txBody>
          <a:bodyPr>
            <a:normAutofit lnSpcReduction="10000"/>
          </a:bodyPr>
          <a:lstStyle/>
          <a:p>
            <a:r>
              <a:rPr lang="en-US" dirty="0" err="1"/>
              <a:t>Fudicials</a:t>
            </a:r>
            <a:r>
              <a:rPr lang="en-US" dirty="0"/>
              <a:t> will be put on:</a:t>
            </a:r>
          </a:p>
          <a:p>
            <a:pPr lvl="1"/>
            <a:r>
              <a:rPr lang="en-US" dirty="0"/>
              <a:t>Collimator parts</a:t>
            </a:r>
          </a:p>
          <a:p>
            <a:pPr lvl="1"/>
            <a:r>
              <a:rPr lang="en-US" dirty="0"/>
              <a:t>Clamp parts </a:t>
            </a:r>
          </a:p>
          <a:p>
            <a:pPr lvl="1"/>
            <a:r>
              <a:rPr lang="en-US" dirty="0"/>
              <a:t>Coil ends (not in model yet)</a:t>
            </a:r>
          </a:p>
          <a:p>
            <a:pPr lvl="1"/>
            <a:r>
              <a:rPr lang="en-US" dirty="0"/>
              <a:t>Once mounted and pinned the coils will be </a:t>
            </a:r>
            <a:r>
              <a:rPr lang="en-US" dirty="0" err="1"/>
              <a:t>fiducialized</a:t>
            </a:r>
            <a:r>
              <a:rPr lang="en-US" dirty="0"/>
              <a:t> by the Survey Group</a:t>
            </a:r>
          </a:p>
          <a:p>
            <a:r>
              <a:rPr lang="en-US" dirty="0"/>
              <a:t>Stick “Micrometers” will be used during magnet assembly to reduce survey time and cost</a:t>
            </a:r>
          </a:p>
          <a:p>
            <a:pPr lvl="1"/>
            <a:endParaRPr lang="en-US" dirty="0"/>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211" t="11852" r="23776" b="12997"/>
          <a:stretch/>
        </p:blipFill>
        <p:spPr>
          <a:xfrm>
            <a:off x="3980873" y="966055"/>
            <a:ext cx="7850909" cy="5153891"/>
          </a:xfrm>
          <a:prstGeom prst="rect">
            <a:avLst/>
          </a:prstGeom>
        </p:spPr>
      </p:pic>
      <p:sp>
        <p:nvSpPr>
          <p:cNvPr id="8" name="Flowchart: Direct Access Storage 7"/>
          <p:cNvSpPr/>
          <p:nvPr/>
        </p:nvSpPr>
        <p:spPr>
          <a:xfrm rot="5203776">
            <a:off x="9543904" y="5786729"/>
            <a:ext cx="210184" cy="296296"/>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16436" y="272472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14836" y="2960254"/>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27389" y="4082473"/>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24436" y="243467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9620" y="2154456"/>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203649" y="326058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808333" y="3098800"/>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329293" y="3095523"/>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337932" y="332535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308913" y="4364331"/>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598196" y="5876279"/>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146472" y="189689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543636" y="1750157"/>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811521" y="2789715"/>
            <a:ext cx="101600" cy="138546"/>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irect Access Storage 23"/>
          <p:cNvSpPr/>
          <p:nvPr/>
        </p:nvSpPr>
        <p:spPr>
          <a:xfrm rot="9646053">
            <a:off x="11710373" y="2741053"/>
            <a:ext cx="139087" cy="235871"/>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96697" y="5450266"/>
            <a:ext cx="401931" cy="484611"/>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98628" y="5507905"/>
            <a:ext cx="2100230" cy="369332"/>
          </a:xfrm>
          <a:prstGeom prst="rect">
            <a:avLst/>
          </a:prstGeom>
          <a:noFill/>
        </p:spPr>
        <p:txBody>
          <a:bodyPr wrap="square" rtlCol="0">
            <a:spAutoFit/>
          </a:bodyPr>
          <a:lstStyle/>
          <a:p>
            <a:r>
              <a:rPr lang="en-US" dirty="0"/>
              <a:t>Tooling ball holes</a:t>
            </a:r>
          </a:p>
        </p:txBody>
      </p:sp>
    </p:spTree>
    <p:extLst>
      <p:ext uri="{BB962C8B-B14F-4D97-AF65-F5344CB8AC3E}">
        <p14:creationId xmlns:p14="http://schemas.microsoft.com/office/powerpoint/2010/main" val="2767424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625F2-D2CE-43D8-9340-12BAD16F2E4C}"/>
              </a:ext>
            </a:extLst>
          </p:cNvPr>
          <p:cNvSpPr>
            <a:spLocks noGrp="1"/>
          </p:cNvSpPr>
          <p:nvPr>
            <p:ph idx="1"/>
          </p:nvPr>
        </p:nvSpPr>
        <p:spPr>
          <a:xfrm>
            <a:off x="1867198" y="3016345"/>
            <a:ext cx="7180062" cy="1223794"/>
          </a:xfrm>
        </p:spPr>
        <p:txBody>
          <a:bodyPr>
            <a:normAutofit fontScale="85000" lnSpcReduction="20000"/>
          </a:bodyPr>
          <a:lstStyle/>
          <a:p>
            <a:r>
              <a:rPr lang="en-US" dirty="0"/>
              <a:t>Prototype Detector Window Fabrication</a:t>
            </a:r>
          </a:p>
          <a:p>
            <a:pPr lvl="1"/>
            <a:r>
              <a:rPr lang="en-US" dirty="0"/>
              <a:t>All work at JLab except machining (flanges and sheet)</a:t>
            </a:r>
          </a:p>
          <a:p>
            <a:pPr lvl="1"/>
            <a:r>
              <a:rPr lang="en-US" dirty="0"/>
              <a:t>Tests to date 125% over pressure no yielding!</a:t>
            </a:r>
          </a:p>
          <a:p>
            <a:pPr lvl="1"/>
            <a:r>
              <a:rPr lang="en-US" dirty="0"/>
              <a:t>Motion during vacuum loading less than 100</a:t>
            </a:r>
            <a:r>
              <a:rPr lang="el-GR" dirty="0"/>
              <a:t>μ</a:t>
            </a:r>
            <a:r>
              <a:rPr lang="en-US" dirty="0"/>
              <a:t>m</a:t>
            </a:r>
          </a:p>
          <a:p>
            <a:pPr marL="457200" lvl="1" indent="0">
              <a:buNone/>
            </a:pPr>
            <a:endParaRPr lang="en-US" dirty="0"/>
          </a:p>
        </p:txBody>
      </p:sp>
      <p:grpSp>
        <p:nvGrpSpPr>
          <p:cNvPr id="10" name="Group 9">
            <a:extLst>
              <a:ext uri="{FF2B5EF4-FFF2-40B4-BE49-F238E27FC236}">
                <a16:creationId xmlns:a16="http://schemas.microsoft.com/office/drawing/2014/main" id="{A9F182F0-5A68-4F2C-9ABA-F31D0E345796}"/>
              </a:ext>
            </a:extLst>
          </p:cNvPr>
          <p:cNvGrpSpPr/>
          <p:nvPr/>
        </p:nvGrpSpPr>
        <p:grpSpPr>
          <a:xfrm>
            <a:off x="8334928" y="-1477"/>
            <a:ext cx="2659638" cy="2022823"/>
            <a:chOff x="6600147" y="1797906"/>
            <a:chExt cx="2659638" cy="2022823"/>
          </a:xfrm>
        </p:grpSpPr>
        <p:pic>
          <p:nvPicPr>
            <p:cNvPr id="5" name="Picture 4">
              <a:extLst>
                <a:ext uri="{FF2B5EF4-FFF2-40B4-BE49-F238E27FC236}">
                  <a16:creationId xmlns:a16="http://schemas.microsoft.com/office/drawing/2014/main" id="{02A8F940-24F7-4634-9B6A-1495CA879F74}"/>
                </a:ext>
              </a:extLst>
            </p:cNvPr>
            <p:cNvPicPr>
              <a:picLocks noChangeAspect="1"/>
            </p:cNvPicPr>
            <p:nvPr/>
          </p:nvPicPr>
          <p:blipFill>
            <a:blip r:embed="rId2"/>
            <a:stretch>
              <a:fillRect/>
            </a:stretch>
          </p:blipFill>
          <p:spPr>
            <a:xfrm>
              <a:off x="6600147" y="1797906"/>
              <a:ext cx="2659638" cy="2022823"/>
            </a:xfrm>
            <a:prstGeom prst="rect">
              <a:avLst/>
            </a:prstGeom>
          </p:spPr>
        </p:pic>
        <p:sp>
          <p:nvSpPr>
            <p:cNvPr id="6" name="TextBox 5">
              <a:extLst>
                <a:ext uri="{FF2B5EF4-FFF2-40B4-BE49-F238E27FC236}">
                  <a16:creationId xmlns:a16="http://schemas.microsoft.com/office/drawing/2014/main" id="{B3FFF827-085E-4486-8861-82E8D9A2EADE}"/>
                </a:ext>
              </a:extLst>
            </p:cNvPr>
            <p:cNvSpPr txBox="1"/>
            <p:nvPr/>
          </p:nvSpPr>
          <p:spPr>
            <a:xfrm>
              <a:off x="6984830" y="3482175"/>
              <a:ext cx="1577227" cy="338554"/>
            </a:xfrm>
            <a:prstGeom prst="rect">
              <a:avLst/>
            </a:prstGeom>
            <a:solidFill>
              <a:schemeClr val="tx2">
                <a:lumMod val="20000"/>
                <a:lumOff val="80000"/>
              </a:schemeClr>
            </a:solidFill>
          </p:spPr>
          <p:txBody>
            <a:bodyPr wrap="none" rtlCol="0">
              <a:spAutoFit/>
            </a:bodyPr>
            <a:lstStyle/>
            <a:p>
              <a:pPr algn="ctr"/>
              <a:r>
                <a:rPr lang="en-US" sz="1600" dirty="0"/>
                <a:t>Window Formed</a:t>
              </a:r>
            </a:p>
          </p:txBody>
        </p:sp>
      </p:grpSp>
      <p:grpSp>
        <p:nvGrpSpPr>
          <p:cNvPr id="8" name="Group 7">
            <a:extLst>
              <a:ext uri="{FF2B5EF4-FFF2-40B4-BE49-F238E27FC236}">
                <a16:creationId xmlns:a16="http://schemas.microsoft.com/office/drawing/2014/main" id="{EAD40103-28B4-42A8-9423-33FD106F64D4}"/>
              </a:ext>
            </a:extLst>
          </p:cNvPr>
          <p:cNvGrpSpPr/>
          <p:nvPr/>
        </p:nvGrpSpPr>
        <p:grpSpPr>
          <a:xfrm>
            <a:off x="47772" y="3613"/>
            <a:ext cx="3147259" cy="2560320"/>
            <a:chOff x="3018321" y="1813214"/>
            <a:chExt cx="3147259" cy="2560320"/>
          </a:xfrm>
        </p:grpSpPr>
        <p:pic>
          <p:nvPicPr>
            <p:cNvPr id="4" name="Content Placeholder 8">
              <a:extLst>
                <a:ext uri="{FF2B5EF4-FFF2-40B4-BE49-F238E27FC236}">
                  <a16:creationId xmlns:a16="http://schemas.microsoft.com/office/drawing/2014/main" id="{37C8C341-A6B5-460C-BB8F-6FD1FA4BD3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321" y="1813214"/>
              <a:ext cx="3147259" cy="2560320"/>
            </a:xfrm>
            <a:prstGeom prst="rect">
              <a:avLst/>
            </a:prstGeom>
          </p:spPr>
        </p:pic>
        <p:sp>
          <p:nvSpPr>
            <p:cNvPr id="7" name="TextBox 6">
              <a:extLst>
                <a:ext uri="{FF2B5EF4-FFF2-40B4-BE49-F238E27FC236}">
                  <a16:creationId xmlns:a16="http://schemas.microsoft.com/office/drawing/2014/main" id="{AA12C9F3-4C57-48EA-8A33-806B780B1F80}"/>
                </a:ext>
              </a:extLst>
            </p:cNvPr>
            <p:cNvSpPr txBox="1"/>
            <p:nvPr/>
          </p:nvSpPr>
          <p:spPr>
            <a:xfrm>
              <a:off x="3379639" y="4034980"/>
              <a:ext cx="2282676" cy="338554"/>
            </a:xfrm>
            <a:prstGeom prst="rect">
              <a:avLst/>
            </a:prstGeom>
            <a:solidFill>
              <a:schemeClr val="tx2">
                <a:lumMod val="20000"/>
                <a:lumOff val="80000"/>
              </a:schemeClr>
            </a:solidFill>
          </p:spPr>
          <p:txBody>
            <a:bodyPr wrap="none" rtlCol="0">
              <a:spAutoFit/>
            </a:bodyPr>
            <a:lstStyle/>
            <a:p>
              <a:pPr algn="ctr"/>
              <a:r>
                <a:rPr lang="en-US" sz="1600" dirty="0"/>
                <a:t>Window Sheet Machined</a:t>
              </a:r>
            </a:p>
          </p:txBody>
        </p:sp>
      </p:grpSp>
      <p:grpSp>
        <p:nvGrpSpPr>
          <p:cNvPr id="25" name="Group 24">
            <a:extLst>
              <a:ext uri="{FF2B5EF4-FFF2-40B4-BE49-F238E27FC236}">
                <a16:creationId xmlns:a16="http://schemas.microsoft.com/office/drawing/2014/main" id="{256D72F0-8F21-4338-B834-7F33D06AE229}"/>
              </a:ext>
            </a:extLst>
          </p:cNvPr>
          <p:cNvGrpSpPr/>
          <p:nvPr/>
        </p:nvGrpSpPr>
        <p:grpSpPr>
          <a:xfrm>
            <a:off x="47772" y="4265032"/>
            <a:ext cx="4007949" cy="2589355"/>
            <a:chOff x="6145692" y="4135046"/>
            <a:chExt cx="4007949" cy="2589355"/>
          </a:xfrm>
        </p:grpSpPr>
        <p:pic>
          <p:nvPicPr>
            <p:cNvPr id="14" name="Picture 13">
              <a:extLst>
                <a:ext uri="{FF2B5EF4-FFF2-40B4-BE49-F238E27FC236}">
                  <a16:creationId xmlns:a16="http://schemas.microsoft.com/office/drawing/2014/main" id="{BFED9976-1E07-41AA-ABE6-BF62B18FD667}"/>
                </a:ext>
              </a:extLst>
            </p:cNvPr>
            <p:cNvPicPr>
              <a:picLocks noChangeAspect="1"/>
            </p:cNvPicPr>
            <p:nvPr/>
          </p:nvPicPr>
          <p:blipFill>
            <a:blip r:embed="rId4"/>
            <a:stretch>
              <a:fillRect/>
            </a:stretch>
          </p:blipFill>
          <p:spPr>
            <a:xfrm>
              <a:off x="6145692" y="4135046"/>
              <a:ext cx="4007949" cy="2256568"/>
            </a:xfrm>
            <a:prstGeom prst="rect">
              <a:avLst/>
            </a:prstGeom>
          </p:spPr>
        </p:pic>
        <p:sp>
          <p:nvSpPr>
            <p:cNvPr id="18" name="TextBox 17">
              <a:extLst>
                <a:ext uri="{FF2B5EF4-FFF2-40B4-BE49-F238E27FC236}">
                  <a16:creationId xmlns:a16="http://schemas.microsoft.com/office/drawing/2014/main" id="{475B40C6-2888-4161-9789-A36F45CBD619}"/>
                </a:ext>
              </a:extLst>
            </p:cNvPr>
            <p:cNvSpPr txBox="1"/>
            <p:nvPr/>
          </p:nvSpPr>
          <p:spPr>
            <a:xfrm>
              <a:off x="7472878" y="6385847"/>
              <a:ext cx="1353576" cy="338554"/>
            </a:xfrm>
            <a:prstGeom prst="rect">
              <a:avLst/>
            </a:prstGeom>
            <a:solidFill>
              <a:schemeClr val="tx2">
                <a:lumMod val="20000"/>
                <a:lumOff val="80000"/>
              </a:schemeClr>
            </a:solidFill>
          </p:spPr>
          <p:txBody>
            <a:bodyPr wrap="none" rtlCol="0">
              <a:spAutoFit/>
            </a:bodyPr>
            <a:lstStyle/>
            <a:p>
              <a:pPr algn="ctr"/>
              <a:r>
                <a:rPr lang="en-US" sz="1600" dirty="0"/>
                <a:t>Test Assembly</a:t>
              </a:r>
            </a:p>
          </p:txBody>
        </p:sp>
      </p:grpSp>
      <p:grpSp>
        <p:nvGrpSpPr>
          <p:cNvPr id="24" name="Group 23">
            <a:extLst>
              <a:ext uri="{FF2B5EF4-FFF2-40B4-BE49-F238E27FC236}">
                <a16:creationId xmlns:a16="http://schemas.microsoft.com/office/drawing/2014/main" id="{35F3F2E1-A7F0-43E3-9E84-2BF2C12A18C0}"/>
              </a:ext>
            </a:extLst>
          </p:cNvPr>
          <p:cNvGrpSpPr/>
          <p:nvPr/>
        </p:nvGrpSpPr>
        <p:grpSpPr>
          <a:xfrm>
            <a:off x="4253997" y="4265232"/>
            <a:ext cx="2118456" cy="2547780"/>
            <a:chOff x="3892806" y="4176621"/>
            <a:chExt cx="2118456" cy="2547780"/>
          </a:xfrm>
        </p:grpSpPr>
        <p:pic>
          <p:nvPicPr>
            <p:cNvPr id="13" name="Picture 12">
              <a:extLst>
                <a:ext uri="{FF2B5EF4-FFF2-40B4-BE49-F238E27FC236}">
                  <a16:creationId xmlns:a16="http://schemas.microsoft.com/office/drawing/2014/main" id="{8D134CF6-C43B-4192-9F2A-1D1592F29A41}"/>
                </a:ext>
              </a:extLst>
            </p:cNvPr>
            <p:cNvPicPr>
              <a:picLocks noChangeAspect="1"/>
            </p:cNvPicPr>
            <p:nvPr/>
          </p:nvPicPr>
          <p:blipFill>
            <a:blip r:embed="rId5"/>
            <a:stretch>
              <a:fillRect/>
            </a:stretch>
          </p:blipFill>
          <p:spPr>
            <a:xfrm>
              <a:off x="3892806" y="4176621"/>
              <a:ext cx="2118456" cy="2209226"/>
            </a:xfrm>
            <a:prstGeom prst="rect">
              <a:avLst/>
            </a:prstGeom>
          </p:spPr>
        </p:pic>
        <p:sp>
          <p:nvSpPr>
            <p:cNvPr id="19" name="TextBox 18">
              <a:extLst>
                <a:ext uri="{FF2B5EF4-FFF2-40B4-BE49-F238E27FC236}">
                  <a16:creationId xmlns:a16="http://schemas.microsoft.com/office/drawing/2014/main" id="{F98C82B2-8874-40F4-9F4A-6C51412FE7E1}"/>
                </a:ext>
              </a:extLst>
            </p:cNvPr>
            <p:cNvSpPr txBox="1"/>
            <p:nvPr/>
          </p:nvSpPr>
          <p:spPr>
            <a:xfrm>
              <a:off x="4099877" y="6385847"/>
              <a:ext cx="1704314" cy="338554"/>
            </a:xfrm>
            <a:prstGeom prst="rect">
              <a:avLst/>
            </a:prstGeom>
            <a:solidFill>
              <a:schemeClr val="tx2">
                <a:lumMod val="20000"/>
                <a:lumOff val="80000"/>
              </a:schemeClr>
            </a:solidFill>
          </p:spPr>
          <p:txBody>
            <a:bodyPr wrap="none" rtlCol="0">
              <a:spAutoFit/>
            </a:bodyPr>
            <a:lstStyle/>
            <a:p>
              <a:pPr algn="ctr"/>
              <a:r>
                <a:rPr lang="en-US" sz="1600" dirty="0"/>
                <a:t>Welded Prototype</a:t>
              </a:r>
            </a:p>
          </p:txBody>
        </p:sp>
      </p:grpSp>
      <p:grpSp>
        <p:nvGrpSpPr>
          <p:cNvPr id="26" name="Group 25">
            <a:extLst>
              <a:ext uri="{FF2B5EF4-FFF2-40B4-BE49-F238E27FC236}">
                <a16:creationId xmlns:a16="http://schemas.microsoft.com/office/drawing/2014/main" id="{98F3C1F6-09DA-4681-A114-AB737078407D}"/>
              </a:ext>
            </a:extLst>
          </p:cNvPr>
          <p:cNvGrpSpPr/>
          <p:nvPr/>
        </p:nvGrpSpPr>
        <p:grpSpPr>
          <a:xfrm>
            <a:off x="47772" y="2749037"/>
            <a:ext cx="1462387" cy="1835422"/>
            <a:chOff x="10729613" y="4894746"/>
            <a:chExt cx="1462387" cy="1835422"/>
          </a:xfrm>
        </p:grpSpPr>
        <p:pic>
          <p:nvPicPr>
            <p:cNvPr id="15" name="Picture 14">
              <a:extLst>
                <a:ext uri="{FF2B5EF4-FFF2-40B4-BE49-F238E27FC236}">
                  <a16:creationId xmlns:a16="http://schemas.microsoft.com/office/drawing/2014/main" id="{BA815E3B-662A-480A-8987-7EEEEE455916}"/>
                </a:ext>
              </a:extLst>
            </p:cNvPr>
            <p:cNvPicPr>
              <a:picLocks noChangeAspect="1"/>
            </p:cNvPicPr>
            <p:nvPr/>
          </p:nvPicPr>
          <p:blipFill>
            <a:blip r:embed="rId6"/>
            <a:stretch>
              <a:fillRect/>
            </a:stretch>
          </p:blipFill>
          <p:spPr>
            <a:xfrm>
              <a:off x="10729613" y="4894746"/>
              <a:ext cx="1462387" cy="1491102"/>
            </a:xfrm>
            <a:prstGeom prst="rect">
              <a:avLst/>
            </a:prstGeom>
          </p:spPr>
        </p:pic>
        <p:sp>
          <p:nvSpPr>
            <p:cNvPr id="20" name="TextBox 19">
              <a:extLst>
                <a:ext uri="{FF2B5EF4-FFF2-40B4-BE49-F238E27FC236}">
                  <a16:creationId xmlns:a16="http://schemas.microsoft.com/office/drawing/2014/main" id="{AF1C1144-60F9-42F8-94D1-0CF0335841F6}"/>
                </a:ext>
              </a:extLst>
            </p:cNvPr>
            <p:cNvSpPr txBox="1"/>
            <p:nvPr/>
          </p:nvSpPr>
          <p:spPr>
            <a:xfrm>
              <a:off x="10729613" y="6391614"/>
              <a:ext cx="1462387" cy="338554"/>
            </a:xfrm>
            <a:prstGeom prst="rect">
              <a:avLst/>
            </a:prstGeom>
            <a:solidFill>
              <a:schemeClr val="tx2">
                <a:lumMod val="20000"/>
                <a:lumOff val="80000"/>
              </a:schemeClr>
            </a:solidFill>
          </p:spPr>
          <p:txBody>
            <a:bodyPr wrap="none" rtlCol="0">
              <a:spAutoFit/>
            </a:bodyPr>
            <a:lstStyle/>
            <a:p>
              <a:pPr algn="ctr"/>
              <a:r>
                <a:rPr lang="en-US" sz="1600" dirty="0"/>
                <a:t>Gauge at 22 psi</a:t>
              </a:r>
            </a:p>
          </p:txBody>
        </p:sp>
      </p:grpSp>
      <p:grpSp>
        <p:nvGrpSpPr>
          <p:cNvPr id="28" name="Group 27">
            <a:extLst>
              <a:ext uri="{FF2B5EF4-FFF2-40B4-BE49-F238E27FC236}">
                <a16:creationId xmlns:a16="http://schemas.microsoft.com/office/drawing/2014/main" id="{998EB1A6-58A2-4FB1-BD0B-8C97E521E535}"/>
              </a:ext>
            </a:extLst>
          </p:cNvPr>
          <p:cNvGrpSpPr/>
          <p:nvPr/>
        </p:nvGrpSpPr>
        <p:grpSpPr>
          <a:xfrm>
            <a:off x="3513546" y="0"/>
            <a:ext cx="4719782" cy="2749037"/>
            <a:chOff x="3513546" y="0"/>
            <a:chExt cx="4719782" cy="2749037"/>
          </a:xfrm>
        </p:grpSpPr>
        <p:pic>
          <p:nvPicPr>
            <p:cNvPr id="22" name="Picture 21">
              <a:extLst>
                <a:ext uri="{FF2B5EF4-FFF2-40B4-BE49-F238E27FC236}">
                  <a16:creationId xmlns:a16="http://schemas.microsoft.com/office/drawing/2014/main" id="{18AC3D3A-5094-4543-BB9C-74D456BDFE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04" t="21010" r="413" b="16498"/>
            <a:stretch/>
          </p:blipFill>
          <p:spPr>
            <a:xfrm>
              <a:off x="3513546" y="0"/>
              <a:ext cx="4719782" cy="2749037"/>
            </a:xfrm>
            <a:prstGeom prst="rect">
              <a:avLst/>
            </a:prstGeom>
          </p:spPr>
        </p:pic>
        <p:sp>
          <p:nvSpPr>
            <p:cNvPr id="27" name="TextBox 26">
              <a:extLst>
                <a:ext uri="{FF2B5EF4-FFF2-40B4-BE49-F238E27FC236}">
                  <a16:creationId xmlns:a16="http://schemas.microsoft.com/office/drawing/2014/main" id="{D76DF0E3-3866-4DF3-82F8-008005CB2556}"/>
                </a:ext>
              </a:extLst>
            </p:cNvPr>
            <p:cNvSpPr txBox="1"/>
            <p:nvPr/>
          </p:nvSpPr>
          <p:spPr>
            <a:xfrm>
              <a:off x="6298074" y="2365163"/>
              <a:ext cx="1495794" cy="338554"/>
            </a:xfrm>
            <a:prstGeom prst="rect">
              <a:avLst/>
            </a:prstGeom>
            <a:solidFill>
              <a:schemeClr val="tx2">
                <a:lumMod val="20000"/>
                <a:lumOff val="80000"/>
              </a:schemeClr>
            </a:solidFill>
          </p:spPr>
          <p:txBody>
            <a:bodyPr wrap="none" rtlCol="0">
              <a:spAutoFit/>
            </a:bodyPr>
            <a:lstStyle/>
            <a:p>
              <a:pPr algn="ctr"/>
              <a:r>
                <a:rPr lang="en-US" sz="1600" dirty="0"/>
                <a:t>Forming Fixture</a:t>
              </a:r>
            </a:p>
          </p:txBody>
        </p:sp>
      </p:grpSp>
      <p:pic>
        <p:nvPicPr>
          <p:cNvPr id="30" name="Picture 29">
            <a:extLst>
              <a:ext uri="{FF2B5EF4-FFF2-40B4-BE49-F238E27FC236}">
                <a16:creationId xmlns:a16="http://schemas.microsoft.com/office/drawing/2014/main" id="{714CE9D6-EB8D-45DF-97DF-0573BF1278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1360"/>
          <a:stretch/>
        </p:blipFill>
        <p:spPr>
          <a:xfrm rot="5400000">
            <a:off x="9429221" y="2297152"/>
            <a:ext cx="2534488" cy="2769319"/>
          </a:xfrm>
          <a:prstGeom prst="rect">
            <a:avLst/>
          </a:prstGeom>
        </p:spPr>
      </p:pic>
      <p:sp>
        <p:nvSpPr>
          <p:cNvPr id="31" name="TextBox 30">
            <a:extLst>
              <a:ext uri="{FF2B5EF4-FFF2-40B4-BE49-F238E27FC236}">
                <a16:creationId xmlns:a16="http://schemas.microsoft.com/office/drawing/2014/main" id="{AA8C14FF-F5BE-457D-9978-66F859DE21D8}"/>
              </a:ext>
            </a:extLst>
          </p:cNvPr>
          <p:cNvSpPr txBox="1"/>
          <p:nvPr/>
        </p:nvSpPr>
        <p:spPr>
          <a:xfrm>
            <a:off x="9748842" y="2663612"/>
            <a:ext cx="1659108" cy="338554"/>
          </a:xfrm>
          <a:prstGeom prst="rect">
            <a:avLst/>
          </a:prstGeom>
          <a:solidFill>
            <a:schemeClr val="tx2">
              <a:lumMod val="20000"/>
              <a:lumOff val="80000"/>
            </a:schemeClr>
          </a:solidFill>
        </p:spPr>
        <p:txBody>
          <a:bodyPr wrap="none" rtlCol="0">
            <a:spAutoFit/>
          </a:bodyPr>
          <a:lstStyle/>
          <a:p>
            <a:pPr algn="ctr"/>
            <a:r>
              <a:rPr lang="en-US" sz="1600" dirty="0"/>
              <a:t>Welding Window</a:t>
            </a:r>
          </a:p>
        </p:txBody>
      </p:sp>
      <p:grpSp>
        <p:nvGrpSpPr>
          <p:cNvPr id="37" name="Group 36">
            <a:extLst>
              <a:ext uri="{FF2B5EF4-FFF2-40B4-BE49-F238E27FC236}">
                <a16:creationId xmlns:a16="http://schemas.microsoft.com/office/drawing/2014/main" id="{3BB529F9-1B82-47B0-873E-4A6E1097EC0D}"/>
              </a:ext>
            </a:extLst>
          </p:cNvPr>
          <p:cNvGrpSpPr/>
          <p:nvPr/>
        </p:nvGrpSpPr>
        <p:grpSpPr>
          <a:xfrm>
            <a:off x="6726834" y="4338705"/>
            <a:ext cx="2522522" cy="2305030"/>
            <a:chOff x="9374908" y="4507982"/>
            <a:chExt cx="2522522" cy="2305030"/>
          </a:xfrm>
        </p:grpSpPr>
        <p:pic>
          <p:nvPicPr>
            <p:cNvPr id="35" name="Picture 34">
              <a:extLst>
                <a:ext uri="{FF2B5EF4-FFF2-40B4-BE49-F238E27FC236}">
                  <a16:creationId xmlns:a16="http://schemas.microsoft.com/office/drawing/2014/main" id="{A07842E3-8E03-4950-8153-2D6BF66D34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721" b="8283"/>
            <a:stretch/>
          </p:blipFill>
          <p:spPr>
            <a:xfrm>
              <a:off x="9374908" y="4507982"/>
              <a:ext cx="2522522" cy="2305030"/>
            </a:xfrm>
            <a:prstGeom prst="rect">
              <a:avLst/>
            </a:prstGeom>
          </p:spPr>
        </p:pic>
        <p:sp>
          <p:nvSpPr>
            <p:cNvPr id="36" name="TextBox 35">
              <a:extLst>
                <a:ext uri="{FF2B5EF4-FFF2-40B4-BE49-F238E27FC236}">
                  <a16:creationId xmlns:a16="http://schemas.microsoft.com/office/drawing/2014/main" id="{21014EA7-EE9F-4ED5-B768-1222C1A1BA75}"/>
                </a:ext>
              </a:extLst>
            </p:cNvPr>
            <p:cNvSpPr txBox="1"/>
            <p:nvPr/>
          </p:nvSpPr>
          <p:spPr>
            <a:xfrm>
              <a:off x="9535104" y="6443911"/>
              <a:ext cx="2277932" cy="338554"/>
            </a:xfrm>
            <a:prstGeom prst="rect">
              <a:avLst/>
            </a:prstGeom>
            <a:solidFill>
              <a:schemeClr val="tx2">
                <a:lumMod val="20000"/>
                <a:lumOff val="80000"/>
              </a:schemeClr>
            </a:solidFill>
          </p:spPr>
          <p:txBody>
            <a:bodyPr wrap="none" rtlCol="0">
              <a:spAutoFit/>
            </a:bodyPr>
            <a:lstStyle/>
            <a:p>
              <a:pPr algn="ctr"/>
              <a:r>
                <a:rPr lang="en-US" sz="1600" dirty="0"/>
                <a:t>Clamping Window Frame</a:t>
              </a:r>
            </a:p>
          </p:txBody>
        </p:sp>
      </p:grpSp>
    </p:spTree>
    <p:extLst>
      <p:ext uri="{BB962C8B-B14F-4D97-AF65-F5344CB8AC3E}">
        <p14:creationId xmlns:p14="http://schemas.microsoft.com/office/powerpoint/2010/main" val="838714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Acceptability</a:t>
            </a:r>
          </a:p>
        </p:txBody>
      </p:sp>
      <p:sp>
        <p:nvSpPr>
          <p:cNvPr id="3" name="Content Placeholder 2"/>
          <p:cNvSpPr>
            <a:spLocks noGrp="1"/>
          </p:cNvSpPr>
          <p:nvPr>
            <p:ph idx="1"/>
          </p:nvPr>
        </p:nvSpPr>
        <p:spPr>
          <a:xfrm>
            <a:off x="411893" y="966055"/>
            <a:ext cx="8926072" cy="5381694"/>
          </a:xfrm>
        </p:spPr>
        <p:txBody>
          <a:bodyPr/>
          <a:lstStyle/>
          <a:p>
            <a:r>
              <a:rPr lang="en-US" dirty="0"/>
              <a:t>Only one metal chosen for potential use had unacceptable magnetic permeability</a:t>
            </a:r>
          </a:p>
          <a:p>
            <a:pPr lvl="1"/>
            <a:r>
              <a:rPr lang="en-US" dirty="0"/>
              <a:t>Brass 360</a:t>
            </a:r>
          </a:p>
          <a:p>
            <a:r>
              <a:rPr lang="en-US" dirty="0"/>
              <a:t>Brass 485 was found to be a good replacement</a:t>
            </a:r>
          </a:p>
          <a:p>
            <a:r>
              <a:rPr lang="en-US" dirty="0"/>
              <a:t>Other materials tested ALL acceptable </a:t>
            </a:r>
          </a:p>
          <a:p>
            <a:pPr lvl="1"/>
            <a:r>
              <a:rPr lang="en-US" dirty="0"/>
              <a:t>Aluminums (2024, 6061, 5083, 7075)</a:t>
            </a:r>
          </a:p>
          <a:p>
            <a:pPr lvl="1"/>
            <a:r>
              <a:rPr lang="en-US" dirty="0"/>
              <a:t>Silicon Bronze</a:t>
            </a:r>
          </a:p>
          <a:p>
            <a:pPr lvl="1"/>
            <a:r>
              <a:rPr lang="en-US" dirty="0"/>
              <a:t>Other Bronzes</a:t>
            </a:r>
          </a:p>
          <a:p>
            <a:pPr lvl="1"/>
            <a:r>
              <a:rPr lang="en-US" dirty="0"/>
              <a:t>Coppers</a:t>
            </a:r>
          </a:p>
          <a:p>
            <a:pPr lvl="1"/>
            <a:r>
              <a:rPr lang="en-US" dirty="0"/>
              <a:t>Titanium </a:t>
            </a:r>
          </a:p>
          <a:p>
            <a:pPr lvl="1"/>
            <a:r>
              <a:rPr lang="en-US" dirty="0"/>
              <a:t>Brass 260</a:t>
            </a:r>
          </a:p>
          <a:p>
            <a:pPr lvl="1"/>
            <a:r>
              <a:rPr lang="en-US" dirty="0"/>
              <a:t>Brass 464  </a:t>
            </a:r>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6676159" y="2522932"/>
            <a:ext cx="5323611" cy="3536121"/>
          </a:xfrm>
          <a:prstGeom prst="rect">
            <a:avLst/>
          </a:prstGeom>
        </p:spPr>
      </p:pic>
    </p:spTree>
    <p:extLst>
      <p:ext uri="{BB962C8B-B14F-4D97-AF65-F5344CB8AC3E}">
        <p14:creationId xmlns:p14="http://schemas.microsoft.com/office/powerpoint/2010/main" val="106407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0704-C0A1-4D13-B472-D95FE291B7E6}"/>
              </a:ext>
            </a:extLst>
          </p:cNvPr>
          <p:cNvSpPr>
            <a:spLocks noGrp="1"/>
          </p:cNvSpPr>
          <p:nvPr>
            <p:ph type="title"/>
          </p:nvPr>
        </p:nvSpPr>
        <p:spPr/>
        <p:txBody>
          <a:bodyPr/>
          <a:lstStyle/>
          <a:p>
            <a:r>
              <a:rPr lang="en-US" dirty="0"/>
              <a:t>Spectrometer Overview – Status of Analyses and Designs – </a:t>
            </a:r>
            <a:r>
              <a:rPr lang="en-US" dirty="0" err="1"/>
              <a:t>JLab</a:t>
            </a:r>
            <a:r>
              <a:rPr lang="en-US" dirty="0"/>
              <a:t> Scope</a:t>
            </a:r>
          </a:p>
        </p:txBody>
      </p:sp>
      <p:sp>
        <p:nvSpPr>
          <p:cNvPr id="4" name="Footer Placeholder 3">
            <a:extLst>
              <a:ext uri="{FF2B5EF4-FFF2-40B4-BE49-F238E27FC236}">
                <a16:creationId xmlns:a16="http://schemas.microsoft.com/office/drawing/2014/main" id="{6B3CAB66-A390-4BED-92F2-5573E59D8491}"/>
              </a:ext>
            </a:extLst>
          </p:cNvPr>
          <p:cNvSpPr>
            <a:spLocks noGrp="1"/>
          </p:cNvSpPr>
          <p:nvPr>
            <p:ph type="ftr" sz="quarter" idx="11"/>
          </p:nvPr>
        </p:nvSpPr>
        <p:spPr/>
        <p:txBody>
          <a:bodyPr/>
          <a:lstStyle/>
          <a:p>
            <a:r>
              <a:rPr lang="en-US"/>
              <a:t>Specific Topic</a:t>
            </a:r>
            <a:endParaRPr lang="en-US" dirty="0"/>
          </a:p>
        </p:txBody>
      </p:sp>
      <p:sp>
        <p:nvSpPr>
          <p:cNvPr id="5" name="Slide Number Placeholder 4">
            <a:extLst>
              <a:ext uri="{FF2B5EF4-FFF2-40B4-BE49-F238E27FC236}">
                <a16:creationId xmlns:a16="http://schemas.microsoft.com/office/drawing/2014/main" id="{7DFE07C9-1CC5-4FAD-9097-BD3ADA26E190}"/>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Content Placeholder 2">
            <a:extLst>
              <a:ext uri="{FF2B5EF4-FFF2-40B4-BE49-F238E27FC236}">
                <a16:creationId xmlns:a16="http://schemas.microsoft.com/office/drawing/2014/main" id="{2786F422-4EA7-4BD0-B000-2C2592F00116}"/>
              </a:ext>
            </a:extLst>
          </p:cNvPr>
          <p:cNvSpPr txBox="1">
            <a:spLocks/>
          </p:cNvSpPr>
          <p:nvPr/>
        </p:nvSpPr>
        <p:spPr>
          <a:xfrm>
            <a:off x="244805" y="966055"/>
            <a:ext cx="4528475" cy="249758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99% of engineering analyses needed for CD-3a items is complete</a:t>
            </a:r>
          </a:p>
          <a:p>
            <a:r>
              <a:rPr lang="en-US" dirty="0"/>
              <a:t>99% of drawings for CD-3a items are created and ~70% have been checked</a:t>
            </a:r>
          </a:p>
          <a:p>
            <a:r>
              <a:rPr lang="en-US" sz="2100" dirty="0"/>
              <a:t>53% of CD3a items have been approved</a:t>
            </a:r>
          </a:p>
          <a:p>
            <a:r>
              <a:rPr lang="en-US" sz="2100" dirty="0"/>
              <a:t>Main objective is to get drawings signed</a:t>
            </a:r>
          </a:p>
          <a:p>
            <a:r>
              <a:rPr lang="en-US" sz="2100" dirty="0"/>
              <a:t>Some value engineering is continuing</a:t>
            </a:r>
          </a:p>
        </p:txBody>
      </p:sp>
      <p:pic>
        <p:nvPicPr>
          <p:cNvPr id="7" name="Picture 6"/>
          <p:cNvPicPr>
            <a:picLocks noChangeAspect="1"/>
          </p:cNvPicPr>
          <p:nvPr/>
        </p:nvPicPr>
        <p:blipFill>
          <a:blip r:embed="rId2"/>
          <a:stretch>
            <a:fillRect/>
          </a:stretch>
        </p:blipFill>
        <p:spPr>
          <a:xfrm>
            <a:off x="5635743" y="1097291"/>
            <a:ext cx="6437934" cy="4291956"/>
          </a:xfrm>
          <a:prstGeom prst="rect">
            <a:avLst/>
          </a:prstGeom>
        </p:spPr>
      </p:pic>
      <p:pic>
        <p:nvPicPr>
          <p:cNvPr id="8" name="Picture 7"/>
          <p:cNvPicPr>
            <a:picLocks noChangeAspect="1"/>
          </p:cNvPicPr>
          <p:nvPr/>
        </p:nvPicPr>
        <p:blipFill>
          <a:blip r:embed="rId3"/>
          <a:stretch>
            <a:fillRect/>
          </a:stretch>
        </p:blipFill>
        <p:spPr>
          <a:xfrm>
            <a:off x="904584" y="3576433"/>
            <a:ext cx="4310689" cy="3042585"/>
          </a:xfrm>
          <a:prstGeom prst="rect">
            <a:avLst/>
          </a:prstGeom>
        </p:spPr>
      </p:pic>
    </p:spTree>
    <p:extLst>
      <p:ext uri="{BB962C8B-B14F-4D97-AF65-F5344CB8AC3E}">
        <p14:creationId xmlns:p14="http://schemas.microsoft.com/office/powerpoint/2010/main" val="271710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941F-7D42-4281-82CD-DE0C3B093B7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BB3AFAD-4B8C-45CB-936D-5CD2246473D7}"/>
              </a:ext>
            </a:extLst>
          </p:cNvPr>
          <p:cNvSpPr>
            <a:spLocks noGrp="1"/>
          </p:cNvSpPr>
          <p:nvPr>
            <p:ph idx="1"/>
          </p:nvPr>
        </p:nvSpPr>
        <p:spPr>
          <a:xfrm>
            <a:off x="411893" y="966055"/>
            <a:ext cx="4841426" cy="5381694"/>
          </a:xfrm>
        </p:spPr>
        <p:txBody>
          <a:bodyPr>
            <a:normAutofit lnSpcReduction="10000"/>
          </a:bodyPr>
          <a:lstStyle/>
          <a:p>
            <a:r>
              <a:rPr lang="en-US" dirty="0"/>
              <a:t>The spectrometer team and the supporting groups have been working effectively and have made great progress since the 2022 collaboration meeting </a:t>
            </a:r>
          </a:p>
          <a:p>
            <a:r>
              <a:rPr lang="en-US" dirty="0"/>
              <a:t>One magnet frame has been built</a:t>
            </a:r>
          </a:p>
          <a:p>
            <a:r>
              <a:rPr lang="en-US" dirty="0"/>
              <a:t>Prototype of Detector Window was built successfully  </a:t>
            </a:r>
          </a:p>
          <a:p>
            <a:r>
              <a:rPr lang="en-US" dirty="0"/>
              <a:t>Four prototype Coils received. All passed QA tests at vendor, SC3 and SC4 tested at JLab – Ready for full production run to start</a:t>
            </a:r>
          </a:p>
          <a:p>
            <a:r>
              <a:rPr lang="en-US" dirty="0"/>
              <a:t>Spectrometer design at &gt;99%</a:t>
            </a:r>
          </a:p>
          <a:p>
            <a:r>
              <a:rPr lang="en-US" dirty="0"/>
              <a:t>All CD-3a drawings are our highest priority and we are increasing our rate of approval</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F8DD2A49-FB84-4F29-BF03-369663655C21}"/>
              </a:ext>
            </a:extLst>
          </p:cNvPr>
          <p:cNvSpPr>
            <a:spLocks noGrp="1"/>
          </p:cNvSpPr>
          <p:nvPr>
            <p:ph type="ftr" sz="quarter" idx="11"/>
          </p:nvPr>
        </p:nvSpPr>
        <p:spPr>
          <a:xfrm>
            <a:off x="411893" y="6467336"/>
            <a:ext cx="5314652" cy="311322"/>
          </a:xfrm>
        </p:spPr>
        <p:txBody>
          <a:bodyPr/>
          <a:lstStyle/>
          <a:p>
            <a:r>
              <a:rPr lang="en-US" dirty="0"/>
              <a:t>MOLLER Collaboration Meeting May 5, 2023 DS System Overview and Prototyping</a:t>
            </a:r>
          </a:p>
        </p:txBody>
      </p:sp>
      <p:sp>
        <p:nvSpPr>
          <p:cNvPr id="5" name="Slide Number Placeholder 4">
            <a:extLst>
              <a:ext uri="{FF2B5EF4-FFF2-40B4-BE49-F238E27FC236}">
                <a16:creationId xmlns:a16="http://schemas.microsoft.com/office/drawing/2014/main" id="{14FCF2B6-C275-4971-A8BD-2924CF86B570}"/>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7" name="Picture 6">
            <a:extLst>
              <a:ext uri="{FF2B5EF4-FFF2-40B4-BE49-F238E27FC236}">
                <a16:creationId xmlns:a16="http://schemas.microsoft.com/office/drawing/2014/main" id="{C6F87BBA-ADCC-44CB-A1E8-092EE426E56B}"/>
              </a:ext>
            </a:extLst>
          </p:cNvPr>
          <p:cNvPicPr>
            <a:picLocks noChangeAspect="1"/>
          </p:cNvPicPr>
          <p:nvPr/>
        </p:nvPicPr>
        <p:blipFill>
          <a:blip r:embed="rId2"/>
          <a:stretch>
            <a:fillRect/>
          </a:stretch>
        </p:blipFill>
        <p:spPr>
          <a:xfrm>
            <a:off x="5635744" y="1686948"/>
            <a:ext cx="6435280" cy="3258629"/>
          </a:xfrm>
          <a:prstGeom prst="rect">
            <a:avLst/>
          </a:prstGeom>
        </p:spPr>
      </p:pic>
    </p:spTree>
    <p:extLst>
      <p:ext uri="{BB962C8B-B14F-4D97-AF65-F5344CB8AC3E}">
        <p14:creationId xmlns:p14="http://schemas.microsoft.com/office/powerpoint/2010/main" val="207479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DE9430-2E09-439F-945E-CE24672B7412}"/>
              </a:ext>
            </a:extLst>
          </p:cNvPr>
          <p:cNvSpPr>
            <a:spLocks noGrp="1"/>
          </p:cNvSpPr>
          <p:nvPr>
            <p:ph type="ftr" sz="quarter" idx="11"/>
          </p:nvPr>
        </p:nvSpPr>
        <p:spPr/>
        <p:txBody>
          <a:bodyPr/>
          <a:lstStyle/>
          <a:p>
            <a:r>
              <a:rPr lang="en-US" dirty="0"/>
              <a:t>OPA Jan 2023: Status Update/CD-3a Spectrometer Overview</a:t>
            </a:r>
          </a:p>
        </p:txBody>
      </p:sp>
      <p:sp>
        <p:nvSpPr>
          <p:cNvPr id="5" name="Slide Number Placeholder 4">
            <a:extLst>
              <a:ext uri="{FF2B5EF4-FFF2-40B4-BE49-F238E27FC236}">
                <a16:creationId xmlns:a16="http://schemas.microsoft.com/office/drawing/2014/main" id="{5AE4EF0F-378C-484B-98A2-C33B5A293E08}"/>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6" name="TextBox 5">
            <a:extLst>
              <a:ext uri="{FF2B5EF4-FFF2-40B4-BE49-F238E27FC236}">
                <a16:creationId xmlns:a16="http://schemas.microsoft.com/office/drawing/2014/main" id="{DEC5C733-125D-4B92-8F47-4D1CB0BB8147}"/>
              </a:ext>
            </a:extLst>
          </p:cNvPr>
          <p:cNvSpPr txBox="1"/>
          <p:nvPr/>
        </p:nvSpPr>
        <p:spPr>
          <a:xfrm>
            <a:off x="2861696" y="2767280"/>
            <a:ext cx="6977848" cy="1323439"/>
          </a:xfrm>
          <a:prstGeom prst="rect">
            <a:avLst/>
          </a:prstGeom>
          <a:noFill/>
        </p:spPr>
        <p:txBody>
          <a:bodyPr wrap="square" rtlCol="0">
            <a:spAutoFit/>
          </a:bodyPr>
          <a:lstStyle/>
          <a:p>
            <a:pPr algn="ctr"/>
            <a:r>
              <a:rPr lang="en-US" sz="4000" dirty="0"/>
              <a:t>Thank You</a:t>
            </a:r>
          </a:p>
          <a:p>
            <a:pPr algn="ctr"/>
            <a:r>
              <a:rPr lang="en-US" sz="4000" dirty="0"/>
              <a:t>Questions?</a:t>
            </a:r>
          </a:p>
        </p:txBody>
      </p:sp>
    </p:spTree>
    <p:extLst>
      <p:ext uri="{BB962C8B-B14F-4D97-AF65-F5344CB8AC3E}">
        <p14:creationId xmlns:p14="http://schemas.microsoft.com/office/powerpoint/2010/main" val="160650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70E0-5A01-4368-4A89-9B1D82C876C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6DD4CE-735A-BE53-AF62-DC33AADB64B3}"/>
              </a:ext>
            </a:extLst>
          </p:cNvPr>
          <p:cNvSpPr>
            <a:spLocks noGrp="1"/>
          </p:cNvSpPr>
          <p:nvPr>
            <p:ph idx="1"/>
          </p:nvPr>
        </p:nvSpPr>
        <p:spPr/>
        <p:txBody>
          <a:bodyPr>
            <a:normAutofit/>
          </a:bodyPr>
          <a:lstStyle/>
          <a:p>
            <a:r>
              <a:rPr lang="en-US" dirty="0"/>
              <a:t>Where were we at the last collaboration meeting (June 22) </a:t>
            </a:r>
          </a:p>
          <a:p>
            <a:r>
              <a:rPr lang="en-US" dirty="0"/>
              <a:t>Prototype Coil Fabrication</a:t>
            </a:r>
          </a:p>
          <a:p>
            <a:r>
              <a:rPr lang="en-US" dirty="0"/>
              <a:t>Prototype Coil Testing </a:t>
            </a:r>
          </a:p>
          <a:p>
            <a:r>
              <a:rPr lang="en-US" dirty="0"/>
              <a:t>Spectrometer Assembly Area</a:t>
            </a:r>
          </a:p>
          <a:p>
            <a:r>
              <a:rPr lang="en-US" dirty="0"/>
              <a:t>Prototype Test Results (limited)</a:t>
            </a:r>
          </a:p>
          <a:p>
            <a:r>
              <a:rPr lang="en-US" dirty="0"/>
              <a:t>Magnet Coil Alignment</a:t>
            </a:r>
          </a:p>
          <a:p>
            <a:r>
              <a:rPr lang="en-US" dirty="0"/>
              <a:t>Detector Window Prototyping</a:t>
            </a:r>
          </a:p>
          <a:p>
            <a:r>
              <a:rPr lang="en-US" dirty="0"/>
              <a:t>Material testing</a:t>
            </a:r>
          </a:p>
          <a:p>
            <a:r>
              <a:rPr lang="en-US" dirty="0"/>
              <a:t>Status of Analyses and Drawings</a:t>
            </a:r>
          </a:p>
          <a:p>
            <a:r>
              <a:rPr lang="en-US" dirty="0"/>
              <a:t>Summary</a:t>
            </a:r>
          </a:p>
        </p:txBody>
      </p:sp>
      <p:sp>
        <p:nvSpPr>
          <p:cNvPr id="4" name="Footer Placeholder 3">
            <a:extLst>
              <a:ext uri="{FF2B5EF4-FFF2-40B4-BE49-F238E27FC236}">
                <a16:creationId xmlns:a16="http://schemas.microsoft.com/office/drawing/2014/main" id="{8496D19B-F297-7D42-460A-7A39C0FA51CA}"/>
              </a:ext>
            </a:extLst>
          </p:cNvPr>
          <p:cNvSpPr>
            <a:spLocks noGrp="1"/>
          </p:cNvSpPr>
          <p:nvPr>
            <p:ph type="ftr" sz="quarter" idx="11"/>
          </p:nvPr>
        </p:nvSpPr>
        <p:spPr>
          <a:xfrm>
            <a:off x="411893" y="6321996"/>
            <a:ext cx="5223851" cy="311322"/>
          </a:xfrm>
        </p:spPr>
        <p:txBody>
          <a:bodyPr/>
          <a:lstStyle/>
          <a:p>
            <a:r>
              <a:rPr lang="en-US" dirty="0"/>
              <a:t>MOLLER Collaboration Meeting May 5, 2023 DS System Overview and Prototyping</a:t>
            </a:r>
          </a:p>
        </p:txBody>
      </p:sp>
      <p:sp>
        <p:nvSpPr>
          <p:cNvPr id="5" name="Slide Number Placeholder 4">
            <a:extLst>
              <a:ext uri="{FF2B5EF4-FFF2-40B4-BE49-F238E27FC236}">
                <a16:creationId xmlns:a16="http://schemas.microsoft.com/office/drawing/2014/main" id="{DCBB1382-86F9-1446-11F6-769F17B25A9A}"/>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7" name="Content Placeholder 5">
            <a:extLst>
              <a:ext uri="{FF2B5EF4-FFF2-40B4-BE49-F238E27FC236}">
                <a16:creationId xmlns:a16="http://schemas.microsoft.com/office/drawing/2014/main" id="{73F09544-54E3-2E1A-BD65-30D9AE3B120B}"/>
              </a:ext>
            </a:extLst>
          </p:cNvPr>
          <p:cNvSpPr>
            <a:spLocks noGrp="1"/>
          </p:cNvSpPr>
          <p:nvPr>
            <p:ph idx="13"/>
          </p:nvPr>
        </p:nvSpPr>
        <p:spPr>
          <a:xfrm>
            <a:off x="5976257" y="966055"/>
            <a:ext cx="5894165" cy="5381694"/>
          </a:xfrm>
          <a:solidFill>
            <a:schemeClr val="accent6">
              <a:lumMod val="20000"/>
              <a:lumOff val="80000"/>
            </a:schemeClr>
          </a:solidFill>
        </p:spPr>
        <p:txBody>
          <a:bodyPr>
            <a:normAutofit fontScale="92500" lnSpcReduction="10000"/>
          </a:bodyPr>
          <a:lstStyle/>
          <a:p>
            <a:r>
              <a:rPr lang="en-US" dirty="0"/>
              <a:t>Team Members:</a:t>
            </a:r>
          </a:p>
          <a:p>
            <a:pPr lvl="1"/>
            <a:r>
              <a:rPr lang="en-US" dirty="0"/>
              <a:t>L2 Manager, Control Account Manager</a:t>
            </a:r>
          </a:p>
          <a:p>
            <a:pPr lvl="2"/>
            <a:r>
              <a:rPr lang="en-US"/>
              <a:t>Michael Dion, </a:t>
            </a:r>
            <a:r>
              <a:rPr lang="en-US" dirty="0"/>
              <a:t>Jefferson Lab</a:t>
            </a:r>
          </a:p>
          <a:p>
            <a:pPr lvl="1"/>
            <a:r>
              <a:rPr lang="en-US" dirty="0"/>
              <a:t>L2 Technical Lead</a:t>
            </a:r>
          </a:p>
          <a:p>
            <a:pPr lvl="2"/>
            <a:r>
              <a:rPr lang="en-US" dirty="0"/>
              <a:t>David Kashy, Jefferson Lab</a:t>
            </a:r>
          </a:p>
          <a:p>
            <a:pPr lvl="1"/>
            <a:r>
              <a:rPr lang="en-US" dirty="0"/>
              <a:t>L2 Physics Lead</a:t>
            </a:r>
          </a:p>
          <a:p>
            <a:pPr lvl="2"/>
            <a:r>
              <a:rPr lang="en-US" dirty="0"/>
              <a:t>Juliette Mammei, University of Manitoba</a:t>
            </a:r>
          </a:p>
          <a:p>
            <a:pPr lvl="1"/>
            <a:endParaRPr lang="en-US" dirty="0"/>
          </a:p>
          <a:p>
            <a:pPr lvl="1"/>
            <a:r>
              <a:rPr lang="en-US" dirty="0"/>
              <a:t>Technical contributors</a:t>
            </a:r>
          </a:p>
          <a:p>
            <a:pPr lvl="2"/>
            <a:r>
              <a:rPr lang="en-US" dirty="0"/>
              <a:t>JLab Magnet Group Engineers and Designers</a:t>
            </a:r>
          </a:p>
          <a:p>
            <a:pPr lvl="2"/>
            <a:r>
              <a:rPr lang="en-US" dirty="0"/>
              <a:t>JLab Survey Group</a:t>
            </a:r>
          </a:p>
          <a:p>
            <a:pPr lvl="2"/>
            <a:r>
              <a:rPr lang="en-US" dirty="0"/>
              <a:t>Halls A, B, D Technicians</a:t>
            </a:r>
          </a:p>
          <a:p>
            <a:pPr lvl="2"/>
            <a:r>
              <a:rPr lang="en-US" dirty="0"/>
              <a:t>JLab ME Group Engineers and Designers</a:t>
            </a:r>
          </a:p>
          <a:p>
            <a:pPr lvl="2"/>
            <a:r>
              <a:rPr lang="en-US" dirty="0"/>
              <a:t>JLab Detector Support Group </a:t>
            </a:r>
          </a:p>
          <a:p>
            <a:pPr lvl="2"/>
            <a:r>
              <a:rPr lang="en-US" dirty="0"/>
              <a:t>JLab Procurement Group</a:t>
            </a:r>
          </a:p>
          <a:p>
            <a:pPr lvl="2"/>
            <a:r>
              <a:rPr lang="en-US" dirty="0"/>
              <a:t>JLab Machine Shop</a:t>
            </a:r>
          </a:p>
          <a:p>
            <a:pPr lvl="2"/>
            <a:r>
              <a:rPr lang="en-US" dirty="0"/>
              <a:t>MOLLER Collaboration- Physicists, Post Docs and Students</a:t>
            </a:r>
          </a:p>
          <a:p>
            <a:pPr marL="457200" lvl="1" indent="0">
              <a:buNone/>
            </a:pPr>
            <a:endParaRPr lang="en-US" dirty="0"/>
          </a:p>
        </p:txBody>
      </p:sp>
    </p:spTree>
    <p:extLst>
      <p:ext uri="{BB962C8B-B14F-4D97-AF65-F5344CB8AC3E}">
        <p14:creationId xmlns:p14="http://schemas.microsoft.com/office/powerpoint/2010/main" val="26617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from June 2022 Collaboration meeting</a:t>
            </a:r>
          </a:p>
        </p:txBody>
      </p:sp>
      <p:sp>
        <p:nvSpPr>
          <p:cNvPr id="3" name="Content Placeholder 2"/>
          <p:cNvSpPr>
            <a:spLocks noGrp="1"/>
          </p:cNvSpPr>
          <p:nvPr>
            <p:ph idx="1"/>
          </p:nvPr>
        </p:nvSpPr>
        <p:spPr/>
        <p:txBody>
          <a:bodyPr>
            <a:normAutofit fontScale="85000" lnSpcReduction="20000"/>
          </a:bodyPr>
          <a:lstStyle/>
          <a:p>
            <a:r>
              <a:rPr lang="en-US" dirty="0"/>
              <a:t>How to apply and support proposed 3mm shield </a:t>
            </a:r>
            <a:r>
              <a:rPr lang="en-US" dirty="0">
                <a:solidFill>
                  <a:srgbClr val="00B050"/>
                </a:solidFill>
              </a:rPr>
              <a:t>(Belly Plates) </a:t>
            </a:r>
            <a:r>
              <a:rPr lang="en-US" dirty="0"/>
              <a:t>the inside surface of the coils is not clear </a:t>
            </a:r>
            <a:r>
              <a:rPr lang="en-US" dirty="0">
                <a:solidFill>
                  <a:srgbClr val="00B050"/>
                </a:solidFill>
              </a:rPr>
              <a:t>(SOLVED – Master Bond EP33 Epoxy)</a:t>
            </a:r>
          </a:p>
          <a:p>
            <a:pPr lvl="1"/>
            <a:r>
              <a:rPr lang="en-US" dirty="0"/>
              <a:t>Heat load is expected to be quite high (&gt;10W) and needs to be provided ASAP  </a:t>
            </a:r>
            <a:r>
              <a:rPr lang="en-US" dirty="0">
                <a:solidFill>
                  <a:srgbClr val="00B050"/>
                </a:solidFill>
              </a:rPr>
              <a:t>(SOLVED Actual are lower ~1W each and FEA completed)</a:t>
            </a:r>
          </a:p>
          <a:p>
            <a:r>
              <a:rPr lang="en-US" dirty="0"/>
              <a:t>Prototyping effort has shown that “ideal” coils are not possible. We have not figured out in detail how accurately we can build or need to be able to “map the coil turns”. Even if we do have precise turn geometry how will we use that data to determine the proper coil alignment </a:t>
            </a:r>
            <a:r>
              <a:rPr lang="en-US" dirty="0">
                <a:solidFill>
                  <a:srgbClr val="00B050"/>
                </a:solidFill>
              </a:rPr>
              <a:t>(4 coils received, Coil quality improved during the run with last two being quite good.  Width is excellent and understanding of inner conductor position is very good)  (Sandesh will give more info)</a:t>
            </a:r>
          </a:p>
          <a:p>
            <a:r>
              <a:rPr lang="en-US" dirty="0"/>
              <a:t>Need to complete the System Requirement Document (SRD)  (Goal was 6/30 not late yet!) </a:t>
            </a:r>
            <a:r>
              <a:rPr lang="en-US" dirty="0">
                <a:solidFill>
                  <a:srgbClr val="00B050"/>
                </a:solidFill>
              </a:rPr>
              <a:t>(Completed, but needs continuous updates)</a:t>
            </a:r>
          </a:p>
          <a:p>
            <a:r>
              <a:rPr lang="en-US" dirty="0"/>
              <a:t>Need to complete the Interface Control Document’s (ICD)  (Goal was 6/30 not late yet!) </a:t>
            </a:r>
            <a:r>
              <a:rPr lang="en-US" dirty="0">
                <a:solidFill>
                  <a:srgbClr val="00B050"/>
                </a:solidFill>
              </a:rPr>
              <a:t>(Completed)</a:t>
            </a:r>
          </a:p>
          <a:p>
            <a:r>
              <a:rPr lang="en-US" dirty="0"/>
              <a:t>Hall A Beam Dump inlet Pipe (SAM pipe is connected) </a:t>
            </a:r>
            <a:r>
              <a:rPr lang="en-US" dirty="0">
                <a:solidFill>
                  <a:srgbClr val="00B050"/>
                </a:solidFill>
              </a:rPr>
              <a:t>(SOLVED and ALL drawing complete)</a:t>
            </a:r>
          </a:p>
          <a:p>
            <a:pPr lvl="1"/>
            <a:r>
              <a:rPr lang="en-US" dirty="0"/>
              <a:t>Have a potential solution for supporting the ~4000lbs vacuum load  </a:t>
            </a:r>
          </a:p>
          <a:p>
            <a:pPr lvl="1"/>
            <a:r>
              <a:rPr lang="en-US" dirty="0"/>
              <a:t>Located in a Radiologically Contaminated area and thus working there requires Rad II work  </a:t>
            </a:r>
          </a:p>
          <a:p>
            <a:r>
              <a:rPr lang="en-US" dirty="0"/>
              <a:t>Design/Engineering Team is much larger than last year </a:t>
            </a:r>
            <a:r>
              <a:rPr lang="en-US" dirty="0">
                <a:solidFill>
                  <a:srgbClr val="00B050"/>
                </a:solidFill>
              </a:rPr>
              <a:t>( This made a huge impact and team size is now shrinking as work is being completed)</a:t>
            </a:r>
          </a:p>
          <a:p>
            <a:r>
              <a:rPr lang="en-US" dirty="0"/>
              <a:t>Progress on all topics </a:t>
            </a:r>
            <a:r>
              <a:rPr lang="en-US" dirty="0">
                <a:solidFill>
                  <a:srgbClr val="00B050"/>
                </a:solidFill>
              </a:rPr>
              <a:t>(More on status later)</a:t>
            </a:r>
          </a:p>
          <a:p>
            <a:r>
              <a:rPr lang="en-US" dirty="0"/>
              <a:t>Getting all components to 90% level by late fall 2022 will be a challenge </a:t>
            </a:r>
            <a:r>
              <a:rPr lang="en-US" dirty="0">
                <a:solidFill>
                  <a:srgbClr val="00B050"/>
                </a:solidFill>
              </a:rPr>
              <a:t>(But we did it and passed our FDR reviews and CD3a in January)</a:t>
            </a:r>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a:p>
        </p:txBody>
      </p:sp>
    </p:spTree>
    <p:extLst>
      <p:ext uri="{BB962C8B-B14F-4D97-AF65-F5344CB8AC3E}">
        <p14:creationId xmlns:p14="http://schemas.microsoft.com/office/powerpoint/2010/main" val="282437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E8FA-1C76-447E-87E1-2900E452D962}"/>
              </a:ext>
            </a:extLst>
          </p:cNvPr>
          <p:cNvSpPr>
            <a:spLocks noGrp="1"/>
          </p:cNvSpPr>
          <p:nvPr>
            <p:ph type="title"/>
          </p:nvPr>
        </p:nvSpPr>
        <p:spPr/>
        <p:txBody>
          <a:bodyPr/>
          <a:lstStyle/>
          <a:p>
            <a:r>
              <a:rPr lang="en-US" dirty="0"/>
              <a:t>Prototyping - Coil Fabrication</a:t>
            </a:r>
          </a:p>
        </p:txBody>
      </p:sp>
      <p:sp>
        <p:nvSpPr>
          <p:cNvPr id="3" name="Content Placeholder 2">
            <a:extLst>
              <a:ext uri="{FF2B5EF4-FFF2-40B4-BE49-F238E27FC236}">
                <a16:creationId xmlns:a16="http://schemas.microsoft.com/office/drawing/2014/main" id="{454C0C8A-0F82-4867-ACE1-40FD03287D39}"/>
              </a:ext>
            </a:extLst>
          </p:cNvPr>
          <p:cNvSpPr>
            <a:spLocks noGrp="1"/>
          </p:cNvSpPr>
          <p:nvPr>
            <p:ph idx="1"/>
          </p:nvPr>
        </p:nvSpPr>
        <p:spPr>
          <a:xfrm>
            <a:off x="175719" y="975199"/>
            <a:ext cx="6391119" cy="2693693"/>
          </a:xfrm>
        </p:spPr>
        <p:txBody>
          <a:bodyPr>
            <a:normAutofit fontScale="77500" lnSpcReduction="20000"/>
          </a:bodyPr>
          <a:lstStyle/>
          <a:p>
            <a:r>
              <a:rPr lang="en-US" dirty="0"/>
              <a:t>Coils are single pancake (SC1, 2, 3) or double pancake (SC4)</a:t>
            </a:r>
          </a:p>
          <a:p>
            <a:r>
              <a:rPr lang="en-US" dirty="0"/>
              <a:t>Coldest turn on the outside</a:t>
            </a:r>
          </a:p>
          <a:p>
            <a:r>
              <a:rPr lang="en-US" dirty="0"/>
              <a:t>G10 filler blocks in “window” and outside</a:t>
            </a:r>
          </a:p>
          <a:p>
            <a:r>
              <a:rPr lang="en-US" dirty="0"/>
              <a:t>S-Glass used for construction</a:t>
            </a:r>
          </a:p>
          <a:p>
            <a:r>
              <a:rPr lang="en-US" dirty="0"/>
              <a:t>CTD403 Cyanate Ester resin </a:t>
            </a:r>
          </a:p>
          <a:p>
            <a:r>
              <a:rPr lang="en-US" dirty="0"/>
              <a:t>Very little key-stoning of conductor due to ample bend radii (min 3-5x of conductor height)</a:t>
            </a:r>
          </a:p>
          <a:p>
            <a:r>
              <a:rPr lang="en-US" dirty="0"/>
              <a:t>One layer of 0.25mm of S glass on outer surface of coil sides to effectively center turns to avoid shift due to key-stoning</a:t>
            </a:r>
          </a:p>
          <a:p>
            <a:endParaRPr lang="en-US" dirty="0"/>
          </a:p>
        </p:txBody>
      </p:sp>
      <p:sp>
        <p:nvSpPr>
          <p:cNvPr id="4" name="Footer Placeholder 3">
            <a:extLst>
              <a:ext uri="{FF2B5EF4-FFF2-40B4-BE49-F238E27FC236}">
                <a16:creationId xmlns:a16="http://schemas.microsoft.com/office/drawing/2014/main" id="{E642E1B6-BF02-4843-AB58-ABDE0AB06064}"/>
              </a:ext>
            </a:extLst>
          </p:cNvPr>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a:extLst>
              <a:ext uri="{FF2B5EF4-FFF2-40B4-BE49-F238E27FC236}">
                <a16:creationId xmlns:a16="http://schemas.microsoft.com/office/drawing/2014/main" id="{4F9D0275-82C9-4F1F-8E2A-726FDB84005A}"/>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8" name="Picture 7">
            <a:extLst>
              <a:ext uri="{FF2B5EF4-FFF2-40B4-BE49-F238E27FC236}">
                <a16:creationId xmlns:a16="http://schemas.microsoft.com/office/drawing/2014/main" id="{B41C7368-BBF5-4FEA-B8F8-D4292F04AB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6923"/>
          <a:stretch/>
        </p:blipFill>
        <p:spPr>
          <a:xfrm>
            <a:off x="8064040" y="2444096"/>
            <a:ext cx="3842512" cy="1326869"/>
          </a:xfrm>
          <a:prstGeom prst="rect">
            <a:avLst/>
          </a:prstGeom>
        </p:spPr>
      </p:pic>
      <p:pic>
        <p:nvPicPr>
          <p:cNvPr id="10" name="Picture 9">
            <a:extLst>
              <a:ext uri="{FF2B5EF4-FFF2-40B4-BE49-F238E27FC236}">
                <a16:creationId xmlns:a16="http://schemas.microsoft.com/office/drawing/2014/main" id="{3305F97C-FDF1-4365-906C-694A18BD7A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36327" y="0"/>
            <a:ext cx="5477690" cy="2203557"/>
          </a:xfrm>
          <a:prstGeom prst="rect">
            <a:avLst/>
          </a:prstGeom>
        </p:spPr>
      </p:pic>
      <p:sp>
        <p:nvSpPr>
          <p:cNvPr id="11" name="TextBox 10">
            <a:extLst>
              <a:ext uri="{FF2B5EF4-FFF2-40B4-BE49-F238E27FC236}">
                <a16:creationId xmlns:a16="http://schemas.microsoft.com/office/drawing/2014/main" id="{0C04DA8F-977B-41F1-8204-2513482E69F7}"/>
              </a:ext>
            </a:extLst>
          </p:cNvPr>
          <p:cNvSpPr txBox="1"/>
          <p:nvPr/>
        </p:nvSpPr>
        <p:spPr>
          <a:xfrm>
            <a:off x="6874304" y="2155389"/>
            <a:ext cx="5141976" cy="338554"/>
          </a:xfrm>
          <a:prstGeom prst="rect">
            <a:avLst/>
          </a:prstGeom>
          <a:noFill/>
        </p:spPr>
        <p:txBody>
          <a:bodyPr wrap="square" rtlCol="0">
            <a:spAutoFit/>
          </a:bodyPr>
          <a:lstStyle/>
          <a:p>
            <a:r>
              <a:rPr lang="en-US" sz="1600" dirty="0"/>
              <a:t>SC1 initial test fit in Mold – Minor tweak in G10 was needed</a:t>
            </a:r>
          </a:p>
        </p:txBody>
      </p:sp>
      <p:pic>
        <p:nvPicPr>
          <p:cNvPr id="7" name="Picture 6">
            <a:extLst>
              <a:ext uri="{FF2B5EF4-FFF2-40B4-BE49-F238E27FC236}">
                <a16:creationId xmlns:a16="http://schemas.microsoft.com/office/drawing/2014/main" id="{DEEA5C1F-ECE0-4109-B20C-8720585F8156}"/>
              </a:ext>
            </a:extLst>
          </p:cNvPr>
          <p:cNvPicPr>
            <a:picLocks noChangeAspect="1"/>
          </p:cNvPicPr>
          <p:nvPr/>
        </p:nvPicPr>
        <p:blipFill>
          <a:blip r:embed="rId4"/>
          <a:stretch>
            <a:fillRect/>
          </a:stretch>
        </p:blipFill>
        <p:spPr>
          <a:xfrm>
            <a:off x="10031985" y="3690472"/>
            <a:ext cx="2182031" cy="2367882"/>
          </a:xfrm>
          <a:prstGeom prst="rect">
            <a:avLst/>
          </a:prstGeom>
        </p:spPr>
      </p:pic>
      <p:sp>
        <p:nvSpPr>
          <p:cNvPr id="14" name="TextBox 13">
            <a:extLst>
              <a:ext uri="{FF2B5EF4-FFF2-40B4-BE49-F238E27FC236}">
                <a16:creationId xmlns:a16="http://schemas.microsoft.com/office/drawing/2014/main" id="{2F3B98B4-E6DB-4A8E-8796-CE1D1C3B3B91}"/>
              </a:ext>
            </a:extLst>
          </p:cNvPr>
          <p:cNvSpPr txBox="1"/>
          <p:nvPr/>
        </p:nvSpPr>
        <p:spPr>
          <a:xfrm>
            <a:off x="4631623" y="6283933"/>
            <a:ext cx="5141976" cy="338554"/>
          </a:xfrm>
          <a:prstGeom prst="rect">
            <a:avLst/>
          </a:prstGeom>
          <a:noFill/>
        </p:spPr>
        <p:txBody>
          <a:bodyPr wrap="square" rtlCol="0">
            <a:spAutoFit/>
          </a:bodyPr>
          <a:lstStyle/>
          <a:p>
            <a:r>
              <a:rPr lang="en-US" sz="1600" dirty="0"/>
              <a:t>SC1-01: At </a:t>
            </a:r>
            <a:r>
              <a:rPr lang="en-US" sz="1600" dirty="0" err="1"/>
              <a:t>JLab</a:t>
            </a:r>
            <a:r>
              <a:rPr lang="en-US" sz="1600" dirty="0"/>
              <a:t> being surveyed on 12/9/22</a:t>
            </a:r>
          </a:p>
        </p:txBody>
      </p:sp>
      <p:sp>
        <p:nvSpPr>
          <p:cNvPr id="15" name="TextBox 14">
            <a:extLst>
              <a:ext uri="{FF2B5EF4-FFF2-40B4-BE49-F238E27FC236}">
                <a16:creationId xmlns:a16="http://schemas.microsoft.com/office/drawing/2014/main" id="{5FA08082-A424-49B8-897A-BB1225D88AAC}"/>
              </a:ext>
            </a:extLst>
          </p:cNvPr>
          <p:cNvSpPr txBox="1"/>
          <p:nvPr/>
        </p:nvSpPr>
        <p:spPr>
          <a:xfrm>
            <a:off x="878911" y="6181248"/>
            <a:ext cx="3007289" cy="338554"/>
          </a:xfrm>
          <a:prstGeom prst="rect">
            <a:avLst/>
          </a:prstGeom>
          <a:noFill/>
        </p:spPr>
        <p:txBody>
          <a:bodyPr wrap="square" rtlCol="0">
            <a:spAutoFit/>
          </a:bodyPr>
          <a:lstStyle/>
          <a:p>
            <a:r>
              <a:rPr lang="en-US" sz="1600" dirty="0"/>
              <a:t>SC2-01: At </a:t>
            </a:r>
            <a:r>
              <a:rPr lang="en-US" sz="1600" dirty="0" err="1"/>
              <a:t>JLab</a:t>
            </a:r>
            <a:r>
              <a:rPr lang="en-US" sz="1600" dirty="0"/>
              <a:t> in Magnet Lab</a:t>
            </a:r>
          </a:p>
        </p:txBody>
      </p:sp>
      <p:pic>
        <p:nvPicPr>
          <p:cNvPr id="12" name="Picture 11">
            <a:extLst>
              <a:ext uri="{FF2B5EF4-FFF2-40B4-BE49-F238E27FC236}">
                <a16:creationId xmlns:a16="http://schemas.microsoft.com/office/drawing/2014/main" id="{51545D54-ADF9-4148-8CCB-E226BBC7DC7B}"/>
              </a:ext>
            </a:extLst>
          </p:cNvPr>
          <p:cNvPicPr>
            <a:picLocks noChangeAspect="1"/>
          </p:cNvPicPr>
          <p:nvPr/>
        </p:nvPicPr>
        <p:blipFill rotWithShape="1">
          <a:blip r:embed="rId5"/>
          <a:srcRect l="47867" t="1941" r="11492" b="20726"/>
          <a:stretch/>
        </p:blipFill>
        <p:spPr>
          <a:xfrm rot="5400000">
            <a:off x="728732" y="2826084"/>
            <a:ext cx="2787153" cy="3977640"/>
          </a:xfrm>
          <a:prstGeom prst="rect">
            <a:avLst/>
          </a:prstGeom>
        </p:spPr>
      </p:pic>
      <p:pic>
        <p:nvPicPr>
          <p:cNvPr id="17" name="Picture 16">
            <a:extLst>
              <a:ext uri="{FF2B5EF4-FFF2-40B4-BE49-F238E27FC236}">
                <a16:creationId xmlns:a16="http://schemas.microsoft.com/office/drawing/2014/main" id="{0D03D61B-47E9-4039-A5DB-4C1F14BDFCD6}"/>
              </a:ext>
            </a:extLst>
          </p:cNvPr>
          <p:cNvPicPr>
            <a:picLocks noChangeAspect="1"/>
          </p:cNvPicPr>
          <p:nvPr/>
        </p:nvPicPr>
        <p:blipFill rotWithShape="1">
          <a:blip r:embed="rId6"/>
          <a:srcRect l="11282" t="17867" r="23865" b="35946"/>
          <a:stretch/>
        </p:blipFill>
        <p:spPr>
          <a:xfrm>
            <a:off x="4380822" y="3526473"/>
            <a:ext cx="5223851" cy="2801190"/>
          </a:xfrm>
          <a:prstGeom prst="rect">
            <a:avLst/>
          </a:prstGeom>
        </p:spPr>
      </p:pic>
    </p:spTree>
    <p:extLst>
      <p:ext uri="{BB962C8B-B14F-4D97-AF65-F5344CB8AC3E}">
        <p14:creationId xmlns:p14="http://schemas.microsoft.com/office/powerpoint/2010/main" val="277293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BF44-E15D-4A61-9125-C24DF82E2BD0}"/>
              </a:ext>
            </a:extLst>
          </p:cNvPr>
          <p:cNvSpPr>
            <a:spLocks noGrp="1"/>
          </p:cNvSpPr>
          <p:nvPr>
            <p:ph type="title"/>
          </p:nvPr>
        </p:nvSpPr>
        <p:spPr/>
        <p:txBody>
          <a:bodyPr/>
          <a:lstStyle/>
          <a:p>
            <a:r>
              <a:rPr lang="en-US" dirty="0"/>
              <a:t>Prototyping – Coil Fabrication </a:t>
            </a:r>
          </a:p>
        </p:txBody>
      </p:sp>
      <p:sp>
        <p:nvSpPr>
          <p:cNvPr id="3" name="Content Placeholder 2">
            <a:extLst>
              <a:ext uri="{FF2B5EF4-FFF2-40B4-BE49-F238E27FC236}">
                <a16:creationId xmlns:a16="http://schemas.microsoft.com/office/drawing/2014/main" id="{3946ED17-E126-4DF4-8102-5B8CB08E4E66}"/>
              </a:ext>
            </a:extLst>
          </p:cNvPr>
          <p:cNvSpPr>
            <a:spLocks noGrp="1"/>
          </p:cNvSpPr>
          <p:nvPr>
            <p:ph idx="1"/>
          </p:nvPr>
        </p:nvSpPr>
        <p:spPr>
          <a:xfrm>
            <a:off x="2667" y="868193"/>
            <a:ext cx="3326247" cy="2395911"/>
          </a:xfrm>
        </p:spPr>
        <p:txBody>
          <a:bodyPr>
            <a:normAutofit fontScale="92500" lnSpcReduction="10000"/>
          </a:bodyPr>
          <a:lstStyle/>
          <a:p>
            <a:r>
              <a:rPr lang="en-US" dirty="0"/>
              <a:t>Coil designs all based custom conductors</a:t>
            </a:r>
          </a:p>
          <a:p>
            <a:r>
              <a:rPr lang="en-US" dirty="0"/>
              <a:t>Conductors optimized to reduce max temperature f(Q, Ac, L)</a:t>
            </a:r>
          </a:p>
          <a:p>
            <a:r>
              <a:rPr lang="en-US" dirty="0"/>
              <a:t>Two of 4 prototype coils completed SC3 and SC4 by vendor  (ETI)</a:t>
            </a:r>
          </a:p>
        </p:txBody>
      </p:sp>
      <p:sp>
        <p:nvSpPr>
          <p:cNvPr id="4" name="Footer Placeholder 3">
            <a:extLst>
              <a:ext uri="{FF2B5EF4-FFF2-40B4-BE49-F238E27FC236}">
                <a16:creationId xmlns:a16="http://schemas.microsoft.com/office/drawing/2014/main" id="{0F0D0213-2319-4740-ADE8-E79A644136AB}"/>
              </a:ext>
            </a:extLst>
          </p:cNvPr>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a:extLst>
              <a:ext uri="{FF2B5EF4-FFF2-40B4-BE49-F238E27FC236}">
                <a16:creationId xmlns:a16="http://schemas.microsoft.com/office/drawing/2014/main" id="{3A5BEC46-A519-46EC-AB8E-C5320A248540}"/>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8" name="Picture 7">
            <a:extLst>
              <a:ext uri="{FF2B5EF4-FFF2-40B4-BE49-F238E27FC236}">
                <a16:creationId xmlns:a16="http://schemas.microsoft.com/office/drawing/2014/main" id="{663BAE9C-6023-43E9-8E76-30D66CA047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8859155" y="3552602"/>
            <a:ext cx="2941830" cy="3723859"/>
          </a:xfrm>
          <a:prstGeom prst="rect">
            <a:avLst/>
          </a:prstGeom>
        </p:spPr>
      </p:pic>
      <p:pic>
        <p:nvPicPr>
          <p:cNvPr id="12" name="Picture 11">
            <a:extLst>
              <a:ext uri="{FF2B5EF4-FFF2-40B4-BE49-F238E27FC236}">
                <a16:creationId xmlns:a16="http://schemas.microsoft.com/office/drawing/2014/main" id="{2674CCAC-7244-4AC5-9AEA-7DFCDC1861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51033" y="100375"/>
            <a:ext cx="4740967" cy="3549316"/>
          </a:xfrm>
          <a:prstGeom prst="rect">
            <a:avLst/>
          </a:prstGeom>
        </p:spPr>
      </p:pic>
      <p:grpSp>
        <p:nvGrpSpPr>
          <p:cNvPr id="7" name="Group 6">
            <a:extLst>
              <a:ext uri="{FF2B5EF4-FFF2-40B4-BE49-F238E27FC236}">
                <a16:creationId xmlns:a16="http://schemas.microsoft.com/office/drawing/2014/main" id="{FABBE90B-68D2-4AB8-B298-51B1E54E35FD}"/>
              </a:ext>
            </a:extLst>
          </p:cNvPr>
          <p:cNvGrpSpPr/>
          <p:nvPr/>
        </p:nvGrpSpPr>
        <p:grpSpPr>
          <a:xfrm>
            <a:off x="0" y="3192670"/>
            <a:ext cx="6824870" cy="3274666"/>
            <a:chOff x="0" y="3496034"/>
            <a:chExt cx="6824870" cy="3274666"/>
          </a:xfrm>
        </p:grpSpPr>
        <p:pic>
          <p:nvPicPr>
            <p:cNvPr id="10" name="Picture 9">
              <a:extLst>
                <a:ext uri="{FF2B5EF4-FFF2-40B4-BE49-F238E27FC236}">
                  <a16:creationId xmlns:a16="http://schemas.microsoft.com/office/drawing/2014/main" id="{816DC6DE-3600-4D82-AD14-385832E81E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3496034"/>
              <a:ext cx="6824870" cy="3274666"/>
            </a:xfrm>
            <a:prstGeom prst="rect">
              <a:avLst/>
            </a:prstGeom>
          </p:spPr>
        </p:pic>
        <p:sp>
          <p:nvSpPr>
            <p:cNvPr id="6" name="TextBox 5">
              <a:extLst>
                <a:ext uri="{FF2B5EF4-FFF2-40B4-BE49-F238E27FC236}">
                  <a16:creationId xmlns:a16="http://schemas.microsoft.com/office/drawing/2014/main" id="{0C269EE6-3117-473D-B76D-6D804DE22DD6}"/>
                </a:ext>
              </a:extLst>
            </p:cNvPr>
            <p:cNvSpPr txBox="1"/>
            <p:nvPr/>
          </p:nvSpPr>
          <p:spPr>
            <a:xfrm>
              <a:off x="1415332" y="3574284"/>
              <a:ext cx="3249973" cy="369332"/>
            </a:xfrm>
            <a:prstGeom prst="rect">
              <a:avLst/>
            </a:prstGeom>
            <a:solidFill>
              <a:schemeClr val="bg1"/>
            </a:solidFill>
          </p:spPr>
          <p:txBody>
            <a:bodyPr wrap="square" rtlCol="0">
              <a:spAutoFit/>
            </a:bodyPr>
            <a:lstStyle/>
            <a:p>
              <a:r>
                <a:rPr lang="en-US" dirty="0"/>
                <a:t>SC4 at JLab as setup for Survey</a:t>
              </a:r>
            </a:p>
          </p:txBody>
        </p:sp>
      </p:grpSp>
      <p:sp>
        <p:nvSpPr>
          <p:cNvPr id="11" name="TextBox 10">
            <a:extLst>
              <a:ext uri="{FF2B5EF4-FFF2-40B4-BE49-F238E27FC236}">
                <a16:creationId xmlns:a16="http://schemas.microsoft.com/office/drawing/2014/main" id="{E000DAFC-8D4B-4067-99B9-2A781E137466}"/>
              </a:ext>
            </a:extLst>
          </p:cNvPr>
          <p:cNvSpPr txBox="1"/>
          <p:nvPr/>
        </p:nvSpPr>
        <p:spPr>
          <a:xfrm>
            <a:off x="9048396" y="293044"/>
            <a:ext cx="2926080" cy="369332"/>
          </a:xfrm>
          <a:prstGeom prst="rect">
            <a:avLst/>
          </a:prstGeom>
          <a:solidFill>
            <a:schemeClr val="bg1"/>
          </a:solidFill>
        </p:spPr>
        <p:txBody>
          <a:bodyPr wrap="square" rtlCol="0">
            <a:spAutoFit/>
          </a:bodyPr>
          <a:lstStyle/>
          <a:p>
            <a:r>
              <a:rPr lang="en-US" dirty="0"/>
              <a:t>SC4 With final Ground Wrap</a:t>
            </a:r>
          </a:p>
        </p:txBody>
      </p:sp>
      <p:sp>
        <p:nvSpPr>
          <p:cNvPr id="13" name="TextBox 12">
            <a:extLst>
              <a:ext uri="{FF2B5EF4-FFF2-40B4-BE49-F238E27FC236}">
                <a16:creationId xmlns:a16="http://schemas.microsoft.com/office/drawing/2014/main" id="{4628EDAF-6C4D-48AE-BC8D-2A9C890AEFD6}"/>
              </a:ext>
            </a:extLst>
          </p:cNvPr>
          <p:cNvSpPr txBox="1"/>
          <p:nvPr/>
        </p:nvSpPr>
        <p:spPr>
          <a:xfrm>
            <a:off x="8711980" y="5727087"/>
            <a:ext cx="2670123" cy="369332"/>
          </a:xfrm>
          <a:prstGeom prst="rect">
            <a:avLst/>
          </a:prstGeom>
          <a:solidFill>
            <a:schemeClr val="bg1"/>
          </a:solidFill>
        </p:spPr>
        <p:txBody>
          <a:bodyPr wrap="square" rtlCol="0">
            <a:spAutoFit/>
          </a:bodyPr>
          <a:lstStyle/>
          <a:p>
            <a:r>
              <a:rPr lang="en-US" dirty="0"/>
              <a:t>SC4 at ETI in Potting Mold</a:t>
            </a:r>
          </a:p>
        </p:txBody>
      </p:sp>
      <p:grpSp>
        <p:nvGrpSpPr>
          <p:cNvPr id="15" name="Group 14">
            <a:extLst>
              <a:ext uri="{FF2B5EF4-FFF2-40B4-BE49-F238E27FC236}">
                <a16:creationId xmlns:a16="http://schemas.microsoft.com/office/drawing/2014/main" id="{B3C3AFD8-701E-4ACE-ADFA-7DBF97C8AFED}"/>
              </a:ext>
            </a:extLst>
          </p:cNvPr>
          <p:cNvGrpSpPr/>
          <p:nvPr/>
        </p:nvGrpSpPr>
        <p:grpSpPr>
          <a:xfrm>
            <a:off x="3235360" y="1140823"/>
            <a:ext cx="4215672" cy="1373508"/>
            <a:chOff x="7289536" y="350399"/>
            <a:chExt cx="5715182" cy="1893878"/>
          </a:xfrm>
        </p:grpSpPr>
        <p:pic>
          <p:nvPicPr>
            <p:cNvPr id="16" name="Picture 15">
              <a:extLst>
                <a:ext uri="{FF2B5EF4-FFF2-40B4-BE49-F238E27FC236}">
                  <a16:creationId xmlns:a16="http://schemas.microsoft.com/office/drawing/2014/main" id="{275F03C1-3DEC-4159-9583-CD633BDAA2C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89536" y="350399"/>
              <a:ext cx="5715182" cy="1434557"/>
            </a:xfrm>
            <a:prstGeom prst="rect">
              <a:avLst/>
            </a:prstGeom>
          </p:spPr>
        </p:pic>
        <p:sp>
          <p:nvSpPr>
            <p:cNvPr id="17" name="TextBox 16">
              <a:extLst>
                <a:ext uri="{FF2B5EF4-FFF2-40B4-BE49-F238E27FC236}">
                  <a16:creationId xmlns:a16="http://schemas.microsoft.com/office/drawing/2014/main" id="{6483E4F5-BC66-4E6D-A653-148F5CDFF039}"/>
                </a:ext>
              </a:extLst>
            </p:cNvPr>
            <p:cNvSpPr txBox="1"/>
            <p:nvPr/>
          </p:nvSpPr>
          <p:spPr>
            <a:xfrm>
              <a:off x="7543199" y="1735019"/>
              <a:ext cx="5461519" cy="509258"/>
            </a:xfrm>
            <a:prstGeom prst="rect">
              <a:avLst/>
            </a:prstGeom>
            <a:noFill/>
          </p:spPr>
          <p:txBody>
            <a:bodyPr wrap="square" rtlCol="0">
              <a:spAutoFit/>
            </a:bodyPr>
            <a:lstStyle/>
            <a:p>
              <a:r>
                <a:rPr lang="en-US" dirty="0"/>
                <a:t>Conductor clean, dimensionally accurate</a:t>
              </a:r>
            </a:p>
          </p:txBody>
        </p:sp>
      </p:grpSp>
    </p:spTree>
    <p:extLst>
      <p:ext uri="{BB962C8B-B14F-4D97-AF65-F5344CB8AC3E}">
        <p14:creationId xmlns:p14="http://schemas.microsoft.com/office/powerpoint/2010/main" val="413607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2D3C63E-0448-48F0-B82C-7A2BA95C4C12}"/>
              </a:ext>
            </a:extLst>
          </p:cNvPr>
          <p:cNvGrpSpPr/>
          <p:nvPr/>
        </p:nvGrpSpPr>
        <p:grpSpPr>
          <a:xfrm>
            <a:off x="279725" y="2661559"/>
            <a:ext cx="4107582" cy="3556730"/>
            <a:chOff x="-16642" y="2910606"/>
            <a:chExt cx="4107582" cy="3556730"/>
          </a:xfrm>
        </p:grpSpPr>
        <p:grpSp>
          <p:nvGrpSpPr>
            <p:cNvPr id="20" name="Group 19">
              <a:extLst>
                <a:ext uri="{FF2B5EF4-FFF2-40B4-BE49-F238E27FC236}">
                  <a16:creationId xmlns:a16="http://schemas.microsoft.com/office/drawing/2014/main" id="{6B4BFEDA-8564-44AB-A880-1456AF9CD0EB}"/>
                </a:ext>
              </a:extLst>
            </p:cNvPr>
            <p:cNvGrpSpPr/>
            <p:nvPr/>
          </p:nvGrpSpPr>
          <p:grpSpPr>
            <a:xfrm>
              <a:off x="2989" y="2910606"/>
              <a:ext cx="4087951" cy="3556730"/>
              <a:chOff x="2989" y="2910606"/>
              <a:chExt cx="4087951" cy="3556730"/>
            </a:xfrm>
          </p:grpSpPr>
          <p:pic>
            <p:nvPicPr>
              <p:cNvPr id="24" name="Picture 23">
                <a:extLst>
                  <a:ext uri="{FF2B5EF4-FFF2-40B4-BE49-F238E27FC236}">
                    <a16:creationId xmlns:a16="http://schemas.microsoft.com/office/drawing/2014/main" id="{21293FF0-F29D-4DE9-AEF2-5B8AAC013202}"/>
                  </a:ext>
                </a:extLst>
              </p:cNvPr>
              <p:cNvPicPr>
                <a:picLocks noChangeAspect="1"/>
              </p:cNvPicPr>
              <p:nvPr/>
            </p:nvPicPr>
            <p:blipFill>
              <a:blip r:embed="rId2"/>
              <a:stretch>
                <a:fillRect/>
              </a:stretch>
            </p:blipFill>
            <p:spPr>
              <a:xfrm>
                <a:off x="242850" y="3404961"/>
                <a:ext cx="3674850" cy="3062375"/>
              </a:xfrm>
              <a:prstGeom prst="rect">
                <a:avLst/>
              </a:prstGeom>
            </p:spPr>
          </p:pic>
          <p:grpSp>
            <p:nvGrpSpPr>
              <p:cNvPr id="12" name="Group 11">
                <a:extLst>
                  <a:ext uri="{FF2B5EF4-FFF2-40B4-BE49-F238E27FC236}">
                    <a16:creationId xmlns:a16="http://schemas.microsoft.com/office/drawing/2014/main" id="{6F3BDC30-1E15-455F-93B3-3B24D31E775D}"/>
                  </a:ext>
                </a:extLst>
              </p:cNvPr>
              <p:cNvGrpSpPr/>
              <p:nvPr/>
            </p:nvGrpSpPr>
            <p:grpSpPr>
              <a:xfrm>
                <a:off x="2989" y="2910606"/>
                <a:ext cx="4087951" cy="2906183"/>
                <a:chOff x="2989" y="2910606"/>
                <a:chExt cx="4087951" cy="2906183"/>
              </a:xfrm>
            </p:grpSpPr>
            <p:sp>
              <p:nvSpPr>
                <p:cNvPr id="25" name="TextBox 24">
                  <a:extLst>
                    <a:ext uri="{FF2B5EF4-FFF2-40B4-BE49-F238E27FC236}">
                      <a16:creationId xmlns:a16="http://schemas.microsoft.com/office/drawing/2014/main" id="{7446CBA8-81AB-4D2F-B784-B074534181D9}"/>
                    </a:ext>
                  </a:extLst>
                </p:cNvPr>
                <p:cNvSpPr txBox="1"/>
                <p:nvPr/>
              </p:nvSpPr>
              <p:spPr>
                <a:xfrm>
                  <a:off x="411893" y="2966903"/>
                  <a:ext cx="469232" cy="461665"/>
                </a:xfrm>
                <a:prstGeom prst="rect">
                  <a:avLst/>
                </a:prstGeom>
                <a:noFill/>
              </p:spPr>
              <p:txBody>
                <a:bodyPr wrap="square" rtlCol="0">
                  <a:spAutoFit/>
                </a:bodyPr>
                <a:lstStyle/>
                <a:p>
                  <a:r>
                    <a:rPr lang="en-US" sz="2400" dirty="0">
                      <a:highlight>
                        <a:srgbClr val="FFFF00"/>
                      </a:highlight>
                    </a:rPr>
                    <a:t>IN</a:t>
                  </a:r>
                </a:p>
              </p:txBody>
            </p:sp>
            <p:grpSp>
              <p:nvGrpSpPr>
                <p:cNvPr id="32" name="Group 31">
                  <a:extLst>
                    <a:ext uri="{FF2B5EF4-FFF2-40B4-BE49-F238E27FC236}">
                      <a16:creationId xmlns:a16="http://schemas.microsoft.com/office/drawing/2014/main" id="{AD5442AF-C7AF-423C-AF3F-0CF040B140EE}"/>
                    </a:ext>
                  </a:extLst>
                </p:cNvPr>
                <p:cNvGrpSpPr/>
                <p:nvPr/>
              </p:nvGrpSpPr>
              <p:grpSpPr>
                <a:xfrm>
                  <a:off x="1064756" y="2922228"/>
                  <a:ext cx="930442" cy="1148307"/>
                  <a:chOff x="694014" y="2757137"/>
                  <a:chExt cx="930442" cy="1148307"/>
                </a:xfrm>
              </p:grpSpPr>
              <p:sp>
                <p:nvSpPr>
                  <p:cNvPr id="28" name="TextBox 27">
                    <a:extLst>
                      <a:ext uri="{FF2B5EF4-FFF2-40B4-BE49-F238E27FC236}">
                        <a16:creationId xmlns:a16="http://schemas.microsoft.com/office/drawing/2014/main" id="{ECF49FEB-9DEE-4BA4-AE56-33B94659FF19}"/>
                      </a:ext>
                    </a:extLst>
                  </p:cNvPr>
                  <p:cNvSpPr txBox="1"/>
                  <p:nvPr/>
                </p:nvSpPr>
                <p:spPr>
                  <a:xfrm>
                    <a:off x="694014" y="2757137"/>
                    <a:ext cx="930442" cy="461665"/>
                  </a:xfrm>
                  <a:prstGeom prst="rect">
                    <a:avLst/>
                  </a:prstGeom>
                  <a:noFill/>
                </p:spPr>
                <p:txBody>
                  <a:bodyPr wrap="square" rtlCol="0">
                    <a:spAutoFit/>
                  </a:bodyPr>
                  <a:lstStyle/>
                  <a:p>
                    <a:r>
                      <a:rPr lang="en-US" sz="2400" dirty="0">
                        <a:highlight>
                          <a:srgbClr val="FFFF00"/>
                        </a:highlight>
                      </a:rPr>
                      <a:t>OUT</a:t>
                    </a:r>
                  </a:p>
                </p:txBody>
              </p:sp>
              <p:cxnSp>
                <p:nvCxnSpPr>
                  <p:cNvPr id="29" name="Straight Arrow Connector 28">
                    <a:extLst>
                      <a:ext uri="{FF2B5EF4-FFF2-40B4-BE49-F238E27FC236}">
                        <a16:creationId xmlns:a16="http://schemas.microsoft.com/office/drawing/2014/main" id="{464C9B3C-4636-4029-BC92-7DCE2E5F2ECA}"/>
                      </a:ext>
                    </a:extLst>
                  </p:cNvPr>
                  <p:cNvCxnSpPr>
                    <a:cxnSpLocks/>
                    <a:stCxn id="28" idx="2"/>
                  </p:cNvCxnSpPr>
                  <p:nvPr/>
                </p:nvCxnSpPr>
                <p:spPr>
                  <a:xfrm flipH="1">
                    <a:off x="958873" y="3218802"/>
                    <a:ext cx="200362" cy="686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A7F7F50-4943-47FC-BBF1-8F15F2701D18}"/>
                    </a:ext>
                  </a:extLst>
                </p:cNvPr>
                <p:cNvGrpSpPr/>
                <p:nvPr/>
              </p:nvGrpSpPr>
              <p:grpSpPr>
                <a:xfrm>
                  <a:off x="2145715" y="2922228"/>
                  <a:ext cx="659163" cy="1112212"/>
                  <a:chOff x="1116603" y="2830902"/>
                  <a:chExt cx="659163" cy="1112212"/>
                </a:xfrm>
              </p:grpSpPr>
              <p:sp>
                <p:nvSpPr>
                  <p:cNvPr id="35" name="TextBox 34">
                    <a:extLst>
                      <a:ext uri="{FF2B5EF4-FFF2-40B4-BE49-F238E27FC236}">
                        <a16:creationId xmlns:a16="http://schemas.microsoft.com/office/drawing/2014/main" id="{FF5A4AEC-9E4A-4ED4-AA7B-04EDB8869461}"/>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3</a:t>
                    </a:r>
                  </a:p>
                </p:txBody>
              </p:sp>
              <p:cxnSp>
                <p:nvCxnSpPr>
                  <p:cNvPr id="36" name="Straight Arrow Connector 35">
                    <a:extLst>
                      <a:ext uri="{FF2B5EF4-FFF2-40B4-BE49-F238E27FC236}">
                        <a16:creationId xmlns:a16="http://schemas.microsoft.com/office/drawing/2014/main" id="{467596BE-17F7-42B2-9F57-50CF4BB1ED63}"/>
                      </a:ext>
                    </a:extLst>
                  </p:cNvPr>
                  <p:cNvCxnSpPr>
                    <a:cxnSpLocks/>
                  </p:cNvCxnSpPr>
                  <p:nvPr/>
                </p:nvCxnSpPr>
                <p:spPr>
                  <a:xfrm>
                    <a:off x="1347372" y="3235405"/>
                    <a:ext cx="428394" cy="707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DE8DF2A-8976-4302-96DD-1EF2FAD085A5}"/>
                    </a:ext>
                  </a:extLst>
                </p:cNvPr>
                <p:cNvGrpSpPr/>
                <p:nvPr/>
              </p:nvGrpSpPr>
              <p:grpSpPr>
                <a:xfrm>
                  <a:off x="2942764" y="2910606"/>
                  <a:ext cx="346480" cy="1352026"/>
                  <a:chOff x="1077018" y="2830902"/>
                  <a:chExt cx="346480" cy="1352026"/>
                </a:xfrm>
              </p:grpSpPr>
              <p:sp>
                <p:nvSpPr>
                  <p:cNvPr id="39" name="TextBox 38">
                    <a:extLst>
                      <a:ext uri="{FF2B5EF4-FFF2-40B4-BE49-F238E27FC236}">
                        <a16:creationId xmlns:a16="http://schemas.microsoft.com/office/drawing/2014/main" id="{E77DDF32-C0E3-4E9E-81A2-87B5F1228618}"/>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2</a:t>
                    </a:r>
                  </a:p>
                </p:txBody>
              </p:sp>
              <p:cxnSp>
                <p:nvCxnSpPr>
                  <p:cNvPr id="40" name="Straight Arrow Connector 39">
                    <a:extLst>
                      <a:ext uri="{FF2B5EF4-FFF2-40B4-BE49-F238E27FC236}">
                        <a16:creationId xmlns:a16="http://schemas.microsoft.com/office/drawing/2014/main" id="{2205AE30-BC95-4DEB-9662-CEE1E0048FA4}"/>
                      </a:ext>
                    </a:extLst>
                  </p:cNvPr>
                  <p:cNvCxnSpPr>
                    <a:cxnSpLocks/>
                  </p:cNvCxnSpPr>
                  <p:nvPr/>
                </p:nvCxnSpPr>
                <p:spPr>
                  <a:xfrm flipH="1">
                    <a:off x="1077018" y="3235405"/>
                    <a:ext cx="270355" cy="947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7CDF77ED-CDE7-4424-942E-E0EA26E06B0F}"/>
                    </a:ext>
                  </a:extLst>
                </p:cNvPr>
                <p:cNvGrpSpPr/>
                <p:nvPr/>
              </p:nvGrpSpPr>
              <p:grpSpPr>
                <a:xfrm>
                  <a:off x="1995198" y="4262632"/>
                  <a:ext cx="808461" cy="1554157"/>
                  <a:chOff x="958248" y="3107540"/>
                  <a:chExt cx="1018897" cy="2886697"/>
                </a:xfrm>
              </p:grpSpPr>
              <p:sp>
                <p:nvSpPr>
                  <p:cNvPr id="44" name="TextBox 43">
                    <a:extLst>
                      <a:ext uri="{FF2B5EF4-FFF2-40B4-BE49-F238E27FC236}">
                        <a16:creationId xmlns:a16="http://schemas.microsoft.com/office/drawing/2014/main" id="{2D586FD8-E39B-4110-9CCF-ED999E09D5EB}"/>
                      </a:ext>
                    </a:extLst>
                  </p:cNvPr>
                  <p:cNvSpPr txBox="1"/>
                  <p:nvPr/>
                </p:nvSpPr>
                <p:spPr>
                  <a:xfrm>
                    <a:off x="958248" y="3107540"/>
                    <a:ext cx="306895" cy="461665"/>
                  </a:xfrm>
                  <a:prstGeom prst="rect">
                    <a:avLst/>
                  </a:prstGeom>
                  <a:noFill/>
                </p:spPr>
                <p:txBody>
                  <a:bodyPr wrap="square" rtlCol="0">
                    <a:spAutoFit/>
                  </a:bodyPr>
                  <a:lstStyle/>
                  <a:p>
                    <a:r>
                      <a:rPr lang="en-US" sz="2400" dirty="0">
                        <a:highlight>
                          <a:srgbClr val="FFFF00"/>
                        </a:highlight>
                      </a:rPr>
                      <a:t>5</a:t>
                    </a:r>
                  </a:p>
                </p:txBody>
              </p:sp>
              <p:cxnSp>
                <p:nvCxnSpPr>
                  <p:cNvPr id="45" name="Straight Arrow Connector 44">
                    <a:extLst>
                      <a:ext uri="{FF2B5EF4-FFF2-40B4-BE49-F238E27FC236}">
                        <a16:creationId xmlns:a16="http://schemas.microsoft.com/office/drawing/2014/main" id="{9DC0F6F1-C909-4F5D-A555-71D911C97EF2}"/>
                      </a:ext>
                    </a:extLst>
                  </p:cNvPr>
                  <p:cNvCxnSpPr>
                    <a:cxnSpLocks/>
                    <a:stCxn id="44" idx="2"/>
                  </p:cNvCxnSpPr>
                  <p:nvPr/>
                </p:nvCxnSpPr>
                <p:spPr>
                  <a:xfrm>
                    <a:off x="1111696" y="3569205"/>
                    <a:ext cx="865449" cy="242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113AD95-2180-4339-A8D2-75AD0B8566DF}"/>
                    </a:ext>
                  </a:extLst>
                </p:cNvPr>
                <p:cNvGrpSpPr/>
                <p:nvPr/>
              </p:nvGrpSpPr>
              <p:grpSpPr>
                <a:xfrm>
                  <a:off x="3744460" y="4411107"/>
                  <a:ext cx="346480" cy="1352026"/>
                  <a:chOff x="1077018" y="2830902"/>
                  <a:chExt cx="346480" cy="1352026"/>
                </a:xfrm>
              </p:grpSpPr>
              <p:sp>
                <p:nvSpPr>
                  <p:cNvPr id="49" name="TextBox 48">
                    <a:extLst>
                      <a:ext uri="{FF2B5EF4-FFF2-40B4-BE49-F238E27FC236}">
                        <a16:creationId xmlns:a16="http://schemas.microsoft.com/office/drawing/2014/main" id="{0728F2BD-7669-4946-8D91-2698F344997F}"/>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1</a:t>
                    </a:r>
                  </a:p>
                </p:txBody>
              </p:sp>
              <p:cxnSp>
                <p:nvCxnSpPr>
                  <p:cNvPr id="50" name="Straight Arrow Connector 49">
                    <a:extLst>
                      <a:ext uri="{FF2B5EF4-FFF2-40B4-BE49-F238E27FC236}">
                        <a16:creationId xmlns:a16="http://schemas.microsoft.com/office/drawing/2014/main" id="{81AA9198-B493-49A7-B8D6-0DDE92E179F0}"/>
                      </a:ext>
                    </a:extLst>
                  </p:cNvPr>
                  <p:cNvCxnSpPr>
                    <a:cxnSpLocks/>
                  </p:cNvCxnSpPr>
                  <p:nvPr/>
                </p:nvCxnSpPr>
                <p:spPr>
                  <a:xfrm flipH="1">
                    <a:off x="1077018" y="3235405"/>
                    <a:ext cx="270355" cy="947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FDB28C8-2DFE-4117-AD2A-0DB61FE09CD0}"/>
                    </a:ext>
                  </a:extLst>
                </p:cNvPr>
                <p:cNvGrpSpPr/>
                <p:nvPr/>
              </p:nvGrpSpPr>
              <p:grpSpPr>
                <a:xfrm>
                  <a:off x="2989" y="3072057"/>
                  <a:ext cx="1230098" cy="1800715"/>
                  <a:chOff x="1116603" y="2830902"/>
                  <a:chExt cx="1230098" cy="1800715"/>
                </a:xfrm>
              </p:grpSpPr>
              <p:sp>
                <p:nvSpPr>
                  <p:cNvPr id="52" name="TextBox 51">
                    <a:extLst>
                      <a:ext uri="{FF2B5EF4-FFF2-40B4-BE49-F238E27FC236}">
                        <a16:creationId xmlns:a16="http://schemas.microsoft.com/office/drawing/2014/main" id="{C7D1B262-2191-4EEB-B4A8-442612B49126}"/>
                      </a:ext>
                    </a:extLst>
                  </p:cNvPr>
                  <p:cNvSpPr txBox="1"/>
                  <p:nvPr/>
                </p:nvSpPr>
                <p:spPr>
                  <a:xfrm>
                    <a:off x="1116603" y="2830902"/>
                    <a:ext cx="306895" cy="461665"/>
                  </a:xfrm>
                  <a:prstGeom prst="rect">
                    <a:avLst/>
                  </a:prstGeom>
                  <a:noFill/>
                </p:spPr>
                <p:txBody>
                  <a:bodyPr wrap="square" rtlCol="0">
                    <a:spAutoFit/>
                  </a:bodyPr>
                  <a:lstStyle/>
                  <a:p>
                    <a:r>
                      <a:rPr lang="en-US" sz="2400" dirty="0">
                        <a:highlight>
                          <a:srgbClr val="FFFF00"/>
                        </a:highlight>
                      </a:rPr>
                      <a:t>4</a:t>
                    </a:r>
                  </a:p>
                </p:txBody>
              </p:sp>
              <p:cxnSp>
                <p:nvCxnSpPr>
                  <p:cNvPr id="53" name="Straight Arrow Connector 52">
                    <a:extLst>
                      <a:ext uri="{FF2B5EF4-FFF2-40B4-BE49-F238E27FC236}">
                        <a16:creationId xmlns:a16="http://schemas.microsoft.com/office/drawing/2014/main" id="{E6BEB9FA-D37F-4BB8-B6AF-4C4D7DA46FE5}"/>
                      </a:ext>
                    </a:extLst>
                  </p:cNvPr>
                  <p:cNvCxnSpPr>
                    <a:cxnSpLocks/>
                  </p:cNvCxnSpPr>
                  <p:nvPr/>
                </p:nvCxnSpPr>
                <p:spPr>
                  <a:xfrm>
                    <a:off x="1347374" y="3235405"/>
                    <a:ext cx="999327" cy="1396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3" name="Group 22">
              <a:extLst>
                <a:ext uri="{FF2B5EF4-FFF2-40B4-BE49-F238E27FC236}">
                  <a16:creationId xmlns:a16="http://schemas.microsoft.com/office/drawing/2014/main" id="{34DA43F6-E642-4DF4-9B43-456F02739870}"/>
                </a:ext>
              </a:extLst>
            </p:cNvPr>
            <p:cNvGrpSpPr/>
            <p:nvPr/>
          </p:nvGrpSpPr>
          <p:grpSpPr>
            <a:xfrm>
              <a:off x="-16642" y="3581780"/>
              <a:ext cx="2895228" cy="2835804"/>
              <a:chOff x="-16642" y="3581780"/>
              <a:chExt cx="2895228" cy="2835804"/>
            </a:xfrm>
          </p:grpSpPr>
          <p:sp>
            <p:nvSpPr>
              <p:cNvPr id="6" name="TextBox 5"/>
              <p:cNvSpPr txBox="1"/>
              <p:nvPr/>
            </p:nvSpPr>
            <p:spPr>
              <a:xfrm>
                <a:off x="36904" y="6079030"/>
                <a:ext cx="411892" cy="338554"/>
              </a:xfrm>
              <a:prstGeom prst="rect">
                <a:avLst/>
              </a:prstGeom>
              <a:noFill/>
            </p:spPr>
            <p:txBody>
              <a:bodyPr wrap="square" rtlCol="0">
                <a:spAutoFit/>
              </a:bodyPr>
              <a:lstStyle/>
              <a:p>
                <a:r>
                  <a:rPr lang="en-US" sz="1600" dirty="0"/>
                  <a:t>20</a:t>
                </a:r>
              </a:p>
            </p:txBody>
          </p:sp>
          <p:sp>
            <p:nvSpPr>
              <p:cNvPr id="41" name="TextBox 40"/>
              <p:cNvSpPr txBox="1"/>
              <p:nvPr/>
            </p:nvSpPr>
            <p:spPr>
              <a:xfrm>
                <a:off x="-16642" y="3701716"/>
                <a:ext cx="411892" cy="338554"/>
              </a:xfrm>
              <a:prstGeom prst="rect">
                <a:avLst/>
              </a:prstGeom>
              <a:noFill/>
            </p:spPr>
            <p:txBody>
              <a:bodyPr wrap="square" rtlCol="0">
                <a:spAutoFit/>
              </a:bodyPr>
              <a:lstStyle/>
              <a:p>
                <a:r>
                  <a:rPr lang="en-US" sz="1600" dirty="0"/>
                  <a:t>55</a:t>
                </a:r>
              </a:p>
            </p:txBody>
          </p:sp>
          <p:grpSp>
            <p:nvGrpSpPr>
              <p:cNvPr id="10" name="Group 9"/>
              <p:cNvGrpSpPr/>
              <p:nvPr/>
            </p:nvGrpSpPr>
            <p:grpSpPr>
              <a:xfrm>
                <a:off x="1250292" y="3581780"/>
                <a:ext cx="1628294" cy="307777"/>
                <a:chOff x="1035706" y="6303493"/>
                <a:chExt cx="1973899" cy="307777"/>
              </a:xfrm>
            </p:grpSpPr>
            <p:cxnSp>
              <p:nvCxnSpPr>
                <p:cNvPr id="9" name="Straight Arrow Connector 8"/>
                <p:cNvCxnSpPr/>
                <p:nvPr/>
              </p:nvCxnSpPr>
              <p:spPr>
                <a:xfrm flipV="1">
                  <a:off x="1035706" y="6401066"/>
                  <a:ext cx="1973899" cy="165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308517" y="6303493"/>
                  <a:ext cx="1248354" cy="307777"/>
                </a:xfrm>
                <a:prstGeom prst="rect">
                  <a:avLst/>
                </a:prstGeom>
                <a:solidFill>
                  <a:schemeClr val="bg1"/>
                </a:solidFill>
              </p:spPr>
              <p:txBody>
                <a:bodyPr wrap="square" rtlCol="0">
                  <a:spAutoFit/>
                </a:bodyPr>
                <a:lstStyle/>
                <a:p>
                  <a:r>
                    <a:rPr lang="en-US" sz="1400" dirty="0"/>
                    <a:t>~9 Minutes</a:t>
                  </a:r>
                </a:p>
              </p:txBody>
            </p:sp>
          </p:grpSp>
          <p:sp>
            <p:nvSpPr>
              <p:cNvPr id="46" name="TextBox 45"/>
              <p:cNvSpPr txBox="1"/>
              <p:nvPr/>
            </p:nvSpPr>
            <p:spPr>
              <a:xfrm>
                <a:off x="14220" y="5175965"/>
                <a:ext cx="411892" cy="461665"/>
              </a:xfrm>
              <a:prstGeom prst="rect">
                <a:avLst/>
              </a:prstGeom>
              <a:noFill/>
            </p:spPr>
            <p:txBody>
              <a:bodyPr wrap="square" rtlCol="0">
                <a:spAutoFit/>
              </a:bodyPr>
              <a:lstStyle/>
              <a:p>
                <a:pPr algn="ctr"/>
                <a:r>
                  <a:rPr lang="en-US" sz="1200" dirty="0"/>
                  <a:t>T (C</a:t>
                </a:r>
                <a:r>
                  <a:rPr lang="en-US" sz="1200" baseline="30000" dirty="0"/>
                  <a:t>o</a:t>
                </a:r>
                <a:r>
                  <a:rPr lang="en-US" sz="1200" dirty="0"/>
                  <a:t>)</a:t>
                </a:r>
              </a:p>
            </p:txBody>
          </p:sp>
        </p:grpSp>
      </p:grpSp>
      <p:sp>
        <p:nvSpPr>
          <p:cNvPr id="2" name="Title 1">
            <a:extLst>
              <a:ext uri="{FF2B5EF4-FFF2-40B4-BE49-F238E27FC236}">
                <a16:creationId xmlns:a16="http://schemas.microsoft.com/office/drawing/2014/main" id="{AFB63480-E551-40E8-92F3-C4B19D010071}"/>
              </a:ext>
            </a:extLst>
          </p:cNvPr>
          <p:cNvSpPr>
            <a:spLocks noGrp="1"/>
          </p:cNvSpPr>
          <p:nvPr>
            <p:ph type="title"/>
          </p:nvPr>
        </p:nvSpPr>
        <p:spPr/>
        <p:txBody>
          <a:bodyPr/>
          <a:lstStyle/>
          <a:p>
            <a:r>
              <a:rPr lang="en-US" dirty="0"/>
              <a:t>Prototyping - Coil Testing and QA  </a:t>
            </a:r>
          </a:p>
        </p:txBody>
      </p:sp>
      <p:sp>
        <p:nvSpPr>
          <p:cNvPr id="3" name="Content Placeholder 2">
            <a:extLst>
              <a:ext uri="{FF2B5EF4-FFF2-40B4-BE49-F238E27FC236}">
                <a16:creationId xmlns:a16="http://schemas.microsoft.com/office/drawing/2014/main" id="{B664DBFF-DB10-4788-A411-AD6A63E9B336}"/>
              </a:ext>
            </a:extLst>
          </p:cNvPr>
          <p:cNvSpPr>
            <a:spLocks noGrp="1"/>
          </p:cNvSpPr>
          <p:nvPr>
            <p:ph idx="1"/>
          </p:nvPr>
        </p:nvSpPr>
        <p:spPr>
          <a:xfrm>
            <a:off x="175492" y="824426"/>
            <a:ext cx="7395834" cy="1581862"/>
          </a:xfrm>
        </p:spPr>
        <p:txBody>
          <a:bodyPr>
            <a:normAutofit fontScale="77500" lnSpcReduction="20000"/>
          </a:bodyPr>
          <a:lstStyle/>
          <a:p>
            <a:r>
              <a:rPr lang="en-US" dirty="0"/>
              <a:t>Coils Pressure, Leak and Flow tested, Resistance and Inductance, Hi-Potted and Ring tested at ETI, JLab confirmed all but Leak and Ring tests</a:t>
            </a:r>
          </a:p>
          <a:p>
            <a:pPr lvl="1"/>
            <a:r>
              <a:rPr lang="en-US" dirty="0"/>
              <a:t>Nearly identical results</a:t>
            </a:r>
          </a:p>
          <a:p>
            <a:r>
              <a:rPr lang="en-US" dirty="0"/>
              <a:t>SC3 and SC2 coil thermal cycled rather quickly (9 minutes round trip) approximately 70 times at JLab using 2 chillers in heating mode with cold tap water to re-cool</a:t>
            </a:r>
          </a:p>
        </p:txBody>
      </p:sp>
      <p:sp>
        <p:nvSpPr>
          <p:cNvPr id="4" name="Footer Placeholder 3">
            <a:extLst>
              <a:ext uri="{FF2B5EF4-FFF2-40B4-BE49-F238E27FC236}">
                <a16:creationId xmlns:a16="http://schemas.microsoft.com/office/drawing/2014/main" id="{48DDD1CD-A594-43E4-A6AB-F10A45336A07}"/>
              </a:ext>
            </a:extLst>
          </p:cNvPr>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a:extLst>
              <a:ext uri="{FF2B5EF4-FFF2-40B4-BE49-F238E27FC236}">
                <a16:creationId xmlns:a16="http://schemas.microsoft.com/office/drawing/2014/main" id="{879839B6-94F6-4EF3-8E68-5D424996945D}"/>
              </a:ext>
            </a:extLst>
          </p:cNvPr>
          <p:cNvSpPr>
            <a:spLocks noGrp="1"/>
          </p:cNvSpPr>
          <p:nvPr>
            <p:ph type="sldNum" sz="quarter" idx="12"/>
          </p:nvPr>
        </p:nvSpPr>
        <p:spPr/>
        <p:txBody>
          <a:bodyPr/>
          <a:lstStyle/>
          <a:p>
            <a:fld id="{07E1C93C-5050-FC42-8F10-D22D4F119D13}" type="slidenum">
              <a:rPr lang="en-US" smtClean="0"/>
              <a:pPr/>
              <a:t>6</a:t>
            </a:fld>
            <a:endParaRPr lang="en-US" dirty="0"/>
          </a:p>
        </p:txBody>
      </p:sp>
      <p:grpSp>
        <p:nvGrpSpPr>
          <p:cNvPr id="22" name="Group 21">
            <a:extLst>
              <a:ext uri="{FF2B5EF4-FFF2-40B4-BE49-F238E27FC236}">
                <a16:creationId xmlns:a16="http://schemas.microsoft.com/office/drawing/2014/main" id="{7FC9BB0F-B115-4A74-AF4A-1CADB1BD6C0E}"/>
              </a:ext>
            </a:extLst>
          </p:cNvPr>
          <p:cNvGrpSpPr/>
          <p:nvPr/>
        </p:nvGrpSpPr>
        <p:grpSpPr>
          <a:xfrm>
            <a:off x="5855790" y="2571751"/>
            <a:ext cx="6290075" cy="4294554"/>
            <a:chOff x="5938728" y="1429765"/>
            <a:chExt cx="5860148" cy="4171429"/>
          </a:xfrm>
        </p:grpSpPr>
        <p:pic>
          <p:nvPicPr>
            <p:cNvPr id="7" name="Picture 6">
              <a:extLst>
                <a:ext uri="{FF2B5EF4-FFF2-40B4-BE49-F238E27FC236}">
                  <a16:creationId xmlns:a16="http://schemas.microsoft.com/office/drawing/2014/main" id="{2E974B1D-7B55-409B-BBCF-D9590EC6F0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8728" y="1429765"/>
              <a:ext cx="5860148" cy="4171429"/>
            </a:xfrm>
            <a:prstGeom prst="rect">
              <a:avLst/>
            </a:prstGeom>
          </p:spPr>
        </p:pic>
        <p:grpSp>
          <p:nvGrpSpPr>
            <p:cNvPr id="21" name="Group 20">
              <a:extLst>
                <a:ext uri="{FF2B5EF4-FFF2-40B4-BE49-F238E27FC236}">
                  <a16:creationId xmlns:a16="http://schemas.microsoft.com/office/drawing/2014/main" id="{70AAF3C8-8A3C-4300-B4AE-FAE7C66D3FB6}"/>
                </a:ext>
              </a:extLst>
            </p:cNvPr>
            <p:cNvGrpSpPr/>
            <p:nvPr/>
          </p:nvGrpSpPr>
          <p:grpSpPr>
            <a:xfrm>
              <a:off x="5973551" y="1860884"/>
              <a:ext cx="5328535" cy="3341705"/>
              <a:chOff x="5973551" y="1860884"/>
              <a:chExt cx="5328535" cy="3341705"/>
            </a:xfrm>
          </p:grpSpPr>
          <p:sp>
            <p:nvSpPr>
              <p:cNvPr id="13" name="TextBox 12">
                <a:extLst>
                  <a:ext uri="{FF2B5EF4-FFF2-40B4-BE49-F238E27FC236}">
                    <a16:creationId xmlns:a16="http://schemas.microsoft.com/office/drawing/2014/main" id="{81EA76B7-CE4D-4FC9-BA0D-9191F4DA5402}"/>
                  </a:ext>
                </a:extLst>
              </p:cNvPr>
              <p:cNvSpPr txBox="1"/>
              <p:nvPr/>
            </p:nvSpPr>
            <p:spPr>
              <a:xfrm>
                <a:off x="10804568" y="3806362"/>
                <a:ext cx="469232" cy="461665"/>
              </a:xfrm>
              <a:prstGeom prst="rect">
                <a:avLst/>
              </a:prstGeom>
              <a:noFill/>
            </p:spPr>
            <p:txBody>
              <a:bodyPr wrap="square" rtlCol="0">
                <a:spAutoFit/>
              </a:bodyPr>
              <a:lstStyle/>
              <a:p>
                <a:r>
                  <a:rPr lang="en-US" sz="2400" dirty="0">
                    <a:highlight>
                      <a:srgbClr val="FFFF00"/>
                    </a:highlight>
                  </a:rPr>
                  <a:t>3</a:t>
                </a:r>
              </a:p>
            </p:txBody>
          </p:sp>
          <p:sp>
            <p:nvSpPr>
              <p:cNvPr id="14" name="TextBox 13">
                <a:extLst>
                  <a:ext uri="{FF2B5EF4-FFF2-40B4-BE49-F238E27FC236}">
                    <a16:creationId xmlns:a16="http://schemas.microsoft.com/office/drawing/2014/main" id="{1EE9045F-BF99-4A0E-97C3-E2C98952A766}"/>
                  </a:ext>
                </a:extLst>
              </p:cNvPr>
              <p:cNvSpPr txBox="1"/>
              <p:nvPr/>
            </p:nvSpPr>
            <p:spPr>
              <a:xfrm>
                <a:off x="10178292" y="4634390"/>
                <a:ext cx="469232" cy="461665"/>
              </a:xfrm>
              <a:prstGeom prst="rect">
                <a:avLst/>
              </a:prstGeom>
              <a:noFill/>
            </p:spPr>
            <p:txBody>
              <a:bodyPr wrap="square" rtlCol="0">
                <a:spAutoFit/>
              </a:bodyPr>
              <a:lstStyle/>
              <a:p>
                <a:r>
                  <a:rPr lang="en-US" sz="2400" dirty="0">
                    <a:highlight>
                      <a:srgbClr val="FFFF00"/>
                    </a:highlight>
                  </a:rPr>
                  <a:t>1</a:t>
                </a:r>
              </a:p>
            </p:txBody>
          </p:sp>
          <p:sp>
            <p:nvSpPr>
              <p:cNvPr id="15" name="TextBox 14">
                <a:extLst>
                  <a:ext uri="{FF2B5EF4-FFF2-40B4-BE49-F238E27FC236}">
                    <a16:creationId xmlns:a16="http://schemas.microsoft.com/office/drawing/2014/main" id="{AE61EE79-85B7-46A7-A558-884EE71FB740}"/>
                  </a:ext>
                </a:extLst>
              </p:cNvPr>
              <p:cNvSpPr txBox="1"/>
              <p:nvPr/>
            </p:nvSpPr>
            <p:spPr>
              <a:xfrm>
                <a:off x="10832854" y="4740924"/>
                <a:ext cx="469232" cy="461665"/>
              </a:xfrm>
              <a:prstGeom prst="rect">
                <a:avLst/>
              </a:prstGeom>
              <a:noFill/>
            </p:spPr>
            <p:txBody>
              <a:bodyPr wrap="square" rtlCol="0">
                <a:spAutoFit/>
              </a:bodyPr>
              <a:lstStyle/>
              <a:p>
                <a:r>
                  <a:rPr lang="en-US" sz="2400" dirty="0">
                    <a:highlight>
                      <a:srgbClr val="FFFF00"/>
                    </a:highlight>
                  </a:rPr>
                  <a:t>2</a:t>
                </a:r>
              </a:p>
            </p:txBody>
          </p:sp>
          <p:sp>
            <p:nvSpPr>
              <p:cNvPr id="16" name="TextBox 15">
                <a:extLst>
                  <a:ext uri="{FF2B5EF4-FFF2-40B4-BE49-F238E27FC236}">
                    <a16:creationId xmlns:a16="http://schemas.microsoft.com/office/drawing/2014/main" id="{224BC2E2-1EEA-4BA8-B000-4A6DE1822695}"/>
                  </a:ext>
                </a:extLst>
              </p:cNvPr>
              <p:cNvSpPr txBox="1"/>
              <p:nvPr/>
            </p:nvSpPr>
            <p:spPr>
              <a:xfrm>
                <a:off x="8049126" y="4403558"/>
                <a:ext cx="469232" cy="461665"/>
              </a:xfrm>
              <a:prstGeom prst="rect">
                <a:avLst/>
              </a:prstGeom>
              <a:noFill/>
            </p:spPr>
            <p:txBody>
              <a:bodyPr wrap="square" rtlCol="0">
                <a:spAutoFit/>
              </a:bodyPr>
              <a:lstStyle/>
              <a:p>
                <a:r>
                  <a:rPr lang="en-US" sz="2400" dirty="0">
                    <a:highlight>
                      <a:srgbClr val="FFFF00"/>
                    </a:highlight>
                  </a:rPr>
                  <a:t>4</a:t>
                </a:r>
              </a:p>
            </p:txBody>
          </p:sp>
          <p:sp>
            <p:nvSpPr>
              <p:cNvPr id="17" name="TextBox 16">
                <a:extLst>
                  <a:ext uri="{FF2B5EF4-FFF2-40B4-BE49-F238E27FC236}">
                    <a16:creationId xmlns:a16="http://schemas.microsoft.com/office/drawing/2014/main" id="{7F8A6A0F-E656-41A3-95D3-61E795D42828}"/>
                  </a:ext>
                </a:extLst>
              </p:cNvPr>
              <p:cNvSpPr txBox="1"/>
              <p:nvPr/>
            </p:nvSpPr>
            <p:spPr>
              <a:xfrm>
                <a:off x="6793832" y="1860884"/>
                <a:ext cx="930442" cy="461665"/>
              </a:xfrm>
              <a:prstGeom prst="rect">
                <a:avLst/>
              </a:prstGeom>
              <a:noFill/>
            </p:spPr>
            <p:txBody>
              <a:bodyPr wrap="square" rtlCol="0">
                <a:spAutoFit/>
              </a:bodyPr>
              <a:lstStyle/>
              <a:p>
                <a:r>
                  <a:rPr lang="en-US" sz="2400" dirty="0">
                    <a:highlight>
                      <a:srgbClr val="FFFF00"/>
                    </a:highlight>
                  </a:rPr>
                  <a:t>OUT</a:t>
                </a:r>
              </a:p>
            </p:txBody>
          </p:sp>
          <p:sp>
            <p:nvSpPr>
              <p:cNvPr id="18" name="TextBox 17">
                <a:extLst>
                  <a:ext uri="{FF2B5EF4-FFF2-40B4-BE49-F238E27FC236}">
                    <a16:creationId xmlns:a16="http://schemas.microsoft.com/office/drawing/2014/main" id="{AA4514C8-21E9-4A79-8E48-21570C7DC6EE}"/>
                  </a:ext>
                </a:extLst>
              </p:cNvPr>
              <p:cNvSpPr txBox="1"/>
              <p:nvPr/>
            </p:nvSpPr>
            <p:spPr>
              <a:xfrm>
                <a:off x="8868802" y="4403557"/>
                <a:ext cx="469232" cy="461665"/>
              </a:xfrm>
              <a:prstGeom prst="rect">
                <a:avLst/>
              </a:prstGeom>
              <a:noFill/>
            </p:spPr>
            <p:txBody>
              <a:bodyPr wrap="square" rtlCol="0">
                <a:spAutoFit/>
              </a:bodyPr>
              <a:lstStyle/>
              <a:p>
                <a:r>
                  <a:rPr lang="en-US" sz="2400" dirty="0">
                    <a:highlight>
                      <a:srgbClr val="FFFF00"/>
                    </a:highlight>
                  </a:rPr>
                  <a:t>5</a:t>
                </a:r>
              </a:p>
            </p:txBody>
          </p:sp>
          <p:sp>
            <p:nvSpPr>
              <p:cNvPr id="19" name="TextBox 18">
                <a:extLst>
                  <a:ext uri="{FF2B5EF4-FFF2-40B4-BE49-F238E27FC236}">
                    <a16:creationId xmlns:a16="http://schemas.microsoft.com/office/drawing/2014/main" id="{60D1D0D5-0A22-4080-B0B2-B18E54102828}"/>
                  </a:ext>
                </a:extLst>
              </p:cNvPr>
              <p:cNvSpPr txBox="1"/>
              <p:nvPr/>
            </p:nvSpPr>
            <p:spPr>
              <a:xfrm>
                <a:off x="5973551" y="2283768"/>
                <a:ext cx="539038" cy="580511"/>
              </a:xfrm>
              <a:prstGeom prst="rect">
                <a:avLst/>
              </a:prstGeom>
              <a:noFill/>
            </p:spPr>
            <p:txBody>
              <a:bodyPr wrap="none" rtlCol="0">
                <a:spAutoFit/>
              </a:bodyPr>
              <a:lstStyle/>
              <a:p>
                <a:r>
                  <a:rPr lang="en-US" sz="2400" dirty="0">
                    <a:highlight>
                      <a:srgbClr val="FFFF00"/>
                    </a:highlight>
                  </a:rPr>
                  <a:t>IN</a:t>
                </a:r>
              </a:p>
            </p:txBody>
          </p:sp>
        </p:grpSp>
      </p:grpSp>
      <p:cxnSp>
        <p:nvCxnSpPr>
          <p:cNvPr id="27" name="Straight Arrow Connector 26">
            <a:extLst>
              <a:ext uri="{FF2B5EF4-FFF2-40B4-BE49-F238E27FC236}">
                <a16:creationId xmlns:a16="http://schemas.microsoft.com/office/drawing/2014/main" id="{72F2FB51-0A00-4285-A4A2-49D1AF2E252B}"/>
              </a:ext>
            </a:extLst>
          </p:cNvPr>
          <p:cNvCxnSpPr>
            <a:cxnSpLocks/>
            <a:stCxn id="25" idx="2"/>
          </p:cNvCxnSpPr>
          <p:nvPr/>
        </p:nvCxnSpPr>
        <p:spPr>
          <a:xfrm>
            <a:off x="942876" y="3179521"/>
            <a:ext cx="428302" cy="499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58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Prototyping - Continued</a:t>
            </a:r>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37226083"/>
              </p:ext>
            </p:extLst>
          </p:nvPr>
        </p:nvGraphicFramePr>
        <p:xfrm>
          <a:off x="295564" y="1761099"/>
          <a:ext cx="6585527" cy="3200400"/>
        </p:xfrm>
        <a:graphic>
          <a:graphicData uri="http://schemas.openxmlformats.org/drawingml/2006/table">
            <a:tbl>
              <a:tblPr firstRow="1" bandRow="1">
                <a:tableStyleId>{5C22544A-7EE6-4342-B048-85BDC9FD1C3A}</a:tableStyleId>
              </a:tblPr>
              <a:tblGrid>
                <a:gridCol w="2336800">
                  <a:extLst>
                    <a:ext uri="{9D8B030D-6E8A-4147-A177-3AD203B41FA5}">
                      <a16:colId xmlns:a16="http://schemas.microsoft.com/office/drawing/2014/main" val="573201340"/>
                    </a:ext>
                  </a:extLst>
                </a:gridCol>
                <a:gridCol w="2198254">
                  <a:extLst>
                    <a:ext uri="{9D8B030D-6E8A-4147-A177-3AD203B41FA5}">
                      <a16:colId xmlns:a16="http://schemas.microsoft.com/office/drawing/2014/main" val="3490899853"/>
                    </a:ext>
                  </a:extLst>
                </a:gridCol>
                <a:gridCol w="2050473">
                  <a:extLst>
                    <a:ext uri="{9D8B030D-6E8A-4147-A177-3AD203B41FA5}">
                      <a16:colId xmlns:a16="http://schemas.microsoft.com/office/drawing/2014/main" val="2754309671"/>
                    </a:ext>
                  </a:extLst>
                </a:gridCol>
              </a:tblGrid>
              <a:tr h="0">
                <a:tc>
                  <a:txBody>
                    <a:bodyPr/>
                    <a:lstStyle/>
                    <a:p>
                      <a:r>
                        <a:rPr lang="en-US" dirty="0"/>
                        <a:t>Topic</a:t>
                      </a:r>
                    </a:p>
                  </a:txBody>
                  <a:tcPr/>
                </a:tc>
                <a:tc>
                  <a:txBody>
                    <a:bodyPr/>
                    <a:lstStyle/>
                    <a:p>
                      <a:r>
                        <a:rPr lang="en-US" dirty="0"/>
                        <a:t>TM3 – SC2 coil</a:t>
                      </a:r>
                    </a:p>
                  </a:txBody>
                  <a:tcPr/>
                </a:tc>
                <a:tc>
                  <a:txBody>
                    <a:bodyPr/>
                    <a:lstStyle/>
                    <a:p>
                      <a:r>
                        <a:rPr lang="en-US" dirty="0"/>
                        <a:t>TM2 – SC2 coil</a:t>
                      </a:r>
                    </a:p>
                  </a:txBody>
                  <a:tcPr/>
                </a:tc>
                <a:extLst>
                  <a:ext uri="{0D108BD9-81ED-4DB2-BD59-A6C34878D82A}">
                    <a16:rowId xmlns:a16="http://schemas.microsoft.com/office/drawing/2014/main" val="1415693089"/>
                  </a:ext>
                </a:extLst>
              </a:tr>
              <a:tr h="370840">
                <a:tc>
                  <a:txBody>
                    <a:bodyPr/>
                    <a:lstStyle/>
                    <a:p>
                      <a:r>
                        <a:rPr lang="en-US" dirty="0"/>
                        <a:t>Winding</a:t>
                      </a:r>
                    </a:p>
                  </a:txBody>
                  <a:tcPr/>
                </a:tc>
                <a:tc>
                  <a:txBody>
                    <a:bodyPr/>
                    <a:lstStyle/>
                    <a:p>
                      <a:r>
                        <a:rPr lang="en-US" dirty="0"/>
                        <a:t>Multiple areas with too much glass tape</a:t>
                      </a:r>
                    </a:p>
                  </a:txBody>
                  <a:tcPr/>
                </a:tc>
                <a:tc>
                  <a:txBody>
                    <a:bodyPr/>
                    <a:lstStyle/>
                    <a:p>
                      <a:r>
                        <a:rPr lang="en-US" dirty="0"/>
                        <a:t>Very</a:t>
                      </a:r>
                      <a:r>
                        <a:rPr lang="en-US" baseline="0" dirty="0"/>
                        <a:t> little excess glass tape</a:t>
                      </a:r>
                      <a:endParaRPr lang="en-US" dirty="0"/>
                    </a:p>
                  </a:txBody>
                  <a:tcPr/>
                </a:tc>
                <a:extLst>
                  <a:ext uri="{0D108BD9-81ED-4DB2-BD59-A6C34878D82A}">
                    <a16:rowId xmlns:a16="http://schemas.microsoft.com/office/drawing/2014/main" val="2816897221"/>
                  </a:ext>
                </a:extLst>
              </a:tr>
              <a:tr h="370840">
                <a:tc>
                  <a:txBody>
                    <a:bodyPr/>
                    <a:lstStyle/>
                    <a:p>
                      <a:r>
                        <a:rPr lang="en-US" dirty="0"/>
                        <a:t>G10 Parts</a:t>
                      </a:r>
                    </a:p>
                  </a:txBody>
                  <a:tcPr/>
                </a:tc>
                <a:tc>
                  <a:txBody>
                    <a:bodyPr/>
                    <a:lstStyle/>
                    <a:p>
                      <a:r>
                        <a:rPr lang="en-US" dirty="0"/>
                        <a:t>Less</a:t>
                      </a:r>
                      <a:r>
                        <a:rPr lang="en-US" baseline="0" dirty="0"/>
                        <a:t> sanding and 1mm corner bevels</a:t>
                      </a:r>
                      <a:endParaRPr lang="en-US" dirty="0"/>
                    </a:p>
                  </a:txBody>
                  <a:tcPr/>
                </a:tc>
                <a:tc>
                  <a:txBody>
                    <a:bodyPr/>
                    <a:lstStyle/>
                    <a:p>
                      <a:r>
                        <a:rPr lang="en-US" dirty="0"/>
                        <a:t>More coarse</a:t>
                      </a:r>
                      <a:r>
                        <a:rPr lang="en-US" baseline="0" dirty="0"/>
                        <a:t> sanding and 3.2mm corner bevels</a:t>
                      </a:r>
                      <a:endParaRPr lang="en-US" dirty="0"/>
                    </a:p>
                  </a:txBody>
                  <a:tcPr/>
                </a:tc>
                <a:extLst>
                  <a:ext uri="{0D108BD9-81ED-4DB2-BD59-A6C34878D82A}">
                    <a16:rowId xmlns:a16="http://schemas.microsoft.com/office/drawing/2014/main" val="483557310"/>
                  </a:ext>
                </a:extLst>
              </a:tr>
              <a:tr h="370840">
                <a:tc>
                  <a:txBody>
                    <a:bodyPr/>
                    <a:lstStyle/>
                    <a:p>
                      <a:r>
                        <a:rPr lang="en-US" dirty="0"/>
                        <a:t>De-bonding during Molding </a:t>
                      </a:r>
                      <a:r>
                        <a:rPr lang="en-US" dirty="0" err="1"/>
                        <a:t>Cooldown</a:t>
                      </a:r>
                      <a:endParaRPr lang="en-US" dirty="0"/>
                    </a:p>
                  </a:txBody>
                  <a:tcPr/>
                </a:tc>
                <a:tc>
                  <a:txBody>
                    <a:bodyPr/>
                    <a:lstStyle/>
                    <a:p>
                      <a:r>
                        <a:rPr lang="en-US" dirty="0"/>
                        <a:t>Some</a:t>
                      </a:r>
                    </a:p>
                  </a:txBody>
                  <a:tcPr/>
                </a:tc>
                <a:tc>
                  <a:txBody>
                    <a:bodyPr/>
                    <a:lstStyle/>
                    <a:p>
                      <a:r>
                        <a:rPr lang="en-US" dirty="0"/>
                        <a:t>None</a:t>
                      </a:r>
                    </a:p>
                  </a:txBody>
                  <a:tcPr/>
                </a:tc>
                <a:extLst>
                  <a:ext uri="{0D108BD9-81ED-4DB2-BD59-A6C34878D82A}">
                    <a16:rowId xmlns:a16="http://schemas.microsoft.com/office/drawing/2014/main" val="3754352685"/>
                  </a:ext>
                </a:extLst>
              </a:tr>
              <a:tr h="370840">
                <a:tc>
                  <a:txBody>
                    <a:bodyPr/>
                    <a:lstStyle/>
                    <a:p>
                      <a:r>
                        <a:rPr lang="en-US" dirty="0" err="1"/>
                        <a:t>Debonding</a:t>
                      </a:r>
                      <a:r>
                        <a:rPr lang="en-US" baseline="0" dirty="0"/>
                        <a:t> during thermal cycling 20-60C </a:t>
                      </a:r>
                      <a:endParaRPr lang="en-US" dirty="0"/>
                    </a:p>
                  </a:txBody>
                  <a:tcPr/>
                </a:tc>
                <a:tc>
                  <a:txBody>
                    <a:bodyPr/>
                    <a:lstStyle/>
                    <a:p>
                      <a:r>
                        <a:rPr lang="en-US" dirty="0"/>
                        <a:t>Nearly</a:t>
                      </a:r>
                      <a:r>
                        <a:rPr lang="en-US" baseline="0" dirty="0"/>
                        <a:t> everywhere</a:t>
                      </a:r>
                      <a:endParaRPr lang="en-US" dirty="0"/>
                    </a:p>
                  </a:txBody>
                  <a:tcPr/>
                </a:tc>
                <a:tc>
                  <a:txBody>
                    <a:bodyPr/>
                    <a:lstStyle/>
                    <a:p>
                      <a:r>
                        <a:rPr lang="en-US" dirty="0"/>
                        <a:t>None</a:t>
                      </a:r>
                    </a:p>
                  </a:txBody>
                  <a:tcPr/>
                </a:tc>
                <a:extLst>
                  <a:ext uri="{0D108BD9-81ED-4DB2-BD59-A6C34878D82A}">
                    <a16:rowId xmlns:a16="http://schemas.microsoft.com/office/drawing/2014/main" val="1569090240"/>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2623"/>
          <a:stretch/>
        </p:blipFill>
        <p:spPr>
          <a:xfrm>
            <a:off x="7156619" y="3452491"/>
            <a:ext cx="5035381" cy="2922172"/>
          </a:xfrm>
          <a:prstGeom prst="rect">
            <a:avLst/>
          </a:prstGeom>
        </p:spPr>
      </p:pic>
      <p:pic>
        <p:nvPicPr>
          <p:cNvPr id="11" name="Picture 10"/>
          <p:cNvPicPr>
            <a:picLocks noChangeAspect="1"/>
          </p:cNvPicPr>
          <p:nvPr/>
        </p:nvPicPr>
        <p:blipFill rotWithShape="1">
          <a:blip r:embed="rId3"/>
          <a:srcRect b="23642"/>
          <a:stretch/>
        </p:blipFill>
        <p:spPr>
          <a:xfrm>
            <a:off x="7087158" y="330121"/>
            <a:ext cx="5104841" cy="2923467"/>
          </a:xfrm>
          <a:prstGeom prst="rect">
            <a:avLst/>
          </a:prstGeom>
        </p:spPr>
      </p:pic>
    </p:spTree>
    <p:extLst>
      <p:ext uri="{BB962C8B-B14F-4D97-AF65-F5344CB8AC3E}">
        <p14:creationId xmlns:p14="http://schemas.microsoft.com/office/powerpoint/2010/main" val="401033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Spectrometer Assembly Area – Test Lab High Bay North End</a:t>
            </a:r>
          </a:p>
        </p:txBody>
      </p:sp>
      <p:sp>
        <p:nvSpPr>
          <p:cNvPr id="3" name="Content Placeholder 2"/>
          <p:cNvSpPr>
            <a:spLocks noGrp="1"/>
          </p:cNvSpPr>
          <p:nvPr>
            <p:ph idx="1"/>
          </p:nvPr>
        </p:nvSpPr>
        <p:spPr>
          <a:xfrm>
            <a:off x="444887" y="841219"/>
            <a:ext cx="9351868" cy="816563"/>
          </a:xfrm>
        </p:spPr>
        <p:txBody>
          <a:bodyPr/>
          <a:lstStyle/>
          <a:p>
            <a:r>
              <a:rPr lang="en-US" dirty="0"/>
              <a:t>Visitors Welcome – Stop by – But Keep Hands OFF</a:t>
            </a:r>
          </a:p>
        </p:txBody>
      </p:sp>
      <p:sp>
        <p:nvSpPr>
          <p:cNvPr id="4" name="Footer Placeholder 3"/>
          <p:cNvSpPr>
            <a:spLocks noGrp="1"/>
          </p:cNvSpPr>
          <p:nvPr>
            <p:ph type="ftr" sz="quarter" idx="11"/>
          </p:nvPr>
        </p:nvSpPr>
        <p:spPr/>
        <p:txBody>
          <a:bodyPr/>
          <a:lstStyle/>
          <a:p>
            <a:r>
              <a:rPr lang="en-US" dirty="0"/>
              <a:t> 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100" t="36191" r="22572" b="29523"/>
          <a:stretch/>
        </p:blipFill>
        <p:spPr>
          <a:xfrm>
            <a:off x="65675" y="1521888"/>
            <a:ext cx="5055146" cy="4502332"/>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420" y="1374336"/>
            <a:ext cx="6842580" cy="5131935"/>
          </a:xfrm>
          <a:prstGeom prst="rect">
            <a:avLst/>
          </a:prstGeom>
        </p:spPr>
      </p:pic>
    </p:spTree>
    <p:extLst>
      <p:ext uri="{BB962C8B-B14F-4D97-AF65-F5344CB8AC3E}">
        <p14:creationId xmlns:p14="http://schemas.microsoft.com/office/powerpoint/2010/main" val="426651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Prototyping – Some Test Results</a:t>
            </a:r>
          </a:p>
        </p:txBody>
      </p:sp>
      <p:sp>
        <p:nvSpPr>
          <p:cNvPr id="3" name="Content Placeholder 2"/>
          <p:cNvSpPr>
            <a:spLocks noGrp="1"/>
          </p:cNvSpPr>
          <p:nvPr>
            <p:ph idx="1"/>
          </p:nvPr>
        </p:nvSpPr>
        <p:spPr>
          <a:xfrm>
            <a:off x="411892" y="966055"/>
            <a:ext cx="4030799" cy="5381694"/>
          </a:xfrm>
        </p:spPr>
        <p:txBody>
          <a:bodyPr>
            <a:normAutofit fontScale="92500" lnSpcReduction="20000"/>
          </a:bodyPr>
          <a:lstStyle/>
          <a:p>
            <a:r>
              <a:rPr lang="en-US" dirty="0"/>
              <a:t>Main reason to prototype was to verify that the designs developed would meet MOLLER’s requirements:</a:t>
            </a:r>
          </a:p>
          <a:p>
            <a:pPr lvl="1"/>
            <a:r>
              <a:rPr lang="en-US" dirty="0"/>
              <a:t>Coils could pass flow needed to cool them</a:t>
            </a:r>
          </a:p>
          <a:p>
            <a:pPr lvl="1"/>
            <a:r>
              <a:rPr lang="en-US" dirty="0"/>
              <a:t>Coil potting would result in no dry (resin free) areas</a:t>
            </a:r>
          </a:p>
          <a:p>
            <a:pPr lvl="1"/>
            <a:r>
              <a:rPr lang="en-US" dirty="0"/>
              <a:t>Coil bonding would withstand cool down with multiple different materials in the structure</a:t>
            </a:r>
          </a:p>
          <a:p>
            <a:pPr lvl="1"/>
            <a:r>
              <a:rPr lang="en-US" dirty="0"/>
              <a:t>Withstand thermal cycling</a:t>
            </a:r>
          </a:p>
          <a:p>
            <a:r>
              <a:rPr lang="en-US" dirty="0"/>
              <a:t>Also to assure:</a:t>
            </a:r>
          </a:p>
          <a:p>
            <a:pPr lvl="1"/>
            <a:r>
              <a:rPr lang="en-US" dirty="0"/>
              <a:t>Geometry  will be repeatable</a:t>
            </a:r>
          </a:p>
          <a:p>
            <a:pPr lvl="1"/>
            <a:r>
              <a:rPr lang="en-US" dirty="0"/>
              <a:t>Understand how to measure conductor placement (Sandesh will be telling more)</a:t>
            </a:r>
          </a:p>
          <a:p>
            <a:pPr lvl="1"/>
            <a:r>
              <a:rPr lang="en-US" dirty="0"/>
              <a:t>Develop survey techniques and understand detail geometry</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MOLLER Collaboration Meeting May 5, 2023 DS System Overview and Prototyping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9" name="TextBox 8"/>
          <p:cNvSpPr txBox="1"/>
          <p:nvPr/>
        </p:nvSpPr>
        <p:spPr>
          <a:xfrm>
            <a:off x="5301672" y="5484213"/>
            <a:ext cx="6003637" cy="923330"/>
          </a:xfrm>
          <a:prstGeom prst="rect">
            <a:avLst/>
          </a:prstGeom>
          <a:noFill/>
        </p:spPr>
        <p:txBody>
          <a:bodyPr wrap="square" rtlCol="0">
            <a:spAutoFit/>
          </a:bodyPr>
          <a:lstStyle/>
          <a:p>
            <a:r>
              <a:rPr lang="en-US" dirty="0"/>
              <a:t>Sub coils 1-3 pass </a:t>
            </a:r>
            <a:r>
              <a:rPr lang="en-US" dirty="0" err="1"/>
              <a:t>sligthtly</a:t>
            </a:r>
            <a:r>
              <a:rPr lang="en-US" dirty="0"/>
              <a:t> more flow than calculated</a:t>
            </a:r>
          </a:p>
          <a:p>
            <a:r>
              <a:rPr lang="en-US" dirty="0" err="1"/>
              <a:t>Subcoil</a:t>
            </a:r>
            <a:r>
              <a:rPr lang="en-US" dirty="0"/>
              <a:t> 4 passes slightly less flow than calculated</a:t>
            </a:r>
          </a:p>
          <a:p>
            <a:r>
              <a:rPr lang="en-US" dirty="0"/>
              <a:t>At 100 </a:t>
            </a:r>
            <a:r>
              <a:rPr lang="en-US" dirty="0" err="1"/>
              <a:t>psid</a:t>
            </a:r>
            <a:r>
              <a:rPr lang="en-US" dirty="0"/>
              <a:t> the flow to TM4 coils will match the design </a:t>
            </a:r>
          </a:p>
        </p:txBody>
      </p:sp>
      <p:pic>
        <p:nvPicPr>
          <p:cNvPr id="10" name="Picture 9"/>
          <p:cNvPicPr>
            <a:picLocks noChangeAspect="1"/>
          </p:cNvPicPr>
          <p:nvPr/>
        </p:nvPicPr>
        <p:blipFill>
          <a:blip r:embed="rId2"/>
          <a:stretch>
            <a:fillRect/>
          </a:stretch>
        </p:blipFill>
        <p:spPr>
          <a:xfrm>
            <a:off x="4764287" y="787822"/>
            <a:ext cx="7233749" cy="4636526"/>
          </a:xfrm>
          <a:prstGeom prst="rect">
            <a:avLst/>
          </a:prstGeom>
        </p:spPr>
      </p:pic>
    </p:spTree>
    <p:extLst>
      <p:ext uri="{BB962C8B-B14F-4D97-AF65-F5344CB8AC3E}">
        <p14:creationId xmlns:p14="http://schemas.microsoft.com/office/powerpoint/2010/main" val="3199136400"/>
      </p:ext>
    </p:extLst>
  </p:cSld>
  <p:clrMapOvr>
    <a:masterClrMapping/>
  </p:clrMapOvr>
</p:sld>
</file>

<file path=ppt/theme/theme1.xml><?xml version="1.0" encoding="utf-8"?>
<a:theme xmlns:a="http://schemas.openxmlformats.org/drawingml/2006/main" name="CD-3a Scop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22" id="{7D852318-B66D-D548-B230-42B768B2C6CB}" vid="{2B78BD5A-1867-D346-B348-5AA6733149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8e195b8-dda0-4234-bb72-9ba7ca72460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AD88A5F30C5D459B591257B78EEE59" ma:contentTypeVersion="13" ma:contentTypeDescription="Create a new document." ma:contentTypeScope="" ma:versionID="8a963c2f948c094eff9a847200279487">
  <xsd:schema xmlns:xsd="http://www.w3.org/2001/XMLSchema" xmlns:xs="http://www.w3.org/2001/XMLSchema" xmlns:p="http://schemas.microsoft.com/office/2006/metadata/properties" xmlns:ns3="58e195b8-dda0-4234-bb72-9ba7ca724604" xmlns:ns4="ff11fd79-8d81-41ea-aa8c-eb235d6ec8f5" targetNamespace="http://schemas.microsoft.com/office/2006/metadata/properties" ma:root="true" ma:fieldsID="ee68690461d274455efab04f9359b168" ns3:_="" ns4:_="">
    <xsd:import namespace="58e195b8-dda0-4234-bb72-9ba7ca724604"/>
    <xsd:import namespace="ff11fd79-8d81-41ea-aa8c-eb235d6ec8f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195b8-dda0-4234-bb72-9ba7ca724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11fd79-8d81-41ea-aa8c-eb235d6ec8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0F0B71-CA3C-456E-B418-1E03E5DE8252}">
  <ds:schemaRefs>
    <ds:schemaRef ds:uri="http://schemas.microsoft.com/office/2006/metadata/properties"/>
    <ds:schemaRef ds:uri="ff11fd79-8d81-41ea-aa8c-eb235d6ec8f5"/>
    <ds:schemaRef ds:uri="http://schemas.microsoft.com/office/2006/documentManagement/types"/>
    <ds:schemaRef ds:uri="http://www.w3.org/XML/1998/namespace"/>
    <ds:schemaRef ds:uri="58e195b8-dda0-4234-bb72-9ba7ca724604"/>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D08B331A-B45E-434C-8115-BD6A00C4050D}">
  <ds:schemaRefs>
    <ds:schemaRef ds:uri="http://schemas.microsoft.com/sharepoint/v3/contenttype/forms"/>
  </ds:schemaRefs>
</ds:datastoreItem>
</file>

<file path=customXml/itemProps3.xml><?xml version="1.0" encoding="utf-8"?>
<ds:datastoreItem xmlns:ds="http://schemas.openxmlformats.org/officeDocument/2006/customXml" ds:itemID="{E4577CE0-00CC-47E5-B485-7CF8F1573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195b8-dda0-4234-bb72-9ba7ca724604"/>
    <ds:schemaRef ds:uri="ff11fd79-8d81-41ea-aa8c-eb235d6ec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CD-3a Scope</Template>
  <TotalTime>26565</TotalTime>
  <Words>1571</Words>
  <Application>Microsoft Office PowerPoint</Application>
  <PresentationFormat>Widescreen</PresentationFormat>
  <Paragraphs>222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.PingFangSC-Regular</vt:lpstr>
      <vt:lpstr>Arial</vt:lpstr>
      <vt:lpstr>Calibri</vt:lpstr>
      <vt:lpstr>PingFangSC-Regular</vt:lpstr>
      <vt:lpstr>CD-3a Scope</vt:lpstr>
      <vt:lpstr>MOLLER – Collaboration Meeting</vt:lpstr>
      <vt:lpstr>Outline</vt:lpstr>
      <vt:lpstr>Summary from June 2022 Collaboration meeting</vt:lpstr>
      <vt:lpstr>Prototyping - Coil Fabrication</vt:lpstr>
      <vt:lpstr>Prototyping – Coil Fabrication </vt:lpstr>
      <vt:lpstr>Prototyping - Coil Testing and QA  </vt:lpstr>
      <vt:lpstr>Coil Prototyping - Continued</vt:lpstr>
      <vt:lpstr>Spectrometer Assembly Area – Test Lab High Bay North End</vt:lpstr>
      <vt:lpstr>Coil Prototyping – Some Test Results</vt:lpstr>
      <vt:lpstr>DS Coils in MOLLER Assembly Area</vt:lpstr>
      <vt:lpstr>DS Magnet System  Torus Magnet Details</vt:lpstr>
      <vt:lpstr>Magnet Coil Alignment</vt:lpstr>
      <vt:lpstr>PowerPoint Presentation</vt:lpstr>
      <vt:lpstr>Material Acceptability</vt:lpstr>
      <vt:lpstr>Spectrometer Overview – Status of Analyses and Designs – JLab Scope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Fast</dc:creator>
  <cp:lastModifiedBy>Jennifer Finch</cp:lastModifiedBy>
  <cp:revision>299</cp:revision>
  <cp:lastPrinted>2022-12-12T12:44:58Z</cp:lastPrinted>
  <dcterms:created xsi:type="dcterms:W3CDTF">2022-10-03T11:22:14Z</dcterms:created>
  <dcterms:modified xsi:type="dcterms:W3CDTF">2023-05-05T13:07:58Z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0x01010058AD88A5F30C5D459B591257B78EEE59</vt:lpwstr>
  </property>
</Properties>
</file>