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14"/>
  </p:notesMasterIdLst>
  <p:sldIdLst>
    <p:sldId id="309" r:id="rId5"/>
    <p:sldId id="354" r:id="rId6"/>
    <p:sldId id="356" r:id="rId7"/>
    <p:sldId id="362" r:id="rId8"/>
    <p:sldId id="359" r:id="rId9"/>
    <p:sldId id="357" r:id="rId10"/>
    <p:sldId id="361" r:id="rId11"/>
    <p:sldId id="360" r:id="rId12"/>
    <p:sldId id="3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Kashy" initials="DK" lastIdx="4" clrIdx="0">
    <p:extLst>
      <p:ext uri="{19B8F6BF-5375-455C-9EA6-DF929625EA0E}">
        <p15:presenceInfo xmlns:p15="http://schemas.microsoft.com/office/powerpoint/2012/main" userId="S-1-5-21-1097014734-140981682-1849977318-1794" providerId="AD"/>
      </p:ext>
    </p:extLst>
  </p:cmAuthor>
  <p:cmAuthor id="2" name="Probir Ghoshal" initials="PG" lastIdx="3" clrIdx="1">
    <p:extLst>
      <p:ext uri="{19B8F6BF-5375-455C-9EA6-DF929625EA0E}">
        <p15:presenceInfo xmlns:p15="http://schemas.microsoft.com/office/powerpoint/2012/main" userId="S-1-5-21-1097014734-140981682-1849977318-31870" providerId="AD"/>
      </p:ext>
    </p:extLst>
  </p:cmAuthor>
  <p:cmAuthor id="3" name="Michael Dion" initials="MD" lastIdx="3" clrIdx="2">
    <p:extLst>
      <p:ext uri="{19B8F6BF-5375-455C-9EA6-DF929625EA0E}">
        <p15:presenceInfo xmlns:p15="http://schemas.microsoft.com/office/powerpoint/2012/main" userId="S-1-5-21-1097014734-140981682-1849977318-1592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2" autoAdjust="0"/>
    <p:restoredTop sz="95884" autoAdjust="0"/>
  </p:normalViewPr>
  <p:slideViewPr>
    <p:cSldViewPr snapToGrid="0" snapToObjects="1">
      <p:cViewPr varScale="1">
        <p:scale>
          <a:sx n="80" d="100"/>
          <a:sy n="80" d="100"/>
        </p:scale>
        <p:origin x="53" y="226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B34FD5-E68A-2B4D-29FA-286945F27C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761" y="1236538"/>
            <a:ext cx="5094573" cy="39363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pic>
        <p:nvPicPr>
          <p:cNvPr id="17" name="Picture Placeholder 8">
            <a:extLst>
              <a:ext uri="{FF2B5EF4-FFF2-40B4-BE49-F238E27FC236}">
                <a16:creationId xmlns:a16="http://schemas.microsoft.com/office/drawing/2014/main" id="{5E934236-E122-7846-84A9-752797FA27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4610" y="1761173"/>
            <a:ext cx="2298955" cy="1075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806A1E-090C-6572-E5BD-482716D65F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C09F3F-B663-BC63-DB15-03F484E6EF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106B41-4699-AE54-73D5-B07F8CE2D0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D3D356-CA6E-97C9-5A3A-79295DE2314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2720BF-D33C-E5B1-2628-3A7861DF08B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9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D6E1E9-5C15-A9E2-889E-28B593D06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D30981-E1ED-FFFB-0498-5CD6F70A9F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426C1B-950F-86AC-384F-E2F0EB3177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A36706-E024-D1FD-C1BA-6BD8C1B70D8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8626C5-79AA-85B3-FC0C-6F3CD28ADF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1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Magnet Power Supplies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Magnet Power Supplies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Magnet Power Supplies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Magnet Power Supplies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Magnet Power Supplies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Magnet Power Supplies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Magnet Power Supplies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Magnet Power Supplies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Magnet Power Supplies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2E09DE-8555-A122-6AA3-FF703EB96E43}"/>
              </a:ext>
            </a:extLst>
          </p:cNvPr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489BAA6-E5DD-DB8F-F5E0-562B538F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55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Magnet Power Supplies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194F7A-180D-5650-9F0E-98F3BF5B90E8}"/>
              </a:ext>
            </a:extLst>
          </p:cNvPr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23AE908-321A-4263-8705-AC9623C0EE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Magnet Power Supplies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1571CE-12B5-9013-432B-E166F0F36FCE}"/>
              </a:ext>
            </a:extLst>
          </p:cNvPr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74FA031-4AC6-0B2F-A88F-E294891753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9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Magnet Power Supplies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A4C593-ACCA-56B2-0F4B-4164AC8F5456}"/>
              </a:ext>
            </a:extLst>
          </p:cNvPr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2E04348-C59A-2729-D490-244BAE3223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2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Magnet Power Supplies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9D24FD-F382-F2C0-1CFA-C44121E949D1}"/>
              </a:ext>
            </a:extLst>
          </p:cNvPr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201362C-DB04-DD20-570E-AFEE17E4AE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7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Magnet Power Supplies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44A60E-9C7D-913C-1EFB-4565B3701509}"/>
              </a:ext>
            </a:extLst>
          </p:cNvPr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F4F514B-19CE-F8B5-7C54-7172109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9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Magnet Power Supplies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867DB5-2C84-97A7-B170-82D6B990E27F}"/>
              </a:ext>
            </a:extLst>
          </p:cNvPr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91BB3F8-BFC9-0A39-297D-834358860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9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Magnet Power Supplies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44331A-B8D0-459D-9CA6-8F23EFEC58BE}"/>
              </a:ext>
            </a:extLst>
          </p:cNvPr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195294E-3478-5EE7-DEFE-B532C55F1E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4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Magnet Power Supplies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61" r:id="rId11"/>
    <p:sldLayoutId id="2147483662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2" y="1720793"/>
            <a:ext cx="5875975" cy="2458015"/>
          </a:xfrm>
        </p:spPr>
        <p:txBody>
          <a:bodyPr/>
          <a:lstStyle/>
          <a:p>
            <a:r>
              <a:rPr lang="en-US" b="1" dirty="0"/>
              <a:t>Magnet Power Supply and I&amp;C</a:t>
            </a:r>
          </a:p>
        </p:txBody>
      </p:sp>
      <p:sp>
        <p:nvSpPr>
          <p:cNvPr id="7" name="Rectangle 6"/>
          <p:cNvSpPr/>
          <p:nvPr/>
        </p:nvSpPr>
        <p:spPr>
          <a:xfrm>
            <a:off x="332385" y="4396239"/>
            <a:ext cx="5896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Dave </a:t>
            </a:r>
            <a:r>
              <a:rPr lang="en-US" b="1" dirty="0" smtClean="0">
                <a:latin typeface="Arial"/>
                <a:cs typeface="Arial"/>
              </a:rPr>
              <a:t>Kashy (for Brian </a:t>
            </a:r>
            <a:r>
              <a:rPr lang="en-US" b="1" dirty="0" err="1" smtClean="0">
                <a:latin typeface="Arial"/>
                <a:cs typeface="Arial"/>
              </a:rPr>
              <a:t>Eng</a:t>
            </a:r>
            <a:r>
              <a:rPr lang="en-US" b="1" dirty="0" smtClean="0">
                <a:latin typeface="Arial"/>
                <a:cs typeface="Arial"/>
              </a:rPr>
              <a:t> and Probir Ghoshal)</a:t>
            </a:r>
            <a:endParaRPr lang="en-US" b="1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JLab</a:t>
            </a:r>
          </a:p>
          <a:p>
            <a:r>
              <a:rPr lang="en-US" b="1" dirty="0">
                <a:latin typeface="Arial"/>
                <a:cs typeface="Arial"/>
              </a:rPr>
              <a:t>On behalf of Magnet Group, DSG, DC-Power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43181" y="505595"/>
            <a:ext cx="10583064" cy="617838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MOLLER Collaboration Meeting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/>
          <a:p>
            <a:r>
              <a:rPr lang="en-US" smtClean="0"/>
              <a:t>May 5, </a:t>
            </a:r>
            <a:r>
              <a:rPr lang="en-US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4015E-6196-5C33-D711-641BB5AA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744DE-F2A0-D436-D1A9-5B268E18D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Magnet Power Supplies (MPS)</a:t>
            </a:r>
          </a:p>
          <a:p>
            <a:pPr lvl="1"/>
            <a:r>
              <a:rPr lang="en-US" dirty="0"/>
              <a:t>Prototype</a:t>
            </a:r>
          </a:p>
          <a:p>
            <a:pPr lvl="1"/>
            <a:r>
              <a:rPr lang="en-US" dirty="0"/>
              <a:t>Factory Acceptance Test (FAT)</a:t>
            </a:r>
          </a:p>
          <a:p>
            <a:r>
              <a:rPr lang="en-US" dirty="0" smtClean="0"/>
              <a:t>Magnet </a:t>
            </a:r>
            <a:r>
              <a:rPr lang="en-US" dirty="0"/>
              <a:t>Interlocks</a:t>
            </a:r>
          </a:p>
          <a:p>
            <a:r>
              <a:rPr lang="en-US" dirty="0"/>
              <a:t>Instrumentation and Controls (I&amp;C)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Sensors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F1366-A2A3-7719-E7AC-6925AF61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Magnet Power Supplies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E91AB-AD1F-BA61-5EA5-DE3291C3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7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30148-B0B9-03CF-E5D4-C9168117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MPS Prototype – TM3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E027B-9F6C-6612-1852-67204F4A5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" y="851588"/>
            <a:ext cx="5041421" cy="5493323"/>
          </a:xfrm>
        </p:spPr>
        <p:txBody>
          <a:bodyPr/>
          <a:lstStyle/>
          <a:p>
            <a:r>
              <a:rPr lang="en-US" sz="1800" dirty="0"/>
              <a:t>Schedule</a:t>
            </a:r>
          </a:p>
          <a:p>
            <a:pPr lvl="1"/>
            <a:r>
              <a:rPr lang="en-US" sz="1800" dirty="0"/>
              <a:t>Order placed April 2022</a:t>
            </a:r>
          </a:p>
          <a:p>
            <a:pPr lvl="1"/>
            <a:r>
              <a:rPr lang="en-US" sz="1800" dirty="0"/>
              <a:t>Design review completed Aug 2022</a:t>
            </a:r>
          </a:p>
          <a:p>
            <a:pPr lvl="2"/>
            <a:r>
              <a:rPr lang="en-US" dirty="0"/>
              <a:t>Document UT-RT-0872</a:t>
            </a:r>
          </a:p>
          <a:p>
            <a:pPr lvl="1"/>
            <a:r>
              <a:rPr lang="en-US" sz="1800" dirty="0"/>
              <a:t>Critical </a:t>
            </a:r>
            <a:r>
              <a:rPr lang="en-US" sz="1800" dirty="0" smtClean="0"/>
              <a:t>components procured by vendor</a:t>
            </a:r>
          </a:p>
          <a:p>
            <a:pPr lvl="2"/>
            <a:r>
              <a:rPr lang="en-US" dirty="0" smtClean="0"/>
              <a:t>DCCT and FPGAs in hand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Completion </a:t>
            </a:r>
            <a:r>
              <a:rPr lang="en-US" sz="1800" dirty="0">
                <a:solidFill>
                  <a:srgbClr val="FF0000"/>
                </a:solidFill>
              </a:rPr>
              <a:t>is delayed; FAT is late, present schedule is (mid to late) July 2023</a:t>
            </a:r>
          </a:p>
          <a:p>
            <a:pPr lvl="2"/>
            <a:r>
              <a:rPr lang="en-US" dirty="0"/>
              <a:t>Procedure documented in UT-SP-0679</a:t>
            </a:r>
          </a:p>
          <a:p>
            <a:pPr lvl="2"/>
            <a:r>
              <a:rPr lang="en-US" dirty="0"/>
              <a:t>JLab staff </a:t>
            </a:r>
            <a:r>
              <a:rPr lang="en-US" dirty="0" smtClean="0"/>
              <a:t>to be on-site </a:t>
            </a:r>
            <a:r>
              <a:rPr lang="en-US" dirty="0"/>
              <a:t>(Italy) for subsequent FAT</a:t>
            </a:r>
          </a:p>
          <a:p>
            <a:r>
              <a:rPr lang="en-US" dirty="0"/>
              <a:t>Dimensions</a:t>
            </a:r>
          </a:p>
          <a:p>
            <a:pPr lvl="1"/>
            <a:r>
              <a:rPr lang="en-US" sz="1800" dirty="0"/>
              <a:t>2.8m (L) x 1.6m (D) x 1.9m (H)</a:t>
            </a:r>
          </a:p>
          <a:p>
            <a:r>
              <a:rPr lang="en-US" dirty="0"/>
              <a:t>Weight - </a:t>
            </a:r>
            <a:r>
              <a:rPr lang="en-US" sz="1800" dirty="0"/>
              <a:t>2500 kg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BD2E02-7691-ABD0-7172-8D3E9F091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Magnet Power Supplies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9074F-772A-4E0B-166D-8BCDCE14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5E5E03-0C4C-2B80-5140-17E32286EA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85" r="10585" b="9908"/>
          <a:stretch/>
        </p:blipFill>
        <p:spPr>
          <a:xfrm>
            <a:off x="8567670" y="2998247"/>
            <a:ext cx="3500505" cy="27167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51B5AD-ABC1-3863-D64E-7CBB3B7F009E}"/>
              </a:ext>
            </a:extLst>
          </p:cNvPr>
          <p:cNvSpPr txBox="1"/>
          <p:nvPr/>
        </p:nvSpPr>
        <p:spPr>
          <a:xfrm>
            <a:off x="411892" y="5951887"/>
            <a:ext cx="11406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charset="0"/>
                <a:cs typeface="Arial" panose="020B0604020202020204" pitchFamily="34" charset="0"/>
              </a:rPr>
              <a:t>Note: </a:t>
            </a:r>
            <a:r>
              <a:rPr lang="en-US" sz="1600" dirty="0" smtClean="0">
                <a:latin typeface="Arial" charset="0"/>
                <a:cs typeface="Arial" panose="020B0604020202020204" pitchFamily="34" charset="0"/>
              </a:rPr>
              <a:t>TM3 MPS chosen for test lab because it can provide full current to TM0-TM3 and partial power for TM4 to </a:t>
            </a:r>
            <a:r>
              <a:rPr lang="en-US" sz="1600" dirty="0">
                <a:latin typeface="Arial" charset="0"/>
                <a:cs typeface="Arial" panose="020B0604020202020204" pitchFamily="34" charset="0"/>
              </a:rPr>
              <a:t>due to wall power </a:t>
            </a:r>
            <a:r>
              <a:rPr lang="en-US" sz="1600" dirty="0" smtClean="0">
                <a:latin typeface="Arial" charset="0"/>
                <a:cs typeface="Arial" panose="020B0604020202020204" pitchFamily="34" charset="0"/>
              </a:rPr>
              <a:t>and LCW availability </a:t>
            </a:r>
            <a:r>
              <a:rPr lang="en-US" sz="1600" dirty="0">
                <a:latin typeface="Arial" charset="0"/>
                <a:cs typeface="Arial" panose="020B0604020202020204" pitchFamily="34" charset="0"/>
              </a:rPr>
              <a:t>in the test lab!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F091A-3338-48CE-8F39-DD39AB3CE6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815" b="20231"/>
          <a:stretch/>
        </p:blipFill>
        <p:spPr>
          <a:xfrm>
            <a:off x="7402146" y="1215519"/>
            <a:ext cx="4693382" cy="18288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BFE915-F098-4559-860C-40BFF16EB4D6}"/>
              </a:ext>
            </a:extLst>
          </p:cNvPr>
          <p:cNvCxnSpPr>
            <a:cxnSpLocks/>
          </p:cNvCxnSpPr>
          <p:nvPr/>
        </p:nvCxnSpPr>
        <p:spPr>
          <a:xfrm flipH="1">
            <a:off x="10525124" y="2641382"/>
            <a:ext cx="189336" cy="142612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00950" y="818932"/>
            <a:ext cx="292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Modules Assembled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539614" y="2822046"/>
            <a:ext cx="2479675" cy="33062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0135" y="2770490"/>
            <a:ext cx="292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44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D5359-375A-1186-C76C-A7FC1BC07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MPS Factory Acceptance </a:t>
            </a:r>
            <a:r>
              <a:rPr lang="en-US" dirty="0" smtClean="0"/>
              <a:t>Testing and Testing at JLab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2C3D8-3C9B-29FE-4EC0-AEEB19052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OCEM has prepared FAT procedure which was reviewed by </a:t>
            </a:r>
            <a:r>
              <a:rPr lang="en-US" dirty="0" err="1"/>
              <a:t>JLab</a:t>
            </a:r>
            <a:r>
              <a:rPr lang="en-US" dirty="0"/>
              <a:t> staff</a:t>
            </a:r>
          </a:p>
          <a:p>
            <a:r>
              <a:rPr lang="en-US" dirty="0"/>
              <a:t>Some highlights from the functional test portion</a:t>
            </a:r>
          </a:p>
          <a:p>
            <a:pPr lvl="1"/>
            <a:r>
              <a:rPr lang="en-US" dirty="0"/>
              <a:t>Voltage Accuracy ±500 ppm (±35 mV)</a:t>
            </a:r>
          </a:p>
          <a:p>
            <a:pPr lvl="1"/>
            <a:r>
              <a:rPr lang="en-US" dirty="0"/>
              <a:t>Current Accuracy ±50 ppm (±195 mA)</a:t>
            </a:r>
          </a:p>
          <a:p>
            <a:pPr lvl="1"/>
            <a:r>
              <a:rPr lang="en-US" dirty="0"/>
              <a:t>24 hour stability &lt; 100 ppm (390 mA)</a:t>
            </a:r>
          </a:p>
          <a:p>
            <a:pPr lvl="2"/>
            <a:r>
              <a:rPr lang="en-US" dirty="0"/>
              <a:t>Factory testing is limited to 2900 A (out of the nominal 3235A)  by external test load size</a:t>
            </a:r>
          </a:p>
          <a:p>
            <a:pPr lvl="1"/>
            <a:r>
              <a:rPr lang="en-US" dirty="0"/>
              <a:t>Current Ripple &lt; 3 A</a:t>
            </a:r>
            <a:r>
              <a:rPr lang="en-US" baseline="-25000" dirty="0"/>
              <a:t>RMS </a:t>
            </a:r>
            <a:r>
              <a:rPr lang="en-US" dirty="0"/>
              <a:t>(spec is &lt; 1.5 A</a:t>
            </a:r>
            <a:r>
              <a:rPr lang="en-US" baseline="-25000" dirty="0"/>
              <a:t>RMS</a:t>
            </a:r>
            <a:r>
              <a:rPr lang="en-US" dirty="0"/>
              <a:t>)</a:t>
            </a:r>
            <a:endParaRPr lang="en-US" baseline="-25000" dirty="0"/>
          </a:p>
          <a:p>
            <a:pPr lvl="2"/>
            <a:r>
              <a:rPr lang="en-US" dirty="0"/>
              <a:t>Also limited by test load which is ~3x higher than final load</a:t>
            </a:r>
          </a:p>
          <a:p>
            <a:pPr lvl="1"/>
            <a:r>
              <a:rPr lang="en-US" dirty="0"/>
              <a:t>Efficiency (&gt; 80% @ 200 kW output) and power factor (&gt; 90</a:t>
            </a:r>
            <a:r>
              <a:rPr lang="en-US" dirty="0" smtClean="0"/>
              <a:t>%)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Will be tested to full </a:t>
            </a:r>
            <a:r>
              <a:rPr lang="en-US" dirty="0" smtClean="0"/>
              <a:t>current at </a:t>
            </a:r>
            <a:r>
              <a:rPr lang="en-US" dirty="0" smtClean="0"/>
              <a:t>JLab (SAT)</a:t>
            </a:r>
            <a:endParaRPr lang="en-US" dirty="0" smtClean="0"/>
          </a:p>
          <a:p>
            <a:pPr lvl="1"/>
            <a:r>
              <a:rPr lang="en-US" dirty="0" smtClean="0"/>
              <a:t>With shorted leads</a:t>
            </a:r>
          </a:p>
          <a:p>
            <a:pPr lvl="1"/>
            <a:r>
              <a:rPr lang="en-US" smtClean="0"/>
              <a:t>Possibly also on </a:t>
            </a:r>
            <a:r>
              <a:rPr lang="en-US" dirty="0" smtClean="0"/>
              <a:t>one TM4 coil (well matched!)  ( approximately </a:t>
            </a:r>
            <a:r>
              <a:rPr lang="en-US" dirty="0" smtClean="0"/>
              <a:t>3.7kA </a:t>
            </a:r>
            <a:r>
              <a:rPr lang="en-US" dirty="0" smtClean="0"/>
              <a:t>x </a:t>
            </a:r>
            <a:r>
              <a:rPr lang="en-US" dirty="0" smtClean="0"/>
              <a:t>24 </a:t>
            </a:r>
            <a:r>
              <a:rPr lang="en-US" dirty="0" smtClean="0"/>
              <a:t>V) 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81C394-354F-8382-9419-989D4860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 Power Supplies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B8DFE-C329-45F2-5D4E-48F572F80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3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3757-2D50-EBF2-F167-828388D6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I&amp;C – Protection System </a:t>
            </a:r>
            <a:r>
              <a:rPr lang="en-US" dirty="0" smtClean="0"/>
              <a:t>Layout - Interlocks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00430-972C-1735-124E-89A24B609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6"/>
            <a:ext cx="11285837" cy="1281034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Primary Control provided by master processor with 1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</a:t>
            </a:r>
            <a:r>
              <a:rPr lang="en-US" sz="2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bit Ethernet Interface</a:t>
            </a:r>
          </a:p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Dual Ethernet Interface – (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JLAB: IOC/EPICS and (ii) Private Local Network (PLN) for critical instruments</a:t>
            </a:r>
          </a:p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 Interlock capability 5 or 24 VDC (e.g. voltage, temperature, field, flow, etc.)</a:t>
            </a:r>
          </a:p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Hardware voltage tap comparator calculations completed, used for RFI of CD2/3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7F04F-98CF-02F6-F3E9-36D86EEC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Instrumentation &amp; Controls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88072-C73D-D5AC-CAC4-9777AC65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1D8B568-1AD7-C479-0672-D6F3677E4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705550"/>
              </p:ext>
            </p:extLst>
          </p:nvPr>
        </p:nvGraphicFramePr>
        <p:xfrm>
          <a:off x="8053421" y="3173170"/>
          <a:ext cx="37365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651">
                  <a:extLst>
                    <a:ext uri="{9D8B030D-6E8A-4147-A177-3AD203B41FA5}">
                      <a16:colId xmlns:a16="http://schemas.microsoft.com/office/drawing/2014/main" val="575088156"/>
                    </a:ext>
                  </a:extLst>
                </a:gridCol>
                <a:gridCol w="2772851">
                  <a:extLst>
                    <a:ext uri="{9D8B030D-6E8A-4147-A177-3AD203B41FA5}">
                      <a16:colId xmlns:a16="http://schemas.microsoft.com/office/drawing/2014/main" val="11820745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Magnet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Single Coil Voltage (V)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319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187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0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21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13.93 (per pancake)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26641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10 mV threshold for all magnets/coils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0315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845B8B7-8A8F-25B7-F2B7-9AA92325AAFD}"/>
              </a:ext>
            </a:extLst>
          </p:cNvPr>
          <p:cNvSpPr txBox="1"/>
          <p:nvPr/>
        </p:nvSpPr>
        <p:spPr>
          <a:xfrm>
            <a:off x="8760283" y="5398210"/>
            <a:ext cx="2322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Summary of VT Comparator Limits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33FA10-E0FF-4074-9AED-178366D4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60" y="2166454"/>
            <a:ext cx="7772400" cy="429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5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C160D-DA05-B88B-0D9C-85A742096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I&amp;C – Sensor Types/Location/Channel 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F90A2-A050-C747-EA5E-C388A0B02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5938728" cy="5263254"/>
          </a:xfrm>
        </p:spPr>
        <p:txBody>
          <a:bodyPr>
            <a:no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2000" b="1" dirty="0"/>
              <a:t>DS Torus Magnets</a:t>
            </a:r>
            <a:br>
              <a:rPr lang="en-US" sz="2000" b="1" dirty="0"/>
            </a:br>
            <a:r>
              <a:rPr lang="en-US" sz="2000" b="1" dirty="0"/>
              <a:t>Drawings A09005-15-00-0101 through 104</a:t>
            </a:r>
          </a:p>
          <a:p>
            <a:pPr lvl="1"/>
            <a:r>
              <a:rPr lang="en-US" dirty="0"/>
              <a:t>52 RTDs (52 redundant sensor will be installed but not cabled to PLC) </a:t>
            </a:r>
          </a:p>
          <a:p>
            <a:pPr lvl="1"/>
            <a:r>
              <a:rPr lang="en-US" dirty="0"/>
              <a:t>10 </a:t>
            </a:r>
            <a:r>
              <a:rPr lang="en-US" dirty="0" err="1"/>
              <a:t>Klixons</a:t>
            </a:r>
            <a:r>
              <a:rPr lang="en-US" dirty="0"/>
              <a:t> (thermal switches)</a:t>
            </a:r>
          </a:p>
          <a:p>
            <a:pPr lvl="1"/>
            <a:r>
              <a:rPr lang="en-US" dirty="0"/>
              <a:t>56 voltage taps (56 redundant taps will be installed and cabled to VT chassis) </a:t>
            </a:r>
          </a:p>
          <a:p>
            <a:pPr lvl="1"/>
            <a:r>
              <a:rPr lang="en-US" dirty="0"/>
              <a:t>3 vacuum gauges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000" b="1" dirty="0"/>
              <a:t>US Torus</a:t>
            </a:r>
          </a:p>
          <a:p>
            <a:pPr lvl="1"/>
            <a:r>
              <a:rPr lang="en-US" dirty="0"/>
              <a:t>7 each: Flow switches, </a:t>
            </a:r>
            <a:r>
              <a:rPr lang="en-US" dirty="0" err="1"/>
              <a:t>Klixons</a:t>
            </a:r>
            <a:endParaRPr lang="en-US" dirty="0"/>
          </a:p>
          <a:p>
            <a:pPr lvl="1"/>
            <a:r>
              <a:rPr lang="en-US" dirty="0"/>
              <a:t>1 DP sensor</a:t>
            </a:r>
          </a:p>
          <a:p>
            <a:pPr lvl="1"/>
            <a:r>
              <a:rPr lang="en-US" dirty="0"/>
              <a:t>8 RTD’s (redundant sensor will be installed but not cabled to PLC) </a:t>
            </a:r>
          </a:p>
          <a:p>
            <a:pPr lvl="1"/>
            <a:r>
              <a:rPr lang="en-US" dirty="0"/>
              <a:t>2 voltage taps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03D8E-BFD5-0C6A-5088-EE6AC11E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Instrumentation &amp; Controls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79986-2D9B-CEAD-F986-317844DE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9F90A2-A050-C747-EA5E-C388A0B0261E}"/>
              </a:ext>
            </a:extLst>
          </p:cNvPr>
          <p:cNvSpPr txBox="1">
            <a:spLocks/>
          </p:cNvSpPr>
          <p:nvPr/>
        </p:nvSpPr>
        <p:spPr>
          <a:xfrm>
            <a:off x="6350620" y="966056"/>
            <a:ext cx="5456903" cy="5263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Font typeface="+mj-lt"/>
              <a:buAutoNum type="romanUcPeriod" startAt="3"/>
            </a:pPr>
            <a:r>
              <a:rPr lang="en-US" sz="2000" b="1" dirty="0"/>
              <a:t>US Collimators</a:t>
            </a:r>
          </a:p>
          <a:p>
            <a:pPr lvl="1"/>
            <a:r>
              <a:rPr lang="en-US" dirty="0"/>
              <a:t>4 Each Limit switches, Flow switches, Pneumatic valves, Temperature Switches   </a:t>
            </a:r>
          </a:p>
          <a:p>
            <a:pPr lvl="1"/>
            <a:r>
              <a:rPr lang="en-US" dirty="0"/>
              <a:t>5 RTD’s  (+2 for Collar 0 – </a:t>
            </a:r>
            <a:r>
              <a:rPr lang="en-US" dirty="0" err="1"/>
              <a:t>JLab</a:t>
            </a:r>
            <a:r>
              <a:rPr lang="en-US" dirty="0"/>
              <a:t> Scope)</a:t>
            </a:r>
          </a:p>
          <a:p>
            <a:pPr lvl="1"/>
            <a:r>
              <a:rPr lang="en-US" dirty="0"/>
              <a:t>1 each Flow meter, Liquid Level </a:t>
            </a:r>
          </a:p>
          <a:p>
            <a:pPr lvl="1"/>
            <a:r>
              <a:rPr lang="en-US" dirty="0"/>
              <a:t>2 Pressure transmitters </a:t>
            </a:r>
            <a:endParaRPr lang="en-US" b="1" dirty="0"/>
          </a:p>
          <a:p>
            <a:pPr marL="400050" indent="-400050">
              <a:buFont typeface="+mj-lt"/>
              <a:buAutoNum type="romanUcPeriod" startAt="4"/>
            </a:pPr>
            <a:r>
              <a:rPr lang="en-US" sz="2000" b="1" dirty="0"/>
              <a:t>Water Distribution</a:t>
            </a:r>
            <a:br>
              <a:rPr lang="en-US" sz="2000" b="1" dirty="0"/>
            </a:br>
            <a:r>
              <a:rPr lang="en-US" sz="2000" b="1" dirty="0"/>
              <a:t>Drawing A09005-15-00-0111</a:t>
            </a:r>
          </a:p>
          <a:p>
            <a:pPr lvl="1"/>
            <a:r>
              <a:rPr lang="en-US" dirty="0"/>
              <a:t>7 RTDs</a:t>
            </a:r>
          </a:p>
          <a:p>
            <a:pPr lvl="1"/>
            <a:r>
              <a:rPr lang="en-US" dirty="0"/>
              <a:t>5 each: flow meters, control valves</a:t>
            </a:r>
          </a:p>
          <a:p>
            <a:pPr lvl="1"/>
            <a:r>
              <a:rPr lang="en-US" dirty="0"/>
              <a:t>6 pressure transducers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826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59FB-CDA2-0ACD-3AD3-CDF6A7FC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PLC Wiring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C5D66-80D2-3FB2-05F0-8717DEAC5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approved P&amp;ID to develop wiring diagrams</a:t>
            </a:r>
          </a:p>
          <a:p>
            <a:r>
              <a:rPr lang="en-US" dirty="0"/>
              <a:t>Temperature sensors complete, hardware voltage taps complete</a:t>
            </a:r>
          </a:p>
          <a:p>
            <a:r>
              <a:rPr lang="en-US" dirty="0"/>
              <a:t>Voltage taps for PLC in progress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8E222-610E-6837-B83D-780343F4D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Instrumentation &amp; Controls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D6FF8-417C-5738-23AA-0674C4F0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69B2A9-6A18-8285-29FE-6A34DF9CC6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57" b="8641"/>
          <a:stretch/>
        </p:blipFill>
        <p:spPr>
          <a:xfrm>
            <a:off x="5982729" y="2322385"/>
            <a:ext cx="5715000" cy="37811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6BFEC7-79D4-1640-F056-8B0CF28AF8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4073" y="1469768"/>
            <a:ext cx="423949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7E743-ED15-A5FB-3BBD-B8C3E95F6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5F3DA-F95A-833F-1B69-98E97557B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Verified communications between Siemens S7-1500 PLC controller and </a:t>
            </a:r>
            <a:r>
              <a:rPr lang="en-US" dirty="0" err="1"/>
              <a:t>softIOC</a:t>
            </a:r>
            <a:endParaRPr lang="en-US" dirty="0"/>
          </a:p>
          <a:p>
            <a:r>
              <a:rPr lang="en-US" dirty="0"/>
              <a:t>CSS Phoebus screens development in progress (temperature and voltages completed)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B14AF2-0B60-46D4-1A2A-C83383974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Instrumentation &amp; Controls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DE8AD-D984-1D5A-6E0A-EF3A9385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F98DCC-21D6-1A78-BCAB-BA806A348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11" y="1925426"/>
            <a:ext cx="3684075" cy="411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9130F5-FF20-A191-A07C-627C22F1C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080" y="1925426"/>
            <a:ext cx="1836278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73F4A0-6607-658D-1108-474D90639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616" y="1925426"/>
            <a:ext cx="3737113" cy="4114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0C9FAE-FFBC-58EF-7CEE-F93C329841D0}"/>
              </a:ext>
            </a:extLst>
          </p:cNvPr>
          <p:cNvSpPr txBox="1"/>
          <p:nvPr/>
        </p:nvSpPr>
        <p:spPr>
          <a:xfrm>
            <a:off x="3429323" y="6086012"/>
            <a:ext cx="4669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Values outlined in </a:t>
            </a:r>
            <a:r>
              <a:rPr lang="en-US" sz="1200" dirty="0" err="1"/>
              <a:t>magneta</a:t>
            </a:r>
            <a:r>
              <a:rPr lang="en-US" sz="1200" dirty="0"/>
              <a:t> due to disconnection, i.e. no </a:t>
            </a:r>
            <a:r>
              <a:rPr lang="en-US" sz="1200" dirty="0" err="1"/>
              <a:t>softIOC</a:t>
            </a:r>
            <a:r>
              <a:rPr lang="en-US" sz="1200" dirty="0"/>
              <a:t> running</a:t>
            </a:r>
          </a:p>
        </p:txBody>
      </p:sp>
    </p:spTree>
    <p:extLst>
      <p:ext uri="{BB962C8B-B14F-4D97-AF65-F5344CB8AC3E}">
        <p14:creationId xmlns:p14="http://schemas.microsoft.com/office/powerpoint/2010/main" val="414393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028702"/>
            <a:ext cx="10972800" cy="3002524"/>
          </a:xfrm>
        </p:spPr>
        <p:txBody>
          <a:bodyPr>
            <a:noAutofit/>
          </a:bodyPr>
          <a:lstStyle/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sz="2000" dirty="0"/>
              <a:t>MPS – Order in place for the prototype MPS </a:t>
            </a:r>
            <a:r>
              <a:rPr lang="en-US" sz="2000" dirty="0" smtClean="0"/>
              <a:t>(TM3)</a:t>
            </a:r>
            <a:endParaRPr lang="en-US" sz="2000" dirty="0"/>
          </a:p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altLang="en-US" sz="2000" dirty="0"/>
              <a:t>Instrumentation and control philosophy is defined</a:t>
            </a:r>
          </a:p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sz="2000" dirty="0"/>
              <a:t>P&amp;IDs are in place and list of instrumentation is complete, wiring diagrams are in progress</a:t>
            </a:r>
          </a:p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sz="2000" dirty="0"/>
              <a:t>Magnet Protection/Interlocks fault logic has been generated</a:t>
            </a:r>
          </a:p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sz="2000" dirty="0"/>
              <a:t>Hardware and software development required for the system are identified and the work is in progress</a:t>
            </a:r>
          </a:p>
          <a:p>
            <a:pPr marL="919163" lvl="1" indent="-461963">
              <a:buFont typeface="Wingdings" panose="05000000000000000000" pitchFamily="2" charset="2"/>
              <a:buChar char="ü"/>
            </a:pPr>
            <a:r>
              <a:rPr lang="en-US" sz="1800" dirty="0"/>
              <a:t>Removal of closed loop LCW system simplifies overall system</a:t>
            </a:r>
          </a:p>
          <a:p>
            <a:endParaRPr lang="en-US" sz="200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496D19B-F297-7D42-460A-7A39C0FA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4370419" cy="311322"/>
          </a:xfrm>
        </p:spPr>
        <p:txBody>
          <a:bodyPr/>
          <a:lstStyle/>
          <a:p>
            <a:r>
              <a:rPr lang="en-US" sz="1000"/>
              <a:t>Magnet Power Supplies</a:t>
            </a:r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12ABA-1666-6E4D-AA4D-8C8EF00E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2552" y="151909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2133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4_Main_Detectors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LLER22" id="{7D852318-B66D-D548-B230-42B768B2C6CB}" vid="{2B78BD5A-1867-D346-B348-5AA6733149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9BB2855408CD43A91836C3C7367A4C" ma:contentTypeVersion="18" ma:contentTypeDescription="Create a new document." ma:contentTypeScope="" ma:versionID="ec644f1295f9c545d985fa4214746beb">
  <xsd:schema xmlns:xsd="http://www.w3.org/2001/XMLSchema" xmlns:xs="http://www.w3.org/2001/XMLSchema" xmlns:p="http://schemas.microsoft.com/office/2006/metadata/properties" xmlns:ns2="d9b38298-6679-47c0-8a4c-297cb3434de8" xmlns:ns3="9fdee2bc-9293-48cc-b756-85f5c14e8a2a" targetNamespace="http://schemas.microsoft.com/office/2006/metadata/properties" ma:root="true" ma:fieldsID="87c9a5fb5454d99a52bddaecd9a1a7d1" ns2:_="" ns3:_="">
    <xsd:import namespace="d9b38298-6679-47c0-8a4c-297cb3434de8"/>
    <xsd:import namespace="9fdee2bc-9293-48cc-b756-85f5c14e8a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order0" minOccurs="0"/>
                <xsd:element ref="ns3:TaxCatchAll" minOccurs="0"/>
                <xsd:element ref="ns2:lcf76f155ced4ddcb4097134ff3c332f" minOccurs="0"/>
                <xsd:element ref="ns2:Not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8298-6679-47c0-8a4c-297cb3434d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order0" ma:index="17" nillable="true" ma:displayName="order" ma:format="Dropdown" ma:internalName="order0" ma:percentage="FALSE">
      <xsd:simpleType>
        <xsd:restriction base="dms:Number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4b97cb4-2f5e-48a1-816a-9019d04dc3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s" ma:index="21" nillable="true" ma:displayName="Notes" ma:description="Passcode: +V8cy34F" ma:format="Dropdown" ma:internalName="Notes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ee2bc-9293-48cc-b756-85f5c14e8a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9fe7b30-ccdb-4f7b-890c-e4714ded0ee8}" ma:internalName="TaxCatchAll" ma:showField="CatchAllData" ma:web="9fdee2bc-9293-48cc-b756-85f5c14e8a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dee2bc-9293-48cc-b756-85f5c14e8a2a" xsi:nil="true"/>
    <Notes xmlns="d9b38298-6679-47c0-8a4c-297cb3434de8" xsi:nil="true"/>
    <lcf76f155ced4ddcb4097134ff3c332f xmlns="d9b38298-6679-47c0-8a4c-297cb3434de8">
      <Terms xmlns="http://schemas.microsoft.com/office/infopath/2007/PartnerControls"/>
    </lcf76f155ced4ddcb4097134ff3c332f>
    <order0 xmlns="d9b38298-6679-47c0-8a4c-297cb3434de8" xsi:nil="true"/>
  </documentManagement>
</p:properties>
</file>

<file path=customXml/itemProps1.xml><?xml version="1.0" encoding="utf-8"?>
<ds:datastoreItem xmlns:ds="http://schemas.openxmlformats.org/officeDocument/2006/customXml" ds:itemID="{D08B331A-B45E-434C-8115-BD6A00C405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4F41DF-C93A-4FC4-B390-28C756579F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38298-6679-47c0-8a4c-297cb3434de8"/>
    <ds:schemaRef ds:uri="9fdee2bc-9293-48cc-b756-85f5c14e8a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0F0B71-CA3C-456E-B418-1E03E5DE8252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9fdee2bc-9293-48cc-b756-85f5c14e8a2a"/>
    <ds:schemaRef ds:uri="http://schemas.openxmlformats.org/package/2006/metadata/core-properties"/>
    <ds:schemaRef ds:uri="d9b38298-6679-47c0-8a4c-297cb3434de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SC4_Main_Detectors</Template>
  <TotalTime>6990</TotalTime>
  <Words>720</Words>
  <Application>Microsoft Office PowerPoint</Application>
  <PresentationFormat>Widescreen</PresentationFormat>
  <Paragraphs>114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.PingFangSC-Regular</vt:lpstr>
      <vt:lpstr>Arial</vt:lpstr>
      <vt:lpstr>Calibri</vt:lpstr>
      <vt:lpstr>MS Mincho</vt:lpstr>
      <vt:lpstr>PingFangSC-Regular</vt:lpstr>
      <vt:lpstr>Times New Roman</vt:lpstr>
      <vt:lpstr>Wingdings</vt:lpstr>
      <vt:lpstr>SC4_Main_Detectors</vt:lpstr>
      <vt:lpstr>MOLLER Collaboration Meeting</vt:lpstr>
      <vt:lpstr>Outline</vt:lpstr>
      <vt:lpstr>MPS Prototype – TM3</vt:lpstr>
      <vt:lpstr>MPS Factory Acceptance Testing and Testing at JLab</vt:lpstr>
      <vt:lpstr>I&amp;C – Protection System Layout - Interlocks</vt:lpstr>
      <vt:lpstr>I&amp;C – Sensor Types/Location/Channel Counts</vt:lpstr>
      <vt:lpstr>PLC Wiring Diagrams</vt:lpstr>
      <vt:lpstr>EPICS Interface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Fast</dc:creator>
  <cp:lastModifiedBy>David Kashy</cp:lastModifiedBy>
  <cp:revision>164</cp:revision>
  <dcterms:created xsi:type="dcterms:W3CDTF">2022-10-03T11:22:14Z</dcterms:created>
  <dcterms:modified xsi:type="dcterms:W3CDTF">2023-05-04T19:18:23Z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0x010100829BB2855408CD43A91836C3C7367A4C</vt:lpwstr>
  </property>
</Properties>
</file>