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19"/>
  </p:notesMasterIdLst>
  <p:sldIdLst>
    <p:sldId id="309" r:id="rId5"/>
    <p:sldId id="328" r:id="rId6"/>
    <p:sldId id="332" r:id="rId7"/>
    <p:sldId id="345" r:id="rId8"/>
    <p:sldId id="337" r:id="rId9"/>
    <p:sldId id="366" r:id="rId10"/>
    <p:sldId id="368" r:id="rId11"/>
    <p:sldId id="343" r:id="rId12"/>
    <p:sldId id="365" r:id="rId13"/>
    <p:sldId id="359" r:id="rId14"/>
    <p:sldId id="367" r:id="rId15"/>
    <p:sldId id="336" r:id="rId16"/>
    <p:sldId id="339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Kashy" initials="DK" lastIdx="25" clrIdx="0">
    <p:extLst>
      <p:ext uri="{19B8F6BF-5375-455C-9EA6-DF929625EA0E}">
        <p15:presenceInfo xmlns:p15="http://schemas.microsoft.com/office/powerpoint/2012/main" userId="S-1-5-21-1097014734-140981682-1849977318-1794" providerId="AD"/>
      </p:ext>
    </p:extLst>
  </p:cmAuthor>
  <p:cmAuthor id="2" name="Michael Dion" initials="MD" lastIdx="5" clrIdx="1">
    <p:extLst>
      <p:ext uri="{19B8F6BF-5375-455C-9EA6-DF929625EA0E}">
        <p15:presenceInfo xmlns:p15="http://schemas.microsoft.com/office/powerpoint/2012/main" userId="S-1-5-21-1097014734-140981682-1849977318-1592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6408" autoAdjust="0"/>
  </p:normalViewPr>
  <p:slideViewPr>
    <p:cSldViewPr snapToGrid="0" snapToObjects="1">
      <p:cViewPr varScale="1">
        <p:scale>
          <a:sx n="89" d="100"/>
          <a:sy n="89" d="100"/>
        </p:scale>
        <p:origin x="360" y="3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E53815-F6BF-1399-B051-7C4E93A80A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040" y="1720793"/>
            <a:ext cx="5614416" cy="3246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5E934236-E122-7846-84A9-752797FA2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509" y="1791485"/>
            <a:ext cx="2298955" cy="10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1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47709-0F99-69E5-AED4-900FBF00B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9B120-3BE3-E8C7-EA2B-E045AB87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0AB288-23F0-EA44-CC16-50F33FD292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BAD001-2F32-4985-0BFD-1A6E2818C6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9057AA-DAC2-CC8C-5AED-AB1FB8BBD5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A51A998-DC60-2B4B-89CC-930DD31D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942" y="1720793"/>
            <a:ext cx="5785895" cy="40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DF6F7E02-F11B-E34C-B57E-8A0B2A079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967" y="1914054"/>
            <a:ext cx="2298955" cy="10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BE1CAB-8962-1FAF-0A47-3BB2C28245DF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6C3485-FFFA-58CA-104C-1501600746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9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0367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B32873-88CA-A5BC-F339-C6FA6ADF5845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44FA710-1636-AA43-1BBB-9F74F20547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14882-39FC-EE47-348D-F8DB1D59E00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04D3417-E4DE-5D52-34AC-8B2CFDB39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92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EE0387-F92C-8442-DF43-317F796EC2B8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B624606-6D60-065D-82B5-F970DD874D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7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F25DB0-6BE8-B78A-1987-2F62A3B88366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C2AC3-9AED-467A-2C32-07B6418AE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3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51781B-1A28-A564-EDBA-DB8BF3E1077F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0DDB9-00B0-0A91-5BD9-E7753374DD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A9D621-5FFE-363F-931D-3974D07C0F93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667A0-8159-CB34-6494-84E38A78A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3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1F2E79-FE81-77FC-BDB6-45D6A63499C7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841549-D3D9-E944-EC3F-5DD58AE75C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B11A13-40E4-2268-0361-63E55743EF5D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1915EC5-870A-7819-7D58-BD57A6DA3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7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624B6-BF26-5B7A-CED4-214929E2090B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4F50CB-0743-650B-A959-E954A1E4E3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3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662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Beamlines and Bellows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4438919"/>
            <a:ext cx="5875975" cy="119773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Eric Sun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On behalf of MOLLER Team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May 5-6, 2023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CF90-5122-49DF-B201-D288A8CF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E0726-4815-478B-98A8-1F9EFEF09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448012" cy="37469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All drawings (except drawings of pion donut support assembly) of CD-3a items were approved.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Prototype window was successfully tested up to 27.8 psi (&gt; 125% of 22 psi) without plastic deformation.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Use of stainless steel 316L or 316LN for Bellows 1-4 will reduce cost and lower the risk.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Prototype Bellows 7 are received, tested and accepted.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Request of length change of SAM pipe was presented to Technical Review Board and approved by TRB. NX model and relevant drawings were updated.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AFCA9-3E2A-4903-A346-5786EF20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36F7F-3F2E-49CD-9373-431C4357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A06D8-B2CE-E1A0-3921-820C110D14F0}"/>
              </a:ext>
            </a:extLst>
          </p:cNvPr>
          <p:cNvSpPr txBox="1"/>
          <p:nvPr/>
        </p:nvSpPr>
        <p:spPr>
          <a:xfrm>
            <a:off x="411891" y="5108874"/>
            <a:ext cx="1128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F00"/>
                </a:solidFill>
              </a:rPr>
              <a:t>CD-3a beampipes and bellows are in procurement stage</a:t>
            </a:r>
          </a:p>
        </p:txBody>
      </p:sp>
    </p:spTree>
    <p:extLst>
      <p:ext uri="{BB962C8B-B14F-4D97-AF65-F5344CB8AC3E}">
        <p14:creationId xmlns:p14="http://schemas.microsoft.com/office/powerpoint/2010/main" val="3260800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805A-14C1-4D0C-9083-A4180082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9996E-9537-4B7D-9C74-93179978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2544837"/>
            <a:ext cx="11285837" cy="20078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5A72E-4D97-41FF-A984-D437FE25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F5D28-69B9-45BC-ACBA-9C049B72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1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D9321E2-B4A7-42D5-940C-44A0FD1FC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50" t="1800" r="11631" b="2468"/>
          <a:stretch/>
        </p:blipFill>
        <p:spPr>
          <a:xfrm>
            <a:off x="7558855" y="791221"/>
            <a:ext cx="2402106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from Target to Collar 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43905"/>
            <a:ext cx="5223851" cy="311322"/>
          </a:xfrm>
        </p:spPr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1A53F-C191-4F71-B1C0-7FB94B6E3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6" y="955800"/>
            <a:ext cx="5964944" cy="334865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B7A78E5-BD36-4CFB-9F8C-D5489D708663}"/>
              </a:ext>
            </a:extLst>
          </p:cNvPr>
          <p:cNvSpPr/>
          <p:nvPr/>
        </p:nvSpPr>
        <p:spPr>
          <a:xfrm rot="482185">
            <a:off x="2831337" y="2742007"/>
            <a:ext cx="846666" cy="241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710AD-76AE-4D05-8D5F-7A14575CED10}"/>
              </a:ext>
            </a:extLst>
          </p:cNvPr>
          <p:cNvSpPr txBox="1"/>
          <p:nvPr/>
        </p:nvSpPr>
        <p:spPr>
          <a:xfrm>
            <a:off x="10396864" y="1290815"/>
            <a:ext cx="1531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Equalization System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205FA-4B76-45EA-9376-7DDB3A85C74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9454393" y="1672820"/>
            <a:ext cx="942471" cy="7966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6EE7B3-3762-4764-93D9-B728527B5B84}"/>
              </a:ext>
            </a:extLst>
          </p:cNvPr>
          <p:cNvSpPr txBox="1"/>
          <p:nvPr/>
        </p:nvSpPr>
        <p:spPr>
          <a:xfrm>
            <a:off x="9932619" y="3564631"/>
            <a:ext cx="1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65CDD6-6213-4D06-8959-891E6C1BFF84}"/>
              </a:ext>
            </a:extLst>
          </p:cNvPr>
          <p:cNvSpPr txBox="1"/>
          <p:nvPr/>
        </p:nvSpPr>
        <p:spPr>
          <a:xfrm>
            <a:off x="10111548" y="4600946"/>
            <a:ext cx="15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 Casting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DD1428-D215-4EBF-AA2D-96A74F3D7242}"/>
              </a:ext>
            </a:extLst>
          </p:cNvPr>
          <p:cNvCxnSpPr>
            <a:cxnSpLocks/>
          </p:cNvCxnSpPr>
          <p:nvPr/>
        </p:nvCxnSpPr>
        <p:spPr>
          <a:xfrm flipH="1" flipV="1">
            <a:off x="8912888" y="4206870"/>
            <a:ext cx="1232078" cy="592854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6FC8B1-C773-43CA-AB2D-858B1756B366}"/>
              </a:ext>
            </a:extLst>
          </p:cNvPr>
          <p:cNvSpPr txBox="1"/>
          <p:nvPr/>
        </p:nvSpPr>
        <p:spPr>
          <a:xfrm>
            <a:off x="10324032" y="5355787"/>
            <a:ext cx="215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Adjustment and Support System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D2AA7F-940B-4222-93D9-3358E5C0FA61}"/>
              </a:ext>
            </a:extLst>
          </p:cNvPr>
          <p:cNvCxnSpPr>
            <a:cxnSpLocks/>
          </p:cNvCxnSpPr>
          <p:nvPr/>
        </p:nvCxnSpPr>
        <p:spPr>
          <a:xfrm flipH="1" flipV="1">
            <a:off x="9734066" y="5285506"/>
            <a:ext cx="608820" cy="393447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60610-BA7D-49C1-8092-6ED6BDA84630}"/>
              </a:ext>
            </a:extLst>
          </p:cNvPr>
          <p:cNvCxnSpPr>
            <a:cxnSpLocks/>
          </p:cNvCxnSpPr>
          <p:nvPr/>
        </p:nvCxnSpPr>
        <p:spPr>
          <a:xfrm flipH="1">
            <a:off x="9198702" y="5678953"/>
            <a:ext cx="1144184" cy="10293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0CD8C1-55C9-41D0-AB9F-9FB9A6E00B06}"/>
              </a:ext>
            </a:extLst>
          </p:cNvPr>
          <p:cNvSpPr txBox="1"/>
          <p:nvPr/>
        </p:nvSpPr>
        <p:spPr>
          <a:xfrm>
            <a:off x="6140768" y="1936439"/>
            <a:ext cx="182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 Cooling Tube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9A81A2-5C52-401A-AFD1-116663F6B77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967194" y="2121105"/>
            <a:ext cx="449184" cy="596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ED16E98-C0A8-4C04-A661-87833F4F6E4A}"/>
              </a:ext>
            </a:extLst>
          </p:cNvPr>
          <p:cNvSpPr txBox="1"/>
          <p:nvPr/>
        </p:nvSpPr>
        <p:spPr>
          <a:xfrm>
            <a:off x="6220640" y="3067264"/>
            <a:ext cx="1448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 Containment Vessel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AAD28D-31FA-404C-94AD-925B15F2BBE7}"/>
              </a:ext>
            </a:extLst>
          </p:cNvPr>
          <p:cNvCxnSpPr>
            <a:cxnSpLocks/>
          </p:cNvCxnSpPr>
          <p:nvPr/>
        </p:nvCxnSpPr>
        <p:spPr>
          <a:xfrm>
            <a:off x="6932690" y="3956461"/>
            <a:ext cx="1242382" cy="83786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327684-EFDF-48BD-8567-08505E38526B}"/>
              </a:ext>
            </a:extLst>
          </p:cNvPr>
          <p:cNvSpPr txBox="1"/>
          <p:nvPr/>
        </p:nvSpPr>
        <p:spPr>
          <a:xfrm>
            <a:off x="6140768" y="1103974"/>
            <a:ext cx="161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Tube Exit Jacket (2X)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4531DA-F3A9-44FE-AD3B-978A3C6E5433}"/>
              </a:ext>
            </a:extLst>
          </p:cNvPr>
          <p:cNvCxnSpPr>
            <a:cxnSpLocks/>
          </p:cNvCxnSpPr>
          <p:nvPr/>
        </p:nvCxnSpPr>
        <p:spPr>
          <a:xfrm flipV="1">
            <a:off x="7757415" y="1411689"/>
            <a:ext cx="593533" cy="15451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1C3BA91-2325-4240-81F7-DFDD74E2B086}"/>
              </a:ext>
            </a:extLst>
          </p:cNvPr>
          <p:cNvSpPr/>
          <p:nvPr/>
        </p:nvSpPr>
        <p:spPr>
          <a:xfrm>
            <a:off x="10058885" y="3352364"/>
            <a:ext cx="846666" cy="2419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6ADE2-85F9-44E8-89E2-FAE8E8058072}"/>
              </a:ext>
            </a:extLst>
          </p:cNvPr>
          <p:cNvSpPr txBox="1"/>
          <p:nvPr/>
        </p:nvSpPr>
        <p:spPr>
          <a:xfrm>
            <a:off x="7732100" y="6229257"/>
            <a:ext cx="213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Cross sectional View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EE06F9-C70A-4940-9CA4-F500EF933B9A}"/>
              </a:ext>
            </a:extLst>
          </p:cNvPr>
          <p:cNvSpPr txBox="1"/>
          <p:nvPr/>
        </p:nvSpPr>
        <p:spPr>
          <a:xfrm>
            <a:off x="8263370" y="4596653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Collar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C9B55-09F3-4640-AB9B-C7490C90B155}"/>
              </a:ext>
            </a:extLst>
          </p:cNvPr>
          <p:cNvSpPr txBox="1"/>
          <p:nvPr/>
        </p:nvSpPr>
        <p:spPr>
          <a:xfrm>
            <a:off x="218941" y="4424994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F9D234-37F6-4056-8C59-F724175B44DD}"/>
              </a:ext>
            </a:extLst>
          </p:cNvPr>
          <p:cNvSpPr txBox="1"/>
          <p:nvPr/>
        </p:nvSpPr>
        <p:spPr>
          <a:xfrm>
            <a:off x="4945876" y="4459425"/>
            <a:ext cx="140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enclosure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89FEE2-7F8F-4A98-BC0A-A2CF89495212}"/>
              </a:ext>
            </a:extLst>
          </p:cNvPr>
          <p:cNvSpPr txBox="1"/>
          <p:nvPr/>
        </p:nvSpPr>
        <p:spPr>
          <a:xfrm>
            <a:off x="3895180" y="442499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Collar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E714FF-685F-45E8-B1CA-2DDC8AA87F9A}"/>
              </a:ext>
            </a:extLst>
          </p:cNvPr>
          <p:cNvSpPr txBox="1"/>
          <p:nvPr/>
        </p:nvSpPr>
        <p:spPr>
          <a:xfrm>
            <a:off x="2295101" y="1262123"/>
            <a:ext cx="210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12’’ OD </a:t>
            </a:r>
            <a:r>
              <a:rPr lang="en-US" dirty="0">
                <a:sym typeface="Symbol" panose="05050102010706020507" pitchFamily="18" charset="2"/>
              </a:rPr>
              <a:t> 0.25’’ wall </a:t>
            </a:r>
            <a:r>
              <a:rPr lang="en-US" dirty="0"/>
              <a:t>aluminum tube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70E05D-1C83-4185-BEA8-E05C4A743CFB}"/>
              </a:ext>
            </a:extLst>
          </p:cNvPr>
          <p:cNvSpPr txBox="1"/>
          <p:nvPr/>
        </p:nvSpPr>
        <p:spPr>
          <a:xfrm>
            <a:off x="905814" y="831092"/>
            <a:ext cx="147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12’’ Bellows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7029FA-078A-4E12-BF71-01F264F79816}"/>
              </a:ext>
            </a:extLst>
          </p:cNvPr>
          <p:cNvSpPr txBox="1"/>
          <p:nvPr/>
        </p:nvSpPr>
        <p:spPr>
          <a:xfrm>
            <a:off x="4238058" y="881374"/>
            <a:ext cx="147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12’’ Bellows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4F7119-B9B9-483E-8905-F5241F199A67}"/>
              </a:ext>
            </a:extLst>
          </p:cNvPr>
          <p:cNvCxnSpPr>
            <a:cxnSpLocks/>
          </p:cNvCxnSpPr>
          <p:nvPr/>
        </p:nvCxnSpPr>
        <p:spPr>
          <a:xfrm>
            <a:off x="3217689" y="1859880"/>
            <a:ext cx="217299" cy="59566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8067D4-ACD2-43E9-85D5-C1971130E0F7}"/>
              </a:ext>
            </a:extLst>
          </p:cNvPr>
          <p:cNvCxnSpPr>
            <a:cxnSpLocks/>
          </p:cNvCxnSpPr>
          <p:nvPr/>
        </p:nvCxnSpPr>
        <p:spPr>
          <a:xfrm flipH="1" flipV="1">
            <a:off x="441679" y="2738725"/>
            <a:ext cx="153076" cy="172070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0BF9DB3-D838-46EB-B9CA-49E712E02C53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4976530" y="1250706"/>
            <a:ext cx="233655" cy="1338901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A2A33E2-E5A0-41E3-89C0-4D8EF5CA6F6F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1371636" y="1200424"/>
            <a:ext cx="272650" cy="920681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186965D-3594-4F91-945F-1EA2FB9077D0}"/>
              </a:ext>
            </a:extLst>
          </p:cNvPr>
          <p:cNvCxnSpPr>
            <a:cxnSpLocks/>
          </p:cNvCxnSpPr>
          <p:nvPr/>
        </p:nvCxnSpPr>
        <p:spPr>
          <a:xfrm flipH="1">
            <a:off x="4333198" y="2919211"/>
            <a:ext cx="123545" cy="1505783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12799A-E4DC-467B-9B7A-D43F6C9869FB}"/>
              </a:ext>
            </a:extLst>
          </p:cNvPr>
          <p:cNvCxnSpPr>
            <a:cxnSpLocks/>
          </p:cNvCxnSpPr>
          <p:nvPr/>
        </p:nvCxnSpPr>
        <p:spPr>
          <a:xfrm flipH="1">
            <a:off x="5573542" y="3206241"/>
            <a:ext cx="299144" cy="128235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89F5883-7E4D-4463-A751-12EEEC0B7684}"/>
              </a:ext>
            </a:extLst>
          </p:cNvPr>
          <p:cNvSpPr txBox="1"/>
          <p:nvPr/>
        </p:nvSpPr>
        <p:spPr>
          <a:xfrm>
            <a:off x="74964" y="4759168"/>
            <a:ext cx="5596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Bellows 1 and 2 are identical.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Collar 0’s lead is cast into the containment vessel.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Bore in Collar 0 is precisely machined to be perpendicular and concentric with the upstream flange of the assembly.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A89446-99E6-4C62-80FB-37AE36DFE7A8}"/>
              </a:ext>
            </a:extLst>
          </p:cNvPr>
          <p:cNvSpPr txBox="1"/>
          <p:nvPr/>
        </p:nvSpPr>
        <p:spPr>
          <a:xfrm>
            <a:off x="5864392" y="4957759"/>
            <a:ext cx="1804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Status: drawings were reviewed and updated.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74ABF2-9CE4-4832-AC16-23406C02D9B9}"/>
              </a:ext>
            </a:extLst>
          </p:cNvPr>
          <p:cNvSpPr txBox="1"/>
          <p:nvPr/>
        </p:nvSpPr>
        <p:spPr>
          <a:xfrm>
            <a:off x="2121534" y="3633295"/>
            <a:ext cx="203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0.55’’ gap - target flange to bellows 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0B9977B-6F86-4C2C-AD26-31C69C2650E5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1029391" y="2178068"/>
            <a:ext cx="1092143" cy="1778393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43F2C9-7ED2-4BBE-AFFF-0B96D6B42F3B}"/>
              </a:ext>
            </a:extLst>
          </p:cNvPr>
          <p:cNvSpPr txBox="1"/>
          <p:nvPr/>
        </p:nvSpPr>
        <p:spPr>
          <a:xfrm>
            <a:off x="10411308" y="2284426"/>
            <a:ext cx="148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Precision-Machined Bore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2FD47A-0EF6-417B-9C6F-11127A9D88F8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690372" y="2746091"/>
            <a:ext cx="1720936" cy="81854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1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Pipe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43905"/>
            <a:ext cx="5223851" cy="311322"/>
          </a:xfrm>
        </p:spPr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D37BF-3A9A-439D-A365-14F688017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713" y="839100"/>
            <a:ext cx="3408608" cy="3314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53FC4-A749-46AE-908F-6949C8DC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9" y="1007512"/>
            <a:ext cx="4083764" cy="2149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D2656-9171-4CB2-A6F1-74DF6263C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838" y="839100"/>
            <a:ext cx="3526942" cy="3440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AC4BDA-A81C-4972-8CEE-9FEF36CA177B}"/>
              </a:ext>
            </a:extLst>
          </p:cNvPr>
          <p:cNvSpPr txBox="1"/>
          <p:nvPr/>
        </p:nvSpPr>
        <p:spPr>
          <a:xfrm>
            <a:off x="7705859" y="1226317"/>
            <a:ext cx="127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OD = 16’’</a:t>
            </a:r>
          </a:p>
          <a:p>
            <a:r>
              <a:rPr lang="en-US" sz="1600" dirty="0"/>
              <a:t>Thick = 0.25’’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5209E-72CF-49DB-9F54-62DED8DF6464}"/>
              </a:ext>
            </a:extLst>
          </p:cNvPr>
          <p:cNvCxnSpPr>
            <a:cxnSpLocks/>
          </p:cNvCxnSpPr>
          <p:nvPr/>
        </p:nvCxnSpPr>
        <p:spPr>
          <a:xfrm>
            <a:off x="8285678" y="1799776"/>
            <a:ext cx="1409461" cy="667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25F4F0-795C-4B5C-95BB-D166EC7D2206}"/>
              </a:ext>
            </a:extLst>
          </p:cNvPr>
          <p:cNvSpPr txBox="1"/>
          <p:nvPr/>
        </p:nvSpPr>
        <p:spPr>
          <a:xfrm>
            <a:off x="7559184" y="821635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Thickness = 1.25’’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0399E5-413F-4892-B266-7596ED750A4C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9208995" y="990912"/>
            <a:ext cx="1347730" cy="4750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4E508A-6B2B-444A-B0DA-D0120682414D}"/>
              </a:ext>
            </a:extLst>
          </p:cNvPr>
          <p:cNvSpPr txBox="1"/>
          <p:nvPr/>
        </p:nvSpPr>
        <p:spPr>
          <a:xfrm>
            <a:off x="3578532" y="3326629"/>
            <a:ext cx="1282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Slots for rotational adjustment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E14879-D5B4-416B-91C2-D7EA70A62848}"/>
              </a:ext>
            </a:extLst>
          </p:cNvPr>
          <p:cNvSpPr txBox="1"/>
          <p:nvPr/>
        </p:nvSpPr>
        <p:spPr>
          <a:xfrm>
            <a:off x="104266" y="207136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16’’ pipe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DB651D-3B97-4C88-9F67-7CB3A0F56403}"/>
              </a:ext>
            </a:extLst>
          </p:cNvPr>
          <p:cNvCxnSpPr>
            <a:cxnSpLocks/>
          </p:cNvCxnSpPr>
          <p:nvPr/>
        </p:nvCxnSpPr>
        <p:spPr>
          <a:xfrm>
            <a:off x="1093581" y="2270540"/>
            <a:ext cx="471843" cy="2524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5B3663-0187-4411-A05A-5339A5C70859}"/>
              </a:ext>
            </a:extLst>
          </p:cNvPr>
          <p:cNvCxnSpPr>
            <a:cxnSpLocks/>
          </p:cNvCxnSpPr>
          <p:nvPr/>
        </p:nvCxnSpPr>
        <p:spPr>
          <a:xfrm flipV="1">
            <a:off x="4020520" y="2972632"/>
            <a:ext cx="664833" cy="4296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C1F2AD7-F61D-4F26-A801-A699D1106AB1}"/>
              </a:ext>
            </a:extLst>
          </p:cNvPr>
          <p:cNvSpPr txBox="1"/>
          <p:nvPr/>
        </p:nvSpPr>
        <p:spPr>
          <a:xfrm>
            <a:off x="197861" y="4228527"/>
            <a:ext cx="63615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SAM pipe is to precisely mount the SAM detectors.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Roughly machine round support bars;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Weld round support bars to the 16’’ pipe;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After welding, machine round support bars according tolerances;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Weld 2.5’’ tubes to round support bars;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Weld 4.5’’ bi-metal flange to tubes.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Status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B050"/>
                </a:solidFill>
              </a:rPr>
              <a:t>Final drawings reviewed and updated.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A9CAAD-B871-4A85-B0D9-582A59A19217}"/>
              </a:ext>
            </a:extLst>
          </p:cNvPr>
          <p:cNvSpPr txBox="1"/>
          <p:nvPr/>
        </p:nvSpPr>
        <p:spPr>
          <a:xfrm>
            <a:off x="104266" y="3645304"/>
            <a:ext cx="144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2.5’’ OD Tube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2DA364-9772-4A8F-8645-9B87FD876451}"/>
              </a:ext>
            </a:extLst>
          </p:cNvPr>
          <p:cNvSpPr txBox="1"/>
          <p:nvPr/>
        </p:nvSpPr>
        <p:spPr>
          <a:xfrm>
            <a:off x="1787372" y="3377537"/>
            <a:ext cx="141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Atlas 4.5’’ </a:t>
            </a:r>
            <a:r>
              <a:rPr lang="en-US" dirty="0" err="1"/>
              <a:t>Ti</a:t>
            </a:r>
            <a:r>
              <a:rPr lang="en-US" dirty="0"/>
              <a:t>-Al CF flange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831F83-E0A2-4120-99AE-69AD5ECDA106}"/>
              </a:ext>
            </a:extLst>
          </p:cNvPr>
          <p:cNvSpPr txBox="1"/>
          <p:nvPr/>
        </p:nvSpPr>
        <p:spPr>
          <a:xfrm>
            <a:off x="3327097" y="2484152"/>
            <a:ext cx="138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support bar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9E2DCF-C950-44A7-A87C-1E9B97C04514}"/>
              </a:ext>
            </a:extLst>
          </p:cNvPr>
          <p:cNvCxnSpPr>
            <a:cxnSpLocks/>
          </p:cNvCxnSpPr>
          <p:nvPr/>
        </p:nvCxnSpPr>
        <p:spPr>
          <a:xfrm flipV="1">
            <a:off x="843562" y="2137178"/>
            <a:ext cx="1103790" cy="1508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4F9B40-FD34-4409-A39B-2F4583CBF02D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2496861" y="1776673"/>
            <a:ext cx="511702" cy="1600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470087-636B-4066-A9FC-A7A34D78FB60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2983991" y="2466988"/>
            <a:ext cx="343106" cy="3403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9D9B669-637D-4580-B839-0D33CC780398}"/>
              </a:ext>
            </a:extLst>
          </p:cNvPr>
          <p:cNvSpPr/>
          <p:nvPr/>
        </p:nvSpPr>
        <p:spPr>
          <a:xfrm>
            <a:off x="7459182" y="3783063"/>
            <a:ext cx="1867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P</a:t>
            </a:r>
            <a:r>
              <a:rPr lang="en-US" sz="1600" baseline="-25000" dirty="0" err="1"/>
              <a:t>allowable</a:t>
            </a:r>
            <a:r>
              <a:rPr lang="en-US" sz="1600" baseline="-25000" dirty="0"/>
              <a:t> (</a:t>
            </a:r>
            <a:r>
              <a:rPr lang="en-US" sz="1600" baseline="-25000" dirty="0" err="1"/>
              <a:t>Div</a:t>
            </a:r>
            <a:r>
              <a:rPr lang="en-US" sz="1600" baseline="-25000" dirty="0"/>
              <a:t> 2)</a:t>
            </a:r>
            <a:r>
              <a:rPr lang="en-US" sz="1600" dirty="0"/>
              <a:t> </a:t>
            </a:r>
          </a:p>
          <a:p>
            <a:r>
              <a:rPr lang="en-US" sz="1600" dirty="0"/>
              <a:t>= 168 psi &gt;&gt; 14.7 psi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70DDD5-9ED8-4AEF-B294-9E1C81BDC5A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392868" y="2591207"/>
            <a:ext cx="1421622" cy="11918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816377-E44C-41AB-9DC6-687C68F85D1D}"/>
              </a:ext>
            </a:extLst>
          </p:cNvPr>
          <p:cNvSpPr txBox="1"/>
          <p:nvPr/>
        </p:nvSpPr>
        <p:spPr>
          <a:xfrm>
            <a:off x="10263326" y="4111459"/>
            <a:ext cx="19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 code required thickness = 1.16’’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5845F5-9079-416E-BE99-137954898FC5}"/>
              </a:ext>
            </a:extLst>
          </p:cNvPr>
          <p:cNvCxnSpPr>
            <a:cxnSpLocks/>
          </p:cNvCxnSpPr>
          <p:nvPr/>
        </p:nvCxnSpPr>
        <p:spPr>
          <a:xfrm flipV="1">
            <a:off x="11227663" y="2957654"/>
            <a:ext cx="2302" cy="1153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9F4BCE-D968-4222-B813-002DD55614C4}"/>
              </a:ext>
            </a:extLst>
          </p:cNvPr>
          <p:cNvSpPr txBox="1"/>
          <p:nvPr/>
        </p:nvSpPr>
        <p:spPr>
          <a:xfrm>
            <a:off x="8012611" y="4413949"/>
            <a:ext cx="1352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SAM detector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94A885-2AE9-4E9A-AACE-37E5ACB7711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9365482" y="3555572"/>
            <a:ext cx="886308" cy="1027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0E22D2EE-BBF1-4836-9EFD-94AE02B1F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351" y="4758253"/>
            <a:ext cx="1626025" cy="20803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DF80D63-58EF-4D0A-80FB-0B3F9BD2F9DF}"/>
              </a:ext>
            </a:extLst>
          </p:cNvPr>
          <p:cNvSpPr/>
          <p:nvPr/>
        </p:nvSpPr>
        <p:spPr>
          <a:xfrm>
            <a:off x="8995437" y="5330248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MT-Identity-H"/>
              </a:rPr>
              <a:t>Drawing:</a:t>
            </a:r>
          </a:p>
          <a:p>
            <a:r>
              <a:rPr lang="en-US" sz="1400" dirty="0">
                <a:latin typeface="ArialMT-Identity-H"/>
              </a:rPr>
              <a:t>A09005-15-06-2000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532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 of Beam Dump Entry Pipe (OD = 24’’, thickness = 3/16’’)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43905"/>
            <a:ext cx="5223851" cy="311322"/>
          </a:xfrm>
        </p:spPr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543CE-7F90-4902-B275-791B4611F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056" y="856342"/>
            <a:ext cx="7584315" cy="542281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8AF6D13-795F-4062-8789-0CFAB1DEBE7B}"/>
              </a:ext>
            </a:extLst>
          </p:cNvPr>
          <p:cNvSpPr/>
          <p:nvPr/>
        </p:nvSpPr>
        <p:spPr>
          <a:xfrm rot="811062">
            <a:off x="7433200" y="4423139"/>
            <a:ext cx="815505" cy="378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ADC05-CCA3-40BA-89F9-0ACF94C19520}"/>
              </a:ext>
            </a:extLst>
          </p:cNvPr>
          <p:cNvSpPr txBox="1"/>
          <p:nvPr/>
        </p:nvSpPr>
        <p:spPr>
          <a:xfrm>
            <a:off x="6599161" y="4840862"/>
            <a:ext cx="18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F</a:t>
            </a:r>
            <a:r>
              <a:rPr lang="en-US" sz="2000" baseline="-25000" dirty="0" err="1"/>
              <a:t>vacuum</a:t>
            </a:r>
            <a:r>
              <a:rPr lang="en-US" sz="2000" dirty="0"/>
              <a:t>= 3536 lbf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7A2D8-E500-438F-B3B6-F97F16314B6B}"/>
              </a:ext>
            </a:extLst>
          </p:cNvPr>
          <p:cNvSpPr txBox="1"/>
          <p:nvPr/>
        </p:nvSpPr>
        <p:spPr>
          <a:xfrm>
            <a:off x="278861" y="935162"/>
            <a:ext cx="43916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Beam dump entry pipe is floating and needs restraint in Z to resist vacuum load from Bellows 7.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There is a 3536  lbf (</a:t>
            </a:r>
            <a:r>
              <a:rPr lang="en-US" sz="2000" dirty="0" err="1"/>
              <a:t>F</a:t>
            </a:r>
            <a:r>
              <a:rPr lang="en-US" sz="2000" baseline="-25000" dirty="0" err="1"/>
              <a:t>z</a:t>
            </a:r>
            <a:r>
              <a:rPr lang="en-US" sz="2000" dirty="0"/>
              <a:t>) vacuum force pointing upstream.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One Z link, two X links and three Y links are used to support the pipe.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 Links are made of aluminum HEX BAR.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F</a:t>
            </a:r>
            <a:r>
              <a:rPr lang="en-US" sz="2000" baseline="-25000" dirty="0"/>
              <a:t>x1</a:t>
            </a:r>
            <a:r>
              <a:rPr lang="en-US" sz="2000" dirty="0"/>
              <a:t> = 428 lbf (compressive), critical buckling load of x link = 63,000 lbf.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F</a:t>
            </a:r>
            <a:r>
              <a:rPr lang="en-US" sz="2000" baseline="-25000" dirty="0"/>
              <a:t>x2</a:t>
            </a:r>
            <a:r>
              <a:rPr lang="en-US" sz="2000" dirty="0"/>
              <a:t> = 428 lbf (tensile).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Total weight = 716 lbf.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Status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B050"/>
                </a:solidFill>
              </a:rPr>
              <a:t>Final drawings are approved.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BC973C-372D-4666-9493-C3D52AA6CB72}"/>
              </a:ext>
            </a:extLst>
          </p:cNvPr>
          <p:cNvGrpSpPr/>
          <p:nvPr/>
        </p:nvGrpSpPr>
        <p:grpSpPr>
          <a:xfrm>
            <a:off x="10905067" y="4706661"/>
            <a:ext cx="798284" cy="1351279"/>
            <a:chOff x="10905067" y="4706661"/>
            <a:chExt cx="798284" cy="135127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776121D-A985-4FF0-B74E-48023EF59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05067" y="5167086"/>
              <a:ext cx="532190" cy="4041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4E826C-AF2D-4DFD-8ACB-7F2F51B534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05067" y="4840862"/>
              <a:ext cx="0" cy="7304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16566A-3A97-432D-841E-7388D457276E}"/>
                </a:ext>
              </a:extLst>
            </p:cNvPr>
            <p:cNvCxnSpPr/>
            <p:nvPr/>
          </p:nvCxnSpPr>
          <p:spPr>
            <a:xfrm>
              <a:off x="10905067" y="5571266"/>
              <a:ext cx="691847" cy="2005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EDA31E-08A6-4081-9F0B-123B3092160A}"/>
                </a:ext>
              </a:extLst>
            </p:cNvPr>
            <p:cNvSpPr txBox="1"/>
            <p:nvPr/>
          </p:nvSpPr>
          <p:spPr>
            <a:xfrm>
              <a:off x="11398459" y="502499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C2E57B-1745-425E-B36D-1F47CA399EEC}"/>
                </a:ext>
              </a:extLst>
            </p:cNvPr>
            <p:cNvSpPr txBox="1"/>
            <p:nvPr/>
          </p:nvSpPr>
          <p:spPr>
            <a:xfrm>
              <a:off x="10905067" y="470666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849200-89BC-4C39-A01D-0930C278DE3D}"/>
                </a:ext>
              </a:extLst>
            </p:cNvPr>
            <p:cNvSpPr txBox="1"/>
            <p:nvPr/>
          </p:nvSpPr>
          <p:spPr>
            <a:xfrm>
              <a:off x="11250990" y="5688608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434016-0427-4449-B60F-249CE2C461FB}"/>
              </a:ext>
            </a:extLst>
          </p:cNvPr>
          <p:cNvSpPr txBox="1"/>
          <p:nvPr/>
        </p:nvSpPr>
        <p:spPr>
          <a:xfrm>
            <a:off x="10789325" y="2028275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0.75’’ thick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40D7A-C83D-4112-8C88-6D44681209F1}"/>
              </a:ext>
            </a:extLst>
          </p:cNvPr>
          <p:cNvCxnSpPr>
            <a:stCxn id="21" idx="2"/>
          </p:cNvCxnSpPr>
          <p:nvPr/>
        </p:nvCxnSpPr>
        <p:spPr>
          <a:xfrm flipH="1">
            <a:off x="10942749" y="2397607"/>
            <a:ext cx="454275" cy="1170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1D9C7AC-7627-40E0-A104-A393E3116D9F}"/>
              </a:ext>
            </a:extLst>
          </p:cNvPr>
          <p:cNvSpPr txBox="1"/>
          <p:nvPr/>
        </p:nvSpPr>
        <p:spPr>
          <a:xfrm>
            <a:off x="4654549" y="2175757"/>
            <a:ext cx="73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3/16’’ thick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601018-A734-4137-8B4C-D0634DD84BE4}"/>
              </a:ext>
            </a:extLst>
          </p:cNvPr>
          <p:cNvCxnSpPr>
            <a:cxnSpLocks/>
          </p:cNvCxnSpPr>
          <p:nvPr/>
        </p:nvCxnSpPr>
        <p:spPr>
          <a:xfrm>
            <a:off x="4981781" y="2818728"/>
            <a:ext cx="296581" cy="5147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E27C099-D92E-4F9A-8273-851252DEF652}"/>
              </a:ext>
            </a:extLst>
          </p:cNvPr>
          <p:cNvSpPr txBox="1"/>
          <p:nvPr/>
        </p:nvSpPr>
        <p:spPr>
          <a:xfrm>
            <a:off x="9254940" y="50332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link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DD5C87-BF47-430E-87DA-FC80952AD656}"/>
              </a:ext>
            </a:extLst>
          </p:cNvPr>
          <p:cNvCxnSpPr>
            <a:cxnSpLocks/>
          </p:cNvCxnSpPr>
          <p:nvPr/>
        </p:nvCxnSpPr>
        <p:spPr>
          <a:xfrm flipH="1">
            <a:off x="9545354" y="4532079"/>
            <a:ext cx="246376" cy="5439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C8D0D7A-3014-4431-87A9-9166DEEC77DB}"/>
              </a:ext>
            </a:extLst>
          </p:cNvPr>
          <p:cNvSpPr txBox="1"/>
          <p:nvPr/>
        </p:nvSpPr>
        <p:spPr>
          <a:xfrm>
            <a:off x="6054810" y="147715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link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0B4BBB-D25D-4E85-BDD1-E78D7F383190}"/>
              </a:ext>
            </a:extLst>
          </p:cNvPr>
          <p:cNvCxnSpPr>
            <a:cxnSpLocks/>
          </p:cNvCxnSpPr>
          <p:nvPr/>
        </p:nvCxnSpPr>
        <p:spPr>
          <a:xfrm flipH="1">
            <a:off x="5635743" y="1665338"/>
            <a:ext cx="419067" cy="233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482234-11FB-4AE4-A082-8C43F93B1B42}"/>
              </a:ext>
            </a:extLst>
          </p:cNvPr>
          <p:cNvSpPr txBox="1"/>
          <p:nvPr/>
        </p:nvSpPr>
        <p:spPr>
          <a:xfrm>
            <a:off x="6054810" y="2175757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link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7CCCEF-12B0-4431-A729-6E732E5CF250}"/>
              </a:ext>
            </a:extLst>
          </p:cNvPr>
          <p:cNvCxnSpPr>
            <a:cxnSpLocks/>
          </p:cNvCxnSpPr>
          <p:nvPr/>
        </p:nvCxnSpPr>
        <p:spPr>
          <a:xfrm>
            <a:off x="6399617" y="2568521"/>
            <a:ext cx="460802" cy="6730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5B69DFC-4D6A-4619-8DE7-2A2E1BA39E2B}"/>
              </a:ext>
            </a:extLst>
          </p:cNvPr>
          <p:cNvSpPr txBox="1"/>
          <p:nvPr/>
        </p:nvSpPr>
        <p:spPr>
          <a:xfrm>
            <a:off x="6399617" y="797416"/>
            <a:ext cx="345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Mount to existing ceiling </a:t>
            </a:r>
            <a:r>
              <a:rPr lang="en-US" dirty="0" err="1"/>
              <a:t>unistruct</a:t>
            </a:r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08A5B3-42A2-4D30-9375-584DDBA9D5A9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5734925" y="982082"/>
            <a:ext cx="664692" cy="752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09E8C45-9A54-415B-A102-A237AE227A26}"/>
              </a:ext>
            </a:extLst>
          </p:cNvPr>
          <p:cNvSpPr txBox="1"/>
          <p:nvPr/>
        </p:nvSpPr>
        <p:spPr>
          <a:xfrm>
            <a:off x="8129353" y="1608288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Anchor to wall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800AD5-6E65-42EF-8175-D4FF93D4AE75}"/>
              </a:ext>
            </a:extLst>
          </p:cNvPr>
          <p:cNvCxnSpPr>
            <a:cxnSpLocks/>
          </p:cNvCxnSpPr>
          <p:nvPr/>
        </p:nvCxnSpPr>
        <p:spPr>
          <a:xfrm flipH="1">
            <a:off x="7904546" y="1782174"/>
            <a:ext cx="224807" cy="8005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A7C67C7-BF29-4657-BE05-5988A62CCDAD}"/>
              </a:ext>
            </a:extLst>
          </p:cNvPr>
          <p:cNvSpPr txBox="1"/>
          <p:nvPr/>
        </p:nvSpPr>
        <p:spPr>
          <a:xfrm>
            <a:off x="10300089" y="5925209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x2</a:t>
            </a:r>
            <a:r>
              <a:rPr lang="en-US" dirty="0"/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1B74C7-75DC-4576-A45C-D089E78E73B3}"/>
              </a:ext>
            </a:extLst>
          </p:cNvPr>
          <p:cNvSpPr txBox="1"/>
          <p:nvPr/>
        </p:nvSpPr>
        <p:spPr>
          <a:xfrm>
            <a:off x="6736407" y="361801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x1</a:t>
            </a:r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605A98-C505-41A5-B15A-062D9F34F0C8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6686248" y="3369837"/>
            <a:ext cx="50159" cy="4328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6113F4F-9DCD-4780-81E3-4CD1A1C43B72}"/>
              </a:ext>
            </a:extLst>
          </p:cNvPr>
          <p:cNvCxnSpPr>
            <a:cxnSpLocks/>
          </p:cNvCxnSpPr>
          <p:nvPr/>
        </p:nvCxnSpPr>
        <p:spPr>
          <a:xfrm flipH="1">
            <a:off x="10519868" y="4586432"/>
            <a:ext cx="163605" cy="14152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2A3D32-BA6E-441F-9961-447F9193179A}"/>
              </a:ext>
            </a:extLst>
          </p:cNvPr>
          <p:cNvSpPr txBox="1"/>
          <p:nvPr/>
        </p:nvSpPr>
        <p:spPr>
          <a:xfrm>
            <a:off x="6625659" y="5694668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Drawing:</a:t>
            </a:r>
          </a:p>
          <a:p>
            <a:r>
              <a:rPr lang="en-US" sz="1400" dirty="0"/>
              <a:t>A09005-15-09-1009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311F9-2B36-4F6B-98A6-617D9D736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679" y="5070582"/>
            <a:ext cx="1803786" cy="17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6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E10A-FE50-4A76-8D9C-F88FEAAE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40C3B-A84B-41A9-8BA2-951E00C58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610" y="1360025"/>
            <a:ext cx="9414933" cy="49877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Overview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Status Summary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Beam Pipes and Supports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Drift Pipe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Detector Pipe and Support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Windows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Prototype Window and Detector Window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Bellows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Bellows 1, 2, 3, 4, 5, and 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9E316-8F19-46DC-AF36-D5E60B4F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5F82F-66F8-4FF1-962C-965BCE8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43905"/>
            <a:ext cx="5223851" cy="311322"/>
          </a:xfrm>
        </p:spPr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071C77-4FC7-44D0-BC98-293AC6967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6414"/>
            <a:ext cx="12192000" cy="3207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AC91BC-0937-418B-9731-C633CF146AF3}"/>
              </a:ext>
            </a:extLst>
          </p:cNvPr>
          <p:cNvSpPr txBox="1"/>
          <p:nvPr/>
        </p:nvSpPr>
        <p:spPr>
          <a:xfrm>
            <a:off x="79484" y="5211726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12’’ bellows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BE2B9C-E736-4057-86E1-3BE79C0F221A}"/>
              </a:ext>
            </a:extLst>
          </p:cNvPr>
          <p:cNvSpPr txBox="1"/>
          <p:nvPr/>
        </p:nvSpPr>
        <p:spPr>
          <a:xfrm>
            <a:off x="1738379" y="5202713"/>
            <a:ext cx="14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12’’ bellows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95D920-87F1-46B3-8947-0823B1EC0522}"/>
              </a:ext>
            </a:extLst>
          </p:cNvPr>
          <p:cNvSpPr txBox="1"/>
          <p:nvPr/>
        </p:nvSpPr>
        <p:spPr>
          <a:xfrm>
            <a:off x="3496577" y="5216088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26’’ bellows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E0F5D8-D601-47EE-AF6B-B0BD04D32BF2}"/>
              </a:ext>
            </a:extLst>
          </p:cNvPr>
          <p:cNvSpPr txBox="1"/>
          <p:nvPr/>
        </p:nvSpPr>
        <p:spPr>
          <a:xfrm>
            <a:off x="5423433" y="5192883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54’’ bellows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A60F8C-4285-4BB7-B517-A8552AE41FC0}"/>
              </a:ext>
            </a:extLst>
          </p:cNvPr>
          <p:cNvSpPr txBox="1"/>
          <p:nvPr/>
        </p:nvSpPr>
        <p:spPr>
          <a:xfrm>
            <a:off x="7448650" y="5192883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41’’ bellows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0E73E2-3B23-4744-8BC7-5B9C1E1ABC98}"/>
              </a:ext>
            </a:extLst>
          </p:cNvPr>
          <p:cNvSpPr txBox="1"/>
          <p:nvPr/>
        </p:nvSpPr>
        <p:spPr>
          <a:xfrm>
            <a:off x="9590388" y="5223694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16’’ bellows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9A3254-13E3-43B7-A639-6482E2959C4D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208520" y="2808482"/>
            <a:ext cx="607833" cy="2403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F2FE69-7745-4B71-AF7C-998E37C38BA7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104187" y="2848080"/>
            <a:ext cx="1367855" cy="23546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F52C51-DCA4-4E9F-AA1B-BFD64212EB23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2733675" y="2998503"/>
            <a:ext cx="1499771" cy="2217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E0B9D2-05EF-40AE-81E1-D2D13A40C8B1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491736" y="3305584"/>
            <a:ext cx="668566" cy="188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C0E383-A334-481D-B1B4-A044AD6610D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757643" y="3546191"/>
            <a:ext cx="427876" cy="16466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CF8A96-4B00-4319-AB94-B37F4E749694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0029825" y="3546191"/>
            <a:ext cx="297432" cy="16775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C0C72D4-5499-4D85-BB9C-4CB1EF57C759}"/>
              </a:ext>
            </a:extLst>
          </p:cNvPr>
          <p:cNvSpPr txBox="1"/>
          <p:nvPr/>
        </p:nvSpPr>
        <p:spPr>
          <a:xfrm>
            <a:off x="738188" y="3865278"/>
            <a:ext cx="111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12’’ beam pipe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D1FF9-D0C1-4214-96B1-A18D903706D8}"/>
              </a:ext>
            </a:extLst>
          </p:cNvPr>
          <p:cNvCxnSpPr>
            <a:cxnSpLocks/>
          </p:cNvCxnSpPr>
          <p:nvPr/>
        </p:nvCxnSpPr>
        <p:spPr>
          <a:xfrm>
            <a:off x="520806" y="2779428"/>
            <a:ext cx="641284" cy="10429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1655415-ACE1-4D29-B452-684756C2F635}"/>
              </a:ext>
            </a:extLst>
          </p:cNvPr>
          <p:cNvSpPr txBox="1"/>
          <p:nvPr/>
        </p:nvSpPr>
        <p:spPr>
          <a:xfrm>
            <a:off x="95203" y="1690627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Collar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A58391-375C-4546-BC0F-2C6AEC864BA4}"/>
              </a:ext>
            </a:extLst>
          </p:cNvPr>
          <p:cNvSpPr txBox="1"/>
          <p:nvPr/>
        </p:nvSpPr>
        <p:spPr>
          <a:xfrm>
            <a:off x="1495426" y="1701407"/>
            <a:ext cx="140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enclosure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E7B497-1430-47CE-9FA0-7FCDCC5ACAF9}"/>
              </a:ext>
            </a:extLst>
          </p:cNvPr>
          <p:cNvSpPr txBox="1"/>
          <p:nvPr/>
        </p:nvSpPr>
        <p:spPr>
          <a:xfrm>
            <a:off x="3342875" y="1681466"/>
            <a:ext cx="139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 enclosure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399CDE-8C81-45F8-9951-8EE735C4BC51}"/>
              </a:ext>
            </a:extLst>
          </p:cNvPr>
          <p:cNvSpPr txBox="1"/>
          <p:nvPr/>
        </p:nvSpPr>
        <p:spPr>
          <a:xfrm>
            <a:off x="5674318" y="160588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 pipe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266F9B-11E4-4A5B-A42B-C0549342F817}"/>
              </a:ext>
            </a:extLst>
          </p:cNvPr>
          <p:cNvSpPr txBox="1"/>
          <p:nvPr/>
        </p:nvSpPr>
        <p:spPr>
          <a:xfrm>
            <a:off x="8053323" y="1615137"/>
            <a:ext cx="147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pipe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3C0D07-DDE6-4977-904C-8BCF24234260}"/>
              </a:ext>
            </a:extLst>
          </p:cNvPr>
          <p:cNvSpPr txBox="1"/>
          <p:nvPr/>
        </p:nvSpPr>
        <p:spPr>
          <a:xfrm>
            <a:off x="10480381" y="1655462"/>
            <a:ext cx="10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 pipe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CC274F8-23BC-4F3A-81A1-1930BCCBEB8D}"/>
              </a:ext>
            </a:extLst>
          </p:cNvPr>
          <p:cNvCxnSpPr>
            <a:cxnSpLocks/>
          </p:cNvCxnSpPr>
          <p:nvPr/>
        </p:nvCxnSpPr>
        <p:spPr>
          <a:xfrm>
            <a:off x="508853" y="2026381"/>
            <a:ext cx="450208" cy="7821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836B5F-6E19-4A55-B99B-5AAF6A8BBFA2}"/>
              </a:ext>
            </a:extLst>
          </p:cNvPr>
          <p:cNvCxnSpPr>
            <a:cxnSpLocks/>
          </p:cNvCxnSpPr>
          <p:nvPr/>
        </p:nvCxnSpPr>
        <p:spPr>
          <a:xfrm flipH="1">
            <a:off x="1905069" y="2059959"/>
            <a:ext cx="208509" cy="7194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EFF6AC7-DCFB-4F94-A618-FC15EC678995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3636137" y="2050798"/>
            <a:ext cx="406706" cy="902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79663E9-E496-4370-B4D5-11474ADE344C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6129613" y="1975221"/>
            <a:ext cx="81070" cy="133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223332-3092-4846-9730-ACD55CF058F7}"/>
              </a:ext>
            </a:extLst>
          </p:cNvPr>
          <p:cNvCxnSpPr>
            <a:cxnSpLocks/>
          </p:cNvCxnSpPr>
          <p:nvPr/>
        </p:nvCxnSpPr>
        <p:spPr>
          <a:xfrm>
            <a:off x="8684313" y="1984469"/>
            <a:ext cx="113944" cy="1561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259315F-64AA-4C84-B22A-C7925CF437C5}"/>
              </a:ext>
            </a:extLst>
          </p:cNvPr>
          <p:cNvCxnSpPr>
            <a:cxnSpLocks/>
          </p:cNvCxnSpPr>
          <p:nvPr/>
        </p:nvCxnSpPr>
        <p:spPr>
          <a:xfrm flipH="1">
            <a:off x="10286931" y="2015903"/>
            <a:ext cx="605467" cy="1616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424AC92-3D2D-46B3-9CF1-E0328BF0B80C}"/>
              </a:ext>
            </a:extLst>
          </p:cNvPr>
          <p:cNvSpPr txBox="1"/>
          <p:nvPr/>
        </p:nvSpPr>
        <p:spPr>
          <a:xfrm>
            <a:off x="4784476" y="2104271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= 96.5’’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C21792-B395-4E70-968C-D96E0F370926}"/>
              </a:ext>
            </a:extLst>
          </p:cNvPr>
          <p:cNvSpPr txBox="1"/>
          <p:nvPr/>
        </p:nvSpPr>
        <p:spPr>
          <a:xfrm>
            <a:off x="8762071" y="2012348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= 54.76’’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D546A89-32FB-4F93-A918-D80669EA5D5E}"/>
              </a:ext>
            </a:extLst>
          </p:cNvPr>
          <p:cNvCxnSpPr>
            <a:cxnSpLocks/>
          </p:cNvCxnSpPr>
          <p:nvPr/>
        </p:nvCxnSpPr>
        <p:spPr>
          <a:xfrm flipH="1">
            <a:off x="6540507" y="2467527"/>
            <a:ext cx="438342" cy="8286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96972F-D134-4BB5-98E9-8AA664488974}"/>
              </a:ext>
            </a:extLst>
          </p:cNvPr>
          <p:cNvCxnSpPr>
            <a:cxnSpLocks/>
          </p:cNvCxnSpPr>
          <p:nvPr/>
        </p:nvCxnSpPr>
        <p:spPr>
          <a:xfrm>
            <a:off x="9369346" y="2379401"/>
            <a:ext cx="569127" cy="10382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20A4F93-6D9B-4B19-ADC1-66E6A5C982A8}"/>
              </a:ext>
            </a:extLst>
          </p:cNvPr>
          <p:cNvSpPr txBox="1"/>
          <p:nvPr/>
        </p:nvSpPr>
        <p:spPr>
          <a:xfrm>
            <a:off x="6961842" y="2245892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= 100’’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FBEFC1B-7BB3-4393-9F00-1AF376DB531A}"/>
              </a:ext>
            </a:extLst>
          </p:cNvPr>
          <p:cNvCxnSpPr>
            <a:cxnSpLocks/>
          </p:cNvCxnSpPr>
          <p:nvPr/>
        </p:nvCxnSpPr>
        <p:spPr>
          <a:xfrm flipH="1">
            <a:off x="4231874" y="2324682"/>
            <a:ext cx="591711" cy="639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42E9EE-493D-4326-A151-6DE9F629D1C4}"/>
              </a:ext>
            </a:extLst>
          </p:cNvPr>
          <p:cNvSpPr txBox="1"/>
          <p:nvPr/>
        </p:nvSpPr>
        <p:spPr>
          <a:xfrm>
            <a:off x="8143603" y="4099583"/>
            <a:ext cx="108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Detector window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E0CAB1-60DC-4902-9DF6-CFFEA622BFAE}"/>
              </a:ext>
            </a:extLst>
          </p:cNvPr>
          <p:cNvSpPr txBox="1"/>
          <p:nvPr/>
        </p:nvSpPr>
        <p:spPr>
          <a:xfrm>
            <a:off x="10418609" y="4522610"/>
            <a:ext cx="123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Neckdown window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630D3BD-B23A-42AC-93BE-A9C7D0C9DEA6}"/>
              </a:ext>
            </a:extLst>
          </p:cNvPr>
          <p:cNvCxnSpPr>
            <a:cxnSpLocks/>
          </p:cNvCxnSpPr>
          <p:nvPr/>
        </p:nvCxnSpPr>
        <p:spPr>
          <a:xfrm>
            <a:off x="7764011" y="3114702"/>
            <a:ext cx="812884" cy="10223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0B7502-FDC2-4DD1-ABBA-1E1AA8F5C443}"/>
              </a:ext>
            </a:extLst>
          </p:cNvPr>
          <p:cNvCxnSpPr>
            <a:cxnSpLocks/>
          </p:cNvCxnSpPr>
          <p:nvPr/>
        </p:nvCxnSpPr>
        <p:spPr>
          <a:xfrm>
            <a:off x="10027096" y="3417603"/>
            <a:ext cx="748712" cy="11562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B4E2D48-DB66-4B40-8A00-1860F1445CD2}"/>
              </a:ext>
            </a:extLst>
          </p:cNvPr>
          <p:cNvSpPr txBox="1"/>
          <p:nvPr/>
        </p:nvSpPr>
        <p:spPr>
          <a:xfrm>
            <a:off x="10849982" y="2178751"/>
            <a:ext cx="134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 of dump entry pipe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D3B0AF3-9D25-4A57-BBCB-D3C7A814159F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10682288" y="2640416"/>
            <a:ext cx="167694" cy="665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772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43905"/>
            <a:ext cx="5223851" cy="311322"/>
          </a:xfrm>
        </p:spPr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C483414-89FC-4688-9937-FAABC1064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42330"/>
              </p:ext>
            </p:extLst>
          </p:nvPr>
        </p:nvGraphicFramePr>
        <p:xfrm>
          <a:off x="290285" y="1200315"/>
          <a:ext cx="11519577" cy="4021840"/>
        </p:xfrm>
        <a:graphic>
          <a:graphicData uri="http://schemas.openxmlformats.org/drawingml/2006/table">
            <a:tbl>
              <a:tblPr/>
              <a:tblGrid>
                <a:gridCol w="3237704">
                  <a:extLst>
                    <a:ext uri="{9D8B030D-6E8A-4147-A177-3AD203B41FA5}">
                      <a16:colId xmlns:a16="http://schemas.microsoft.com/office/drawing/2014/main" val="1401468611"/>
                    </a:ext>
                  </a:extLst>
                </a:gridCol>
                <a:gridCol w="1185038">
                  <a:extLst>
                    <a:ext uri="{9D8B030D-6E8A-4147-A177-3AD203B41FA5}">
                      <a16:colId xmlns:a16="http://schemas.microsoft.com/office/drawing/2014/main" val="4137300985"/>
                    </a:ext>
                  </a:extLst>
                </a:gridCol>
                <a:gridCol w="2365612">
                  <a:extLst>
                    <a:ext uri="{9D8B030D-6E8A-4147-A177-3AD203B41FA5}">
                      <a16:colId xmlns:a16="http://schemas.microsoft.com/office/drawing/2014/main" val="300990237"/>
                    </a:ext>
                  </a:extLst>
                </a:gridCol>
                <a:gridCol w="1160060">
                  <a:extLst>
                    <a:ext uri="{9D8B030D-6E8A-4147-A177-3AD203B41FA5}">
                      <a16:colId xmlns:a16="http://schemas.microsoft.com/office/drawing/2014/main" val="830062701"/>
                    </a:ext>
                  </a:extLst>
                </a:gridCol>
                <a:gridCol w="1278340">
                  <a:extLst>
                    <a:ext uri="{9D8B030D-6E8A-4147-A177-3AD203B41FA5}">
                      <a16:colId xmlns:a16="http://schemas.microsoft.com/office/drawing/2014/main" val="946568863"/>
                    </a:ext>
                  </a:extLst>
                </a:gridCol>
                <a:gridCol w="2292823">
                  <a:extLst>
                    <a:ext uri="{9D8B030D-6E8A-4147-A177-3AD203B41FA5}">
                      <a16:colId xmlns:a16="http://schemas.microsoft.com/office/drawing/2014/main" val="3872471037"/>
                    </a:ext>
                  </a:extLst>
                </a:gridCol>
              </a:tblGrid>
              <a:tr h="414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CD-3a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Drawings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RFI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SOW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5957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Drift Pipe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 done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403814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Pipe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 done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9897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Neckdown Window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 done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89984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Bellows 1-5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done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020648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Bellows 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Received, tested, accepted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78280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Pipe and pion donut Support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Draft drawings complete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3753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Prototype Window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Pressure-tested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33183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of Beam Dump Entry Pipe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407012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 Pipe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Reviewed and updated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014320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Pipe from Target to Collar 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Reviewed and updated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091666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Window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Ready for signatures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362664"/>
                  </a:ext>
                </a:extLst>
              </a:tr>
              <a:tr h="298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Shutter of Detector Window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Reviewed and updated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776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21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Pipe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43905"/>
            <a:ext cx="5223851" cy="311322"/>
          </a:xfrm>
        </p:spPr>
        <p:txBody>
          <a:bodyPr/>
          <a:lstStyle/>
          <a:p>
            <a:r>
              <a:rPr lang="en-US"/>
              <a:t>SC3: Beampipes and Bellows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34EA32-8911-4C96-8CB7-2A7FDFB9FDF5}"/>
              </a:ext>
            </a:extLst>
          </p:cNvPr>
          <p:cNvGrpSpPr/>
          <p:nvPr/>
        </p:nvGrpSpPr>
        <p:grpSpPr>
          <a:xfrm>
            <a:off x="4795294" y="1068799"/>
            <a:ext cx="7334098" cy="4846320"/>
            <a:chOff x="4708208" y="1466850"/>
            <a:chExt cx="7334098" cy="48463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247C6E-8105-4C25-A7CB-7F08F29D4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8208" y="1466850"/>
              <a:ext cx="7334098" cy="48463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9B99C3-F4F1-4CDE-80BD-111051FF0992}"/>
                </a:ext>
              </a:extLst>
            </p:cNvPr>
            <p:cNvSpPr txBox="1"/>
            <p:nvPr/>
          </p:nvSpPr>
          <p:spPr>
            <a:xfrm>
              <a:off x="11011728" y="1686631"/>
              <a:ext cx="8468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Shutter Frame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7035F2-1EC0-4B98-B20A-6DC87070DEFF}"/>
                </a:ext>
              </a:extLst>
            </p:cNvPr>
            <p:cNvSpPr txBox="1"/>
            <p:nvPr/>
          </p:nvSpPr>
          <p:spPr>
            <a:xfrm>
              <a:off x="6318540" y="5624438"/>
              <a:ext cx="1670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Drift pipe support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62C2525-3D26-4E4D-A3B2-60514E5AD80E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7989034" y="5391150"/>
              <a:ext cx="702529" cy="4025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4F4386E-EB6E-4C72-B2A7-BAC26A88A234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10587038" y="1979019"/>
              <a:ext cx="4246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FAC04E-1E3C-4DB4-8243-C811835C71AB}"/>
                </a:ext>
              </a:extLst>
            </p:cNvPr>
            <p:cNvSpPr txBox="1"/>
            <p:nvPr/>
          </p:nvSpPr>
          <p:spPr>
            <a:xfrm>
              <a:off x="6202265" y="4189222"/>
              <a:ext cx="10204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Drift pipe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294816F-988E-4A71-B1FA-BF848B1C20FF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7222738" y="3544103"/>
              <a:ext cx="1954600" cy="8143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0CB651-FEE3-48E5-B814-4575E67E7462}"/>
                </a:ext>
              </a:extLst>
            </p:cNvPr>
            <p:cNvSpPr txBox="1"/>
            <p:nvPr/>
          </p:nvSpPr>
          <p:spPr>
            <a:xfrm>
              <a:off x="5008271" y="1816206"/>
              <a:ext cx="1477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8’’ vacuum line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90BC5E9-5941-4AAF-A5D3-336067B45E00}"/>
                </a:ext>
              </a:extLst>
            </p:cNvPr>
            <p:cNvCxnSpPr>
              <a:cxnSpLocks/>
            </p:cNvCxnSpPr>
            <p:nvPr/>
          </p:nvCxnSpPr>
          <p:spPr>
            <a:xfrm>
              <a:off x="5747069" y="2154760"/>
              <a:ext cx="455196" cy="6499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BC795D-925E-4003-B044-77EC2DF565F3}"/>
                </a:ext>
              </a:extLst>
            </p:cNvPr>
            <p:cNvSpPr txBox="1"/>
            <p:nvPr/>
          </p:nvSpPr>
          <p:spPr>
            <a:xfrm>
              <a:off x="6357454" y="4868546"/>
              <a:ext cx="977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Bellows 4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D227CEC-D344-405E-B05D-F2A90F7BAB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7927" y="3491959"/>
              <a:ext cx="3142436" cy="15406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EA86D4-9A89-4B54-983E-9DC95AEA6FE6}"/>
                </a:ext>
              </a:extLst>
            </p:cNvPr>
            <p:cNvSpPr txBox="1"/>
            <p:nvPr/>
          </p:nvSpPr>
          <p:spPr>
            <a:xfrm>
              <a:off x="5855984" y="3208737"/>
              <a:ext cx="1395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Parallel plate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A13D63-A969-454B-B25F-B121C0063102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7251046" y="3193925"/>
              <a:ext cx="1698099" cy="1994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1A2F03-97D0-41C3-AD56-C5218B89C6E1}"/>
                </a:ext>
              </a:extLst>
            </p:cNvPr>
            <p:cNvSpPr txBox="1"/>
            <p:nvPr/>
          </p:nvSpPr>
          <p:spPr>
            <a:xfrm>
              <a:off x="6202265" y="2083676"/>
              <a:ext cx="1023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7/8’’ thick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0A1293F-4D98-4ED1-88EA-F0E2A95A64C5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7225302" y="2252953"/>
              <a:ext cx="1542461" cy="1304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9422FC-9670-4592-AAC4-A094656E9A8B}"/>
                </a:ext>
              </a:extLst>
            </p:cNvPr>
            <p:cNvSpPr txBox="1"/>
            <p:nvPr/>
          </p:nvSpPr>
          <p:spPr>
            <a:xfrm>
              <a:off x="10971258" y="2252953"/>
              <a:ext cx="1058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OD = 100’’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2E88C1B-D099-4CC5-9083-7F649A4B1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5100" y="2441637"/>
              <a:ext cx="633413" cy="1124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DEAAED-2A1C-4AF0-8F80-ED08A114AD86}"/>
                </a:ext>
              </a:extLst>
            </p:cNvPr>
            <p:cNvSpPr txBox="1"/>
            <p:nvPr/>
          </p:nvSpPr>
          <p:spPr>
            <a:xfrm>
              <a:off x="5533492" y="4912642"/>
              <a:ext cx="6687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Pump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26B7DC2-9E4E-4987-94D3-7C40BB70E193}"/>
              </a:ext>
            </a:extLst>
          </p:cNvPr>
          <p:cNvSpPr txBox="1"/>
          <p:nvPr/>
        </p:nvSpPr>
        <p:spPr>
          <a:xfrm>
            <a:off x="185615" y="854028"/>
            <a:ext cx="4803781" cy="53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Drift pipe was designed per ASME Section VIII Division 1.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Division 2 was used to cross-check the results.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Thickness = 7/8’’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P</a:t>
            </a:r>
            <a:r>
              <a:rPr lang="en-US" sz="2000" baseline="-25000" dirty="0"/>
              <a:t>max_allow._</a:t>
            </a:r>
            <a:r>
              <a:rPr lang="en-US" sz="2000" baseline="-25000" dirty="0" err="1"/>
              <a:t>ext</a:t>
            </a:r>
            <a:r>
              <a:rPr lang="en-US" sz="2000" baseline="-25000" dirty="0"/>
              <a:t> (</a:t>
            </a:r>
            <a:r>
              <a:rPr lang="en-US" sz="2000" baseline="-25000" dirty="0" err="1"/>
              <a:t>Div</a:t>
            </a:r>
            <a:r>
              <a:rPr lang="en-US" sz="2000" baseline="-25000" dirty="0"/>
              <a:t> 1)</a:t>
            </a:r>
            <a:r>
              <a:rPr lang="en-US" sz="2000" dirty="0"/>
              <a:t> = 26.8 psi &gt; 14.7 psi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P</a:t>
            </a:r>
            <a:r>
              <a:rPr lang="en-US" sz="2000" baseline="-25000" dirty="0"/>
              <a:t>max_allow._</a:t>
            </a:r>
            <a:r>
              <a:rPr lang="en-US" sz="2000" baseline="-25000" dirty="0" err="1"/>
              <a:t>ext</a:t>
            </a:r>
            <a:r>
              <a:rPr lang="en-US" sz="2000" baseline="-25000" dirty="0"/>
              <a:t> (</a:t>
            </a:r>
            <a:r>
              <a:rPr lang="en-US" sz="2000" baseline="-25000" dirty="0" err="1"/>
              <a:t>Div</a:t>
            </a:r>
            <a:r>
              <a:rPr lang="en-US" sz="2000" baseline="-25000" dirty="0"/>
              <a:t> 2)</a:t>
            </a:r>
            <a:r>
              <a:rPr lang="en-US" sz="2000" dirty="0"/>
              <a:t> = 29.5 psi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There are 4 vertical (Y) links, 2 X links and one Z link to support the drift pipe.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Under gravity and vacuum, motions are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/>
              <a:t>X of US, DS flange = 0.02 mm, 0.1 mm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/>
              <a:t>Y of US, DS flange = 0.09 mm, 0.6 mm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/>
              <a:t>Z of US, DS flange = 0.7 mm, 0.9 mm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dirty="0"/>
              <a:t>Status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All drawings (except drawings of bottom support) were approved.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2CE41E-E736-4E9C-93BE-984BD38AE158}"/>
              </a:ext>
            </a:extLst>
          </p:cNvPr>
          <p:cNvSpPr/>
          <p:nvPr/>
        </p:nvSpPr>
        <p:spPr>
          <a:xfrm>
            <a:off x="5065433" y="828162"/>
            <a:ext cx="3188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Atmospheric pressure = 14.7 psi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520EE81-6EA2-43AB-8843-7F5E032E5F25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8253790" y="1012828"/>
            <a:ext cx="1259530" cy="106884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EBBFDD-8266-4977-9F70-0A04DED3A00A}"/>
              </a:ext>
            </a:extLst>
          </p:cNvPr>
          <p:cNvCxnSpPr>
            <a:cxnSpLocks/>
          </p:cNvCxnSpPr>
          <p:nvPr/>
        </p:nvCxnSpPr>
        <p:spPr>
          <a:xfrm flipV="1">
            <a:off x="9114178" y="5997823"/>
            <a:ext cx="691847" cy="709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B0CC55C-D534-4D25-A6B9-286A2183812B}"/>
              </a:ext>
            </a:extLst>
          </p:cNvPr>
          <p:cNvCxnSpPr>
            <a:cxnSpLocks/>
          </p:cNvCxnSpPr>
          <p:nvPr/>
        </p:nvCxnSpPr>
        <p:spPr>
          <a:xfrm flipV="1">
            <a:off x="9114178" y="5338330"/>
            <a:ext cx="0" cy="7304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DBAF71-4985-4DB3-BB95-794149B36A0F}"/>
              </a:ext>
            </a:extLst>
          </p:cNvPr>
          <p:cNvCxnSpPr/>
          <p:nvPr/>
        </p:nvCxnSpPr>
        <p:spPr>
          <a:xfrm>
            <a:off x="9114178" y="6068734"/>
            <a:ext cx="691847" cy="2005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F72A129-BF2B-43F3-B6E6-EF31EE485D7E}"/>
              </a:ext>
            </a:extLst>
          </p:cNvPr>
          <p:cNvSpPr txBox="1"/>
          <p:nvPr/>
        </p:nvSpPr>
        <p:spPr>
          <a:xfrm>
            <a:off x="9533958" y="5622595"/>
            <a:ext cx="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F912F4-94A2-4CC2-8513-47513E462EA7}"/>
              </a:ext>
            </a:extLst>
          </p:cNvPr>
          <p:cNvSpPr txBox="1"/>
          <p:nvPr/>
        </p:nvSpPr>
        <p:spPr>
          <a:xfrm>
            <a:off x="9114178" y="520412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59BB8F-1BD9-4727-BF77-D64DDA15CDB8}"/>
              </a:ext>
            </a:extLst>
          </p:cNvPr>
          <p:cNvSpPr txBox="1"/>
          <p:nvPr/>
        </p:nvSpPr>
        <p:spPr>
          <a:xfrm>
            <a:off x="9806025" y="608234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66AF043-1622-4B3B-9043-D37ED158619C}"/>
              </a:ext>
            </a:extLst>
          </p:cNvPr>
          <p:cNvSpPr/>
          <p:nvPr/>
        </p:nvSpPr>
        <p:spPr>
          <a:xfrm rot="11874468">
            <a:off x="10825874" y="3138570"/>
            <a:ext cx="545883" cy="211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C8BF8-0D21-4FE8-B8E5-EF8736AD0CBE}"/>
              </a:ext>
            </a:extLst>
          </p:cNvPr>
          <p:cNvSpPr txBox="1"/>
          <p:nvPr/>
        </p:nvSpPr>
        <p:spPr>
          <a:xfrm>
            <a:off x="10396532" y="5834353"/>
            <a:ext cx="161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DC3685-1F0C-4FA4-BC4B-47AFBC9F8A8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1157398" y="3243589"/>
            <a:ext cx="44900" cy="259076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758E2B-3E44-4B40-BB0F-187594582CF7}"/>
              </a:ext>
            </a:extLst>
          </p:cNvPr>
          <p:cNvSpPr txBox="1"/>
          <p:nvPr/>
        </p:nvSpPr>
        <p:spPr>
          <a:xfrm>
            <a:off x="8883555" y="8070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6061-T6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F16D719-D7EC-4501-86F5-1772CF6EF038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9479231" y="1176332"/>
            <a:ext cx="326794" cy="889128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Pipe and Pion Donut Support Assembly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7585" y="1068945"/>
            <a:ext cx="59959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Detector Pipe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Designed per ASME Section VIII Division 1. Division 2 was used to cross-check the result.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P</a:t>
            </a:r>
            <a:r>
              <a:rPr lang="en-US" sz="2000" baseline="-25000" dirty="0"/>
              <a:t>max_allow._</a:t>
            </a:r>
            <a:r>
              <a:rPr lang="en-US" sz="2000" baseline="-25000" dirty="0" err="1"/>
              <a:t>ext</a:t>
            </a:r>
            <a:r>
              <a:rPr lang="en-US" sz="2000" baseline="-25000" dirty="0"/>
              <a:t> (</a:t>
            </a:r>
            <a:r>
              <a:rPr lang="en-US" sz="2000" baseline="-25000" dirty="0" err="1"/>
              <a:t>Div</a:t>
            </a:r>
            <a:r>
              <a:rPr lang="en-US" sz="2000" baseline="-25000" dirty="0"/>
              <a:t> 1) </a:t>
            </a:r>
            <a:r>
              <a:rPr lang="en-US" sz="2000" dirty="0"/>
              <a:t>(0.75’’)</a:t>
            </a:r>
            <a:r>
              <a:rPr lang="en-US" sz="2000" baseline="-25000" dirty="0"/>
              <a:t> </a:t>
            </a:r>
            <a:r>
              <a:rPr lang="en-US" sz="2000" dirty="0"/>
              <a:t>= 53.7 psi &gt;&gt; 14.7 psi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P</a:t>
            </a:r>
            <a:r>
              <a:rPr lang="en-US" sz="2000" baseline="-25000" dirty="0"/>
              <a:t>max_allow._</a:t>
            </a:r>
            <a:r>
              <a:rPr lang="en-US" sz="2000" baseline="-25000" dirty="0" err="1"/>
              <a:t>ext</a:t>
            </a:r>
            <a:r>
              <a:rPr lang="en-US" sz="2000" baseline="-25000" dirty="0"/>
              <a:t> (</a:t>
            </a:r>
            <a:r>
              <a:rPr lang="en-US" sz="2000" baseline="-25000" dirty="0" err="1"/>
              <a:t>Div</a:t>
            </a:r>
            <a:r>
              <a:rPr lang="en-US" sz="2000" baseline="-25000" dirty="0"/>
              <a:t> 1) </a:t>
            </a:r>
            <a:r>
              <a:rPr lang="en-US" sz="2000" dirty="0"/>
              <a:t>(0.25’’)</a:t>
            </a:r>
            <a:r>
              <a:rPr lang="en-US" sz="2000" baseline="-25000" dirty="0"/>
              <a:t> </a:t>
            </a:r>
            <a:r>
              <a:rPr lang="en-US" sz="2000" dirty="0"/>
              <a:t>= 30.9 psi &gt;&gt; 14.7 psi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B050"/>
                </a:solidFill>
              </a:rPr>
              <a:t>All drawings were approved.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400" b="1" dirty="0"/>
          </a:p>
          <a:p>
            <a:r>
              <a:rPr lang="en-US" sz="2400" b="1" dirty="0"/>
              <a:t>Detector Pipe Support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Radial deflection at US end of detector pipe &lt; 3 mm when vacuum is applied;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Draft drawings of the Pion Donut canning, the Frame, the Tube Assy, Fins, and Supports are complete;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All draft drawings will be reviewed as a package next week.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67E1D-8F00-4D5E-9E51-D52214FCFC4B}"/>
              </a:ext>
            </a:extLst>
          </p:cNvPr>
          <p:cNvGrpSpPr/>
          <p:nvPr/>
        </p:nvGrpSpPr>
        <p:grpSpPr>
          <a:xfrm>
            <a:off x="6451575" y="781098"/>
            <a:ext cx="6369449" cy="5890190"/>
            <a:chOff x="5857624" y="837527"/>
            <a:chExt cx="6369449" cy="58901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A96ADE-F3EC-420B-A1F2-0F272A947549}"/>
                </a:ext>
              </a:extLst>
            </p:cNvPr>
            <p:cNvGrpSpPr/>
            <p:nvPr/>
          </p:nvGrpSpPr>
          <p:grpSpPr>
            <a:xfrm>
              <a:off x="5857624" y="837527"/>
              <a:ext cx="6369449" cy="5682913"/>
              <a:chOff x="5857624" y="837527"/>
              <a:chExt cx="6369449" cy="568291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4B7784-6CC6-4403-9D8E-8769F79A1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57624" y="860993"/>
                <a:ext cx="4974064" cy="565944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D41C11-0CBA-4286-9AD5-94FAB33CAAB4}"/>
                  </a:ext>
                </a:extLst>
              </p:cNvPr>
              <p:cNvSpPr txBox="1"/>
              <p:nvPr/>
            </p:nvSpPr>
            <p:spPr>
              <a:xfrm rot="20141214">
                <a:off x="7477349" y="3674683"/>
                <a:ext cx="15609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Detector pipe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3EED0F-CD28-46FC-9B36-1BB354E92232}"/>
                  </a:ext>
                </a:extLst>
              </p:cNvPr>
              <p:cNvSpPr txBox="1"/>
              <p:nvPr/>
            </p:nvSpPr>
            <p:spPr>
              <a:xfrm rot="1631486">
                <a:off x="8447987" y="2361551"/>
                <a:ext cx="14388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Tube </a:t>
                </a:r>
                <a:r>
                  <a:rPr lang="en-US" sz="1600" dirty="0" err="1"/>
                  <a:t>assy</a:t>
                </a:r>
                <a:endParaRPr lang="en-US" sz="16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72E35D-92BE-4748-BF50-9E8543A3717B}"/>
                  </a:ext>
                </a:extLst>
              </p:cNvPr>
              <p:cNvSpPr txBox="1"/>
              <p:nvPr/>
            </p:nvSpPr>
            <p:spPr>
              <a:xfrm>
                <a:off x="10715340" y="4735257"/>
                <a:ext cx="6879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Pion donut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9324642-828C-4EE9-B193-0C0008BF9C9F}"/>
                  </a:ext>
                </a:extLst>
              </p:cNvPr>
              <p:cNvCxnSpPr>
                <a:cxnSpLocks/>
                <a:stCxn id="17" idx="1"/>
              </p:cNvCxnSpPr>
              <p:nvPr/>
            </p:nvCxnSpPr>
            <p:spPr>
              <a:xfrm flipH="1" flipV="1">
                <a:off x="9394288" y="4388153"/>
                <a:ext cx="1321052" cy="6394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5BC90F1-7130-4416-AE5A-EF2324FCE7C3}"/>
                  </a:ext>
                </a:extLst>
              </p:cNvPr>
              <p:cNvGrpSpPr/>
              <p:nvPr/>
            </p:nvGrpSpPr>
            <p:grpSpPr>
              <a:xfrm>
                <a:off x="5857624" y="837527"/>
                <a:ext cx="6369449" cy="3291370"/>
                <a:chOff x="5857624" y="837527"/>
                <a:chExt cx="6369449" cy="329137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9A8FF71-57EA-491D-B13B-E2E7CA557622}"/>
                    </a:ext>
                  </a:extLst>
                </p:cNvPr>
                <p:cNvSpPr txBox="1"/>
                <p:nvPr/>
              </p:nvSpPr>
              <p:spPr>
                <a:xfrm>
                  <a:off x="10567856" y="837527"/>
                  <a:ext cx="91945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Wall mount supports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71AAC0-CFEB-4595-9AB4-0523A3406041}"/>
                    </a:ext>
                  </a:extLst>
                </p:cNvPr>
                <p:cNvSpPr txBox="1"/>
                <p:nvPr/>
              </p:nvSpPr>
              <p:spPr>
                <a:xfrm>
                  <a:off x="5857624" y="1438691"/>
                  <a:ext cx="17313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Vertical support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FC9B48-A3BE-4F81-A16A-C3AE26157500}"/>
                    </a:ext>
                  </a:extLst>
                </p:cNvPr>
                <p:cNvSpPr txBox="1"/>
                <p:nvPr/>
              </p:nvSpPr>
              <p:spPr>
                <a:xfrm>
                  <a:off x="6086763" y="2595608"/>
                  <a:ext cx="17313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Axial support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07A0DB2-9F51-48DC-946A-8396BFC76D45}"/>
                    </a:ext>
                  </a:extLst>
                </p:cNvPr>
                <p:cNvSpPr txBox="1"/>
                <p:nvPr/>
              </p:nvSpPr>
              <p:spPr>
                <a:xfrm>
                  <a:off x="10516711" y="2097183"/>
                  <a:ext cx="95213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Vertical support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566F14A3-977C-4D29-A174-26D6FDC44EE0}"/>
                    </a:ext>
                  </a:extLst>
                </p:cNvPr>
                <p:cNvCxnSpPr>
                  <a:cxnSpLocks/>
                  <a:stCxn id="20" idx="1"/>
                </p:cNvCxnSpPr>
                <p:nvPr/>
              </p:nvCxnSpPr>
              <p:spPr>
                <a:xfrm flipH="1">
                  <a:off x="10213540" y="1253026"/>
                  <a:ext cx="354316" cy="22822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8786BDE6-D9F4-47A2-B98C-B150ACF731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6515" y="1620182"/>
                  <a:ext cx="621912" cy="23106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391197CA-148D-4BEB-A761-83B8FA6BFDBE}"/>
                    </a:ext>
                  </a:extLst>
                </p:cNvPr>
                <p:cNvCxnSpPr>
                  <a:cxnSpLocks/>
                  <a:stCxn id="23" idx="1"/>
                </p:cNvCxnSpPr>
                <p:nvPr/>
              </p:nvCxnSpPr>
              <p:spPr>
                <a:xfrm flipH="1" flipV="1">
                  <a:off x="9600927" y="2226604"/>
                  <a:ext cx="915784" cy="16296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543E838-2D95-4D04-875C-30DE00AB0CBA}"/>
                    </a:ext>
                  </a:extLst>
                </p:cNvPr>
                <p:cNvSpPr txBox="1"/>
                <p:nvPr/>
              </p:nvSpPr>
              <p:spPr>
                <a:xfrm>
                  <a:off x="10495738" y="3352163"/>
                  <a:ext cx="17313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Fins</a:t>
                  </a:r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1ACCB3D-787F-45A4-B664-FDE34AA2969A}"/>
                    </a:ext>
                  </a:extLst>
                </p:cNvPr>
                <p:cNvCxnSpPr>
                  <a:cxnSpLocks/>
                  <a:stCxn id="27" idx="1"/>
                </p:cNvCxnSpPr>
                <p:nvPr/>
              </p:nvCxnSpPr>
              <p:spPr>
                <a:xfrm flipH="1">
                  <a:off x="9424304" y="3521440"/>
                  <a:ext cx="1071434" cy="60745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2CC06F28-B2C1-4E37-BC68-3A26E4F9BE1F}"/>
                    </a:ext>
                  </a:extLst>
                </p:cNvPr>
                <p:cNvCxnSpPr>
                  <a:cxnSpLocks/>
                  <a:stCxn id="27" idx="1"/>
                </p:cNvCxnSpPr>
                <p:nvPr/>
              </p:nvCxnSpPr>
              <p:spPr>
                <a:xfrm flipH="1" flipV="1">
                  <a:off x="8947618" y="3047584"/>
                  <a:ext cx="1548120" cy="47385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9B0BCD0-B446-492A-BD29-6892D0BE0007}"/>
                    </a:ext>
                  </a:extLst>
                </p:cNvPr>
                <p:cNvSpPr txBox="1"/>
                <p:nvPr/>
              </p:nvSpPr>
              <p:spPr>
                <a:xfrm>
                  <a:off x="5995186" y="3174723"/>
                  <a:ext cx="13413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Stiffening ring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EDCB66-D1C9-4016-AB98-60327A9A20D2}"/>
                </a:ext>
              </a:extLst>
            </p:cNvPr>
            <p:cNvSpPr txBox="1"/>
            <p:nvPr/>
          </p:nvSpPr>
          <p:spPr>
            <a:xfrm>
              <a:off x="5993843" y="5531497"/>
              <a:ext cx="1216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Thickness = 0.25’’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D8CB5E-4F69-4931-A31A-A5A9D2434161}"/>
                </a:ext>
              </a:extLst>
            </p:cNvPr>
            <p:cNvSpPr txBox="1"/>
            <p:nvPr/>
          </p:nvSpPr>
          <p:spPr>
            <a:xfrm>
              <a:off x="7038979" y="6081386"/>
              <a:ext cx="1216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Thickness = 0.75’’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A9F422-D4CD-4CF2-A13E-5D50F4259FBC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6602335" y="4823927"/>
              <a:ext cx="272368" cy="7075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BAF9A13-910D-42ED-9C28-F43C3931C4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1036" y="4094464"/>
              <a:ext cx="731606" cy="19762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78BCEB8-5843-49FD-B379-3F6733F0346B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6602335" y="4646343"/>
              <a:ext cx="829242" cy="8851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E97D41-681E-4D11-9092-126526170492}"/>
              </a:ext>
            </a:extLst>
          </p:cNvPr>
          <p:cNvCxnSpPr>
            <a:cxnSpLocks/>
          </p:cNvCxnSpPr>
          <p:nvPr/>
        </p:nvCxnSpPr>
        <p:spPr>
          <a:xfrm>
            <a:off x="7175236" y="3433419"/>
            <a:ext cx="317651" cy="77597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6F6209D-7B3C-4B84-B9A2-18B62FFDA1A3}"/>
              </a:ext>
            </a:extLst>
          </p:cNvPr>
          <p:cNvCxnSpPr>
            <a:cxnSpLocks/>
          </p:cNvCxnSpPr>
          <p:nvPr/>
        </p:nvCxnSpPr>
        <p:spPr>
          <a:xfrm>
            <a:off x="7900710" y="2700004"/>
            <a:ext cx="444852" cy="253713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98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Window and Detector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5" y="3570051"/>
            <a:ext cx="6412375" cy="28880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Prototype Window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Same material (Al 5083-H116) as Detector Window, same thickness in thinned regions to test machining;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Pressure tested on 12-20-2022; test pressure = 0-5-0 psi (fixed a leak on a threaded fitting); 0-5-10-15-0 psi; 0-22-27.8-0 psi;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Max z motion = 0.056 in (22 psi), 0.069 in (27.8 psi), 0.002 in (0 psi);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No plastic deformation up to 27.8 psi;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Plan to test to higher pressure in 2023.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Detector Window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8F00"/>
                </a:solidFill>
              </a:rPr>
              <a:t>Drawings are reviewed and ready for signature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54EFCE1-EADB-4FAF-B3BE-9D37CDFCCFC3}"/>
              </a:ext>
            </a:extLst>
          </p:cNvPr>
          <p:cNvSpPr txBox="1">
            <a:spLocks/>
          </p:cNvSpPr>
          <p:nvPr/>
        </p:nvSpPr>
        <p:spPr>
          <a:xfrm>
            <a:off x="411892" y="6464075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MOLLER Collaboration Meeting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BF7992-49A9-4C30-84EB-5B57F2FF7B5A}"/>
              </a:ext>
            </a:extLst>
          </p:cNvPr>
          <p:cNvGrpSpPr/>
          <p:nvPr/>
        </p:nvGrpSpPr>
        <p:grpSpPr>
          <a:xfrm>
            <a:off x="294723" y="834410"/>
            <a:ext cx="6260836" cy="2625041"/>
            <a:chOff x="2010655" y="3900668"/>
            <a:chExt cx="6260836" cy="26250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DF824E-0FB5-44DF-AD5E-850CFCDD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0655" y="3942243"/>
              <a:ext cx="2118456" cy="220922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7F618E-F912-4D41-8A73-69EF7A0A0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3541" y="3900668"/>
              <a:ext cx="4007950" cy="2256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814FA5-9282-4ED6-94C6-07F68BF8F56F}"/>
                </a:ext>
              </a:extLst>
            </p:cNvPr>
            <p:cNvSpPr txBox="1"/>
            <p:nvPr/>
          </p:nvSpPr>
          <p:spPr>
            <a:xfrm>
              <a:off x="4575059" y="6187155"/>
              <a:ext cx="3195683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Test Assembly of Prototype Window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B943C7-51A2-4137-9F55-BCB1C3DAA905}"/>
                </a:ext>
              </a:extLst>
            </p:cNvPr>
            <p:cNvSpPr txBox="1"/>
            <p:nvPr/>
          </p:nvSpPr>
          <p:spPr>
            <a:xfrm>
              <a:off x="2171661" y="6164844"/>
              <a:ext cx="1704314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Welded Prototype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720E31-0F4D-4ACD-8B10-28728C689C3D}"/>
              </a:ext>
            </a:extLst>
          </p:cNvPr>
          <p:cNvGrpSpPr/>
          <p:nvPr/>
        </p:nvGrpSpPr>
        <p:grpSpPr>
          <a:xfrm>
            <a:off x="6802890" y="853361"/>
            <a:ext cx="2118455" cy="2606090"/>
            <a:chOff x="8376721" y="4180384"/>
            <a:chExt cx="1933128" cy="230672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53359B1-0A27-4647-8425-64BCBBDF4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6721" y="4180384"/>
              <a:ext cx="1933128" cy="197108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642174-F888-44AA-B041-F4C45600C3BA}"/>
                </a:ext>
              </a:extLst>
            </p:cNvPr>
            <p:cNvSpPr txBox="1"/>
            <p:nvPr/>
          </p:nvSpPr>
          <p:spPr>
            <a:xfrm>
              <a:off x="8621768" y="6148557"/>
              <a:ext cx="1462387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Gauge at 22 psi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BDB8A4-1809-4821-A6CF-39640A3086F7}"/>
              </a:ext>
            </a:extLst>
          </p:cNvPr>
          <p:cNvGrpSpPr>
            <a:grpSpLocks noChangeAspect="1"/>
          </p:cNvGrpSpPr>
          <p:nvPr/>
        </p:nvGrpSpPr>
        <p:grpSpPr>
          <a:xfrm>
            <a:off x="6527538" y="3459451"/>
            <a:ext cx="3072212" cy="3328989"/>
            <a:chOff x="182524" y="867177"/>
            <a:chExt cx="4835980" cy="524017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63227B-7F46-47C7-9A5A-358E9E0D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524" y="867177"/>
              <a:ext cx="4835980" cy="5240173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FDAB61-7AA0-4E5A-A2B0-F40D9E204AB2}"/>
                </a:ext>
              </a:extLst>
            </p:cNvPr>
            <p:cNvCxnSpPr>
              <a:cxnSpLocks/>
            </p:cNvCxnSpPr>
            <p:nvPr/>
          </p:nvCxnSpPr>
          <p:spPr>
            <a:xfrm>
              <a:off x="3515146" y="3493294"/>
              <a:ext cx="88209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1C8AB26-091A-4E52-B30E-EEF0A1B617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98" t="2701" r="5360" b="3073"/>
          <a:stretch/>
        </p:blipFill>
        <p:spPr>
          <a:xfrm>
            <a:off x="9607349" y="891967"/>
            <a:ext cx="2426456" cy="54572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C4EB12-BB90-492C-99E7-702C7A81B20B}"/>
              </a:ext>
            </a:extLst>
          </p:cNvPr>
          <p:cNvSpPr txBox="1"/>
          <p:nvPr/>
        </p:nvSpPr>
        <p:spPr>
          <a:xfrm>
            <a:off x="9098263" y="3057649"/>
            <a:ext cx="1167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Detector window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4FF4283-7930-48FF-8E65-BE946392089D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8752764" y="3765535"/>
            <a:ext cx="929472" cy="1026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E989EF-018E-46C8-84A3-5F58E3391E5C}"/>
              </a:ext>
            </a:extLst>
          </p:cNvPr>
          <p:cNvCxnSpPr>
            <a:cxnSpLocks/>
          </p:cNvCxnSpPr>
          <p:nvPr/>
        </p:nvCxnSpPr>
        <p:spPr>
          <a:xfrm flipH="1">
            <a:off x="9682235" y="2260979"/>
            <a:ext cx="862935" cy="837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02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E638B-C0B5-4617-9094-AF6D924C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944" y="6443905"/>
            <a:ext cx="5223851" cy="311322"/>
          </a:xfrm>
        </p:spPr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833C48-9308-4713-9F73-B30C03D15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458570"/>
              </p:ext>
            </p:extLst>
          </p:nvPr>
        </p:nvGraphicFramePr>
        <p:xfrm>
          <a:off x="285944" y="2846204"/>
          <a:ext cx="11608759" cy="2035726"/>
        </p:xfrm>
        <a:graphic>
          <a:graphicData uri="http://schemas.openxmlformats.org/drawingml/2006/table">
            <a:tbl>
              <a:tblPr/>
              <a:tblGrid>
                <a:gridCol w="1069932">
                  <a:extLst>
                    <a:ext uri="{9D8B030D-6E8A-4147-A177-3AD203B41FA5}">
                      <a16:colId xmlns:a16="http://schemas.microsoft.com/office/drawing/2014/main" val="1401468611"/>
                    </a:ext>
                  </a:extLst>
                </a:gridCol>
                <a:gridCol w="802449">
                  <a:extLst>
                    <a:ext uri="{9D8B030D-6E8A-4147-A177-3AD203B41FA5}">
                      <a16:colId xmlns:a16="http://schemas.microsoft.com/office/drawing/2014/main" val="178059390"/>
                    </a:ext>
                  </a:extLst>
                </a:gridCol>
                <a:gridCol w="748952">
                  <a:extLst>
                    <a:ext uri="{9D8B030D-6E8A-4147-A177-3AD203B41FA5}">
                      <a16:colId xmlns:a16="http://schemas.microsoft.com/office/drawing/2014/main" val="976288297"/>
                    </a:ext>
                  </a:extLst>
                </a:gridCol>
                <a:gridCol w="802449">
                  <a:extLst>
                    <a:ext uri="{9D8B030D-6E8A-4147-A177-3AD203B41FA5}">
                      <a16:colId xmlns:a16="http://schemas.microsoft.com/office/drawing/2014/main" val="2963478932"/>
                    </a:ext>
                  </a:extLst>
                </a:gridCol>
                <a:gridCol w="1029809">
                  <a:extLst>
                    <a:ext uri="{9D8B030D-6E8A-4147-A177-3AD203B41FA5}">
                      <a16:colId xmlns:a16="http://schemas.microsoft.com/office/drawing/2014/main" val="3833361941"/>
                    </a:ext>
                  </a:extLst>
                </a:gridCol>
                <a:gridCol w="1029809">
                  <a:extLst>
                    <a:ext uri="{9D8B030D-6E8A-4147-A177-3AD203B41FA5}">
                      <a16:colId xmlns:a16="http://schemas.microsoft.com/office/drawing/2014/main" val="845769432"/>
                    </a:ext>
                  </a:extLst>
                </a:gridCol>
                <a:gridCol w="1029809">
                  <a:extLst>
                    <a:ext uri="{9D8B030D-6E8A-4147-A177-3AD203B41FA5}">
                      <a16:colId xmlns:a16="http://schemas.microsoft.com/office/drawing/2014/main" val="1386708190"/>
                    </a:ext>
                  </a:extLst>
                </a:gridCol>
                <a:gridCol w="1029809">
                  <a:extLst>
                    <a:ext uri="{9D8B030D-6E8A-4147-A177-3AD203B41FA5}">
                      <a16:colId xmlns:a16="http://schemas.microsoft.com/office/drawing/2014/main" val="1845516259"/>
                    </a:ext>
                  </a:extLst>
                </a:gridCol>
                <a:gridCol w="1029809">
                  <a:extLst>
                    <a:ext uri="{9D8B030D-6E8A-4147-A177-3AD203B41FA5}">
                      <a16:colId xmlns:a16="http://schemas.microsoft.com/office/drawing/2014/main" val="4137300985"/>
                    </a:ext>
                  </a:extLst>
                </a:gridCol>
                <a:gridCol w="1270544">
                  <a:extLst>
                    <a:ext uri="{9D8B030D-6E8A-4147-A177-3AD203B41FA5}">
                      <a16:colId xmlns:a16="http://schemas.microsoft.com/office/drawing/2014/main" val="1792457135"/>
                    </a:ext>
                  </a:extLst>
                </a:gridCol>
                <a:gridCol w="802449">
                  <a:extLst>
                    <a:ext uri="{9D8B030D-6E8A-4147-A177-3AD203B41FA5}">
                      <a16:colId xmlns:a16="http://schemas.microsoft.com/office/drawing/2014/main" val="2864085585"/>
                    </a:ext>
                  </a:extLst>
                </a:gridCol>
                <a:gridCol w="962939">
                  <a:extLst>
                    <a:ext uri="{9D8B030D-6E8A-4147-A177-3AD203B41FA5}">
                      <a16:colId xmlns:a16="http://schemas.microsoft.com/office/drawing/2014/main" val="1042318942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Bellows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Seal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Flange Thick (in)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Free Length (in)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Axial Spring Rate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Lateral Spring Rate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Angular Spring Rate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Axial Range (in)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Lateral offset (in)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Angular offset (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)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Required Cycles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5957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1&amp;2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316L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CF - Al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1.5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969872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316L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O-ring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2.5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511718"/>
                  </a:ext>
                </a:extLst>
              </a:tr>
              <a:tr h="274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316L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O-ring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1.25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403814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Inconel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O-ring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1.25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59897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Inconel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CF - Al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20.56 (22.0)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0.75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031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BF0599-32EA-4E73-82E7-165D9EFF631A}"/>
              </a:ext>
            </a:extLst>
          </p:cNvPr>
          <p:cNvSpPr txBox="1"/>
          <p:nvPr/>
        </p:nvSpPr>
        <p:spPr>
          <a:xfrm>
            <a:off x="215461" y="4918844"/>
            <a:ext cx="8696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O-ring material is peroxide-cured EPDM; Al gasket is Al 1100-O.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Unit for axial spring rate and lateral spring rate is lbf/in; unit for angular spring rate: lbf-in/deg.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E310/ER310 welding rods will be used to weld bellows 1-4.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Status: </a:t>
            </a:r>
            <a:r>
              <a:rPr lang="en-US" b="1" dirty="0">
                <a:solidFill>
                  <a:srgbClr val="00B050"/>
                </a:solidFill>
              </a:rPr>
              <a:t>All drawings were approved.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Bellows 7 procured and tested – ready to install!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6A9C92-A9D7-45EA-AB84-EC618767951A}"/>
              </a:ext>
            </a:extLst>
          </p:cNvPr>
          <p:cNvGrpSpPr/>
          <p:nvPr/>
        </p:nvGrpSpPr>
        <p:grpSpPr>
          <a:xfrm>
            <a:off x="-27766" y="776260"/>
            <a:ext cx="12064646" cy="2112144"/>
            <a:chOff x="127354" y="793460"/>
            <a:chExt cx="12064646" cy="21121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FFCC90-0BBF-446A-AF4A-4F981F521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654" y="1435871"/>
              <a:ext cx="599748" cy="4975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AE3368-5EC6-4935-86BE-8FCC77910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6587" y="1168079"/>
              <a:ext cx="794783" cy="10331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46376C-3802-47DF-BEB7-25F31BCBE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0121" y="1435871"/>
              <a:ext cx="599748" cy="4975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31F131-5F6B-4D17-9F81-CD1197996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4550" y="793460"/>
              <a:ext cx="610253" cy="178235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55CBBC-22A5-4D30-96CF-93738C27C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1522" y="947202"/>
              <a:ext cx="841389" cy="1474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21BD98-FED6-4E03-B2D8-699C7727E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69628" y="1341369"/>
              <a:ext cx="771031" cy="6865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81C7D1-DEA8-45C9-99E2-7D69EE5FD2A2}"/>
                </a:ext>
              </a:extLst>
            </p:cNvPr>
            <p:cNvSpPr txBox="1"/>
            <p:nvPr/>
          </p:nvSpPr>
          <p:spPr>
            <a:xfrm>
              <a:off x="127354" y="2176376"/>
              <a:ext cx="1570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12’’ SS Bellows 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4060E5-EE28-4E77-AC49-2A7061488D21}"/>
                </a:ext>
              </a:extLst>
            </p:cNvPr>
            <p:cNvSpPr txBox="1"/>
            <p:nvPr/>
          </p:nvSpPr>
          <p:spPr>
            <a:xfrm>
              <a:off x="1885186" y="2169836"/>
              <a:ext cx="1570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12’’ SS Bellows 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9E38E9-6B84-47F7-BFC4-EF70DDD99C69}"/>
                </a:ext>
              </a:extLst>
            </p:cNvPr>
            <p:cNvSpPr txBox="1"/>
            <p:nvPr/>
          </p:nvSpPr>
          <p:spPr>
            <a:xfrm>
              <a:off x="3884511" y="2224306"/>
              <a:ext cx="1570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26’’ SS Bellows 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CE803B-339F-43DB-AEF7-8AB1829D9FB4}"/>
                </a:ext>
              </a:extLst>
            </p:cNvPr>
            <p:cNvSpPr txBox="1"/>
            <p:nvPr/>
          </p:nvSpPr>
          <p:spPr>
            <a:xfrm>
              <a:off x="6004557" y="2567050"/>
              <a:ext cx="1570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54’’ SS Bellows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FE173E-FEF6-4C0E-8C24-5E34540D5462}"/>
                </a:ext>
              </a:extLst>
            </p:cNvPr>
            <p:cNvSpPr txBox="1"/>
            <p:nvPr/>
          </p:nvSpPr>
          <p:spPr>
            <a:xfrm>
              <a:off x="7707631" y="2567050"/>
              <a:ext cx="2349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41’’ Inconel 625 Bellows 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97EE76-23AA-4C28-B85E-0F823EA26C15}"/>
                </a:ext>
              </a:extLst>
            </p:cNvPr>
            <p:cNvSpPr txBox="1"/>
            <p:nvPr/>
          </p:nvSpPr>
          <p:spPr>
            <a:xfrm>
              <a:off x="9842831" y="2164494"/>
              <a:ext cx="2349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18’’ Inconel 625 Bellows 7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9687711" y="1083043"/>
            <a:ext cx="2349169" cy="1414687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85944" y="4604023"/>
            <a:ext cx="11608759" cy="277907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FE4A2F-465C-47C1-AAD9-24AF082F838B}"/>
              </a:ext>
            </a:extLst>
          </p:cNvPr>
          <p:cNvSpPr/>
          <p:nvPr/>
        </p:nvSpPr>
        <p:spPr>
          <a:xfrm>
            <a:off x="9821839" y="4921739"/>
            <a:ext cx="2274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 At max deflections (only needed during some installations).</a:t>
            </a:r>
          </a:p>
        </p:txBody>
      </p:sp>
    </p:spTree>
    <p:extLst>
      <p:ext uri="{BB962C8B-B14F-4D97-AF65-F5344CB8AC3E}">
        <p14:creationId xmlns:p14="http://schemas.microsoft.com/office/powerpoint/2010/main" val="290480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B8C2-85DB-4E98-B9DD-EE7F9A96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Tests of Bellows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D25F-6E59-4CCB-89C9-D84C0312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6985556" cy="231930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Welding quality is excellent.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Leak test confirms that Bellows 7 meets </a:t>
            </a:r>
            <a:r>
              <a:rPr lang="en-US" sz="1800" dirty="0" err="1"/>
              <a:t>JLab’s</a:t>
            </a:r>
            <a:r>
              <a:rPr lang="en-US" sz="1800" dirty="0"/>
              <a:t> specification.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Dimensional inspection indicates free length of Bellows 7 is 20.56’’ (B), short by 1.44’’. SAM pipe was extended 1.44’’.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Permeability measurements found that company name plate was not Inconel 625. Removed.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Measured axial spring rate = 516 lbf/in.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65E0D-0033-44D5-B2D8-F11D3091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MOLLER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43797-17F3-410C-9648-A926DE09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0D634-89D2-41EC-A5C0-F10E127651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0768" y="3728888"/>
            <a:ext cx="2798074" cy="2366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85A1A-62EF-43E8-BC82-A7259D297E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09" y="3536315"/>
            <a:ext cx="3666490" cy="2752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5B040-7DC7-4665-AC0E-F2D2784424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59375" y="862909"/>
            <a:ext cx="4551988" cy="251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DFE83-4CA2-44CF-9B2B-EB3936743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348" y="3906520"/>
            <a:ext cx="2679446" cy="2011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FD0D8B-CE01-4A14-B0DA-2ED37FE18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43" y="3587782"/>
            <a:ext cx="3657600" cy="27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4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CAM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22" id="{7D852318-B66D-D548-B230-42B768B2C6CB}" vid="{2B78BD5A-1867-D346-B348-5AA673314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9BB2855408CD43A91836C3C7367A4C" ma:contentTypeVersion="18" ma:contentTypeDescription="Create a new document." ma:contentTypeScope="" ma:versionID="ec644f1295f9c545d985fa4214746beb">
  <xsd:schema xmlns:xsd="http://www.w3.org/2001/XMLSchema" xmlns:xs="http://www.w3.org/2001/XMLSchema" xmlns:p="http://schemas.microsoft.com/office/2006/metadata/properties" xmlns:ns2="d9b38298-6679-47c0-8a4c-297cb3434de8" xmlns:ns3="9fdee2bc-9293-48cc-b756-85f5c14e8a2a" targetNamespace="http://schemas.microsoft.com/office/2006/metadata/properties" ma:root="true" ma:fieldsID="87c9a5fb5454d99a52bddaecd9a1a7d1" ns2:_="" ns3:_="">
    <xsd:import namespace="d9b38298-6679-47c0-8a4c-297cb3434de8"/>
    <xsd:import namespace="9fdee2bc-9293-48cc-b756-85f5c14e8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rder0" minOccurs="0"/>
                <xsd:element ref="ns3:TaxCatchAll" minOccurs="0"/>
                <xsd:element ref="ns2:lcf76f155ced4ddcb4097134ff3c332f" minOccurs="0"/>
                <xsd:element ref="ns2:Not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8298-6679-47c0-8a4c-297cb3434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order0" ma:index="17" nillable="true" ma:displayName="order" ma:format="Dropdown" ma:internalName="order0" ma:percentage="FALSE">
      <xsd:simpleType>
        <xsd:restriction base="dms:Number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1" nillable="true" ma:displayName="Notes" ma:description="Passcode: +V8cy34F" ma:format="Dropdown" ma:internalName="Notes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ee2bc-9293-48cc-b756-85f5c14e8a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9fe7b30-ccdb-4f7b-890c-e4714ded0ee8}" ma:internalName="TaxCatchAll" ma:showField="CatchAllData" ma:web="9fdee2bc-9293-48cc-b756-85f5c14e8a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dee2bc-9293-48cc-b756-85f5c14e8a2a" xsi:nil="true"/>
    <Notes xmlns="d9b38298-6679-47c0-8a4c-297cb3434de8" xsi:nil="true"/>
    <lcf76f155ced4ddcb4097134ff3c332f xmlns="d9b38298-6679-47c0-8a4c-297cb3434de8">
      <Terms xmlns="http://schemas.microsoft.com/office/infopath/2007/PartnerControls"/>
    </lcf76f155ced4ddcb4097134ff3c332f>
    <order0 xmlns="d9b38298-6679-47c0-8a4c-297cb3434de8" xsi:nil="true"/>
  </documentManagement>
</p:properties>
</file>

<file path=customXml/itemProps1.xml><?xml version="1.0" encoding="utf-8"?>
<ds:datastoreItem xmlns:ds="http://schemas.openxmlformats.org/officeDocument/2006/customXml" ds:itemID="{A6C8F616-F8F6-4546-AC4E-C2F8C1EB3D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7D1665-FAE2-48CA-B60F-1606CC9EE6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38298-6679-47c0-8a4c-297cb3434de8"/>
    <ds:schemaRef ds:uri="9fdee2bc-9293-48cc-b756-85f5c14e8a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876180-0A91-4357-BFB9-BF3E9548FDFA}">
  <ds:schemaRefs>
    <ds:schemaRef ds:uri="http://schemas.microsoft.com/office/2006/metadata/properties"/>
    <ds:schemaRef ds:uri="d9b38298-6679-47c0-8a4c-297cb3434de8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9fdee2bc-9293-48cc-b756-85f5c14e8a2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Cost_Schedule</Template>
  <TotalTime>24375</TotalTime>
  <Words>1478</Words>
  <Application>Microsoft Office PowerPoint</Application>
  <PresentationFormat>Widescreen</PresentationFormat>
  <Paragraphs>358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Template_CAM</vt:lpstr>
      <vt:lpstr>MOLLER Collaboration Meeting</vt:lpstr>
      <vt:lpstr>Outline</vt:lpstr>
      <vt:lpstr>Overview</vt:lpstr>
      <vt:lpstr>Status Summary</vt:lpstr>
      <vt:lpstr>Drift Pipe</vt:lpstr>
      <vt:lpstr>Detector Pipe and Pion Donut Support Assembly</vt:lpstr>
      <vt:lpstr>Prototype Window and Detector Window</vt:lpstr>
      <vt:lpstr>Bellows</vt:lpstr>
      <vt:lpstr>Acceptance Tests of Bellows 7</vt:lpstr>
      <vt:lpstr>Conclusions</vt:lpstr>
      <vt:lpstr>PowerPoint Presentation</vt:lpstr>
      <vt:lpstr>Beam Pipe from Target to Collar 0</vt:lpstr>
      <vt:lpstr>SAM Pipe</vt:lpstr>
      <vt:lpstr>Support of Beam Dump Entry Pipe (OD = 24’’, thickness = 3/16’’)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Sun</dc:creator>
  <cp:lastModifiedBy>Eric Sun</cp:lastModifiedBy>
  <cp:revision>416</cp:revision>
  <dcterms:created xsi:type="dcterms:W3CDTF">2022-04-11T14:34:08Z</dcterms:created>
  <dcterms:modified xsi:type="dcterms:W3CDTF">2023-05-04T17:56:14Z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0x010100829BB2855408CD43A91836C3C7367A4C</vt:lpwstr>
  </property>
  <property fmtid="{D5CDD505-2E9C-101B-9397-08002B2CF9AE}" pid="3" name="MediaServiceImageTags">
    <vt:lpwstr/>
  </property>
</Properties>
</file>