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sldIdLst>
    <p:sldId id="309" r:id="rId5"/>
    <p:sldId id="384" r:id="rId6"/>
    <p:sldId id="399" r:id="rId7"/>
    <p:sldId id="400" r:id="rId8"/>
    <p:sldId id="398" r:id="rId9"/>
    <p:sldId id="404" r:id="rId10"/>
    <p:sldId id="401" r:id="rId11"/>
    <p:sldId id="403" r:id="rId12"/>
    <p:sldId id="406" r:id="rId13"/>
    <p:sldId id="408" r:id="rId14"/>
    <p:sldId id="410" r:id="rId15"/>
    <p:sldId id="411" r:id="rId16"/>
    <p:sldId id="412" r:id="rId17"/>
    <p:sldId id="413" r:id="rId18"/>
    <p:sldId id="416" r:id="rId19"/>
    <p:sldId id="415" r:id="rId20"/>
    <p:sldId id="409" r:id="rId21"/>
    <p:sldId id="407" r:id="rId22"/>
    <p:sldId id="41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Kashy" initials="DK" lastIdx="38" clrIdx="0">
    <p:extLst>
      <p:ext uri="{19B8F6BF-5375-455C-9EA6-DF929625EA0E}">
        <p15:presenceInfo xmlns:p15="http://schemas.microsoft.com/office/powerpoint/2012/main" userId="S-1-5-21-1097014734-140981682-1849977318-17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051"/>
    <a:srgbClr val="FF9300"/>
    <a:srgbClr val="EFEE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C566CC-D48C-0D0D-4E02-97858C6BE3CA}" v="1" dt="2021-09-22T18:25:37.504"/>
    <p1510:client id="{ABFBB4BF-4BC9-8861-475D-D470F858D1B1}" v="212" dt="2021-09-23T16:19:20.884"/>
    <p1510:client id="{EF77C63F-7D68-BBBC-7A5C-9CE23463E6D5}" v="51" dt="2020-09-27T11:51:36.5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1" autoAdjust="0"/>
    <p:restoredTop sz="81941" autoAdjust="0"/>
  </p:normalViewPr>
  <p:slideViewPr>
    <p:cSldViewPr snapToGrid="0">
      <p:cViewPr varScale="1">
        <p:scale>
          <a:sx n="115" d="100"/>
          <a:sy n="115" d="100"/>
        </p:scale>
        <p:origin x="432"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12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1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Fast" userId="S::jfast@jlab.org::413017ad-baca-49c1-98af-b3f2cb479364" providerId="AD" clId="Web-{ABFBB4BF-4BC9-8861-475D-D470F858D1B1}"/>
    <pc:docChg chg="modSld">
      <pc:chgData name="James Fast" userId="S::jfast@jlab.org::413017ad-baca-49c1-98af-b3f2cb479364" providerId="AD" clId="Web-{ABFBB4BF-4BC9-8861-475D-D470F858D1B1}" dt="2021-09-23T16:19:20.884" v="134" actId="20577"/>
      <pc:docMkLst>
        <pc:docMk/>
      </pc:docMkLst>
      <pc:sldChg chg="modSp">
        <pc:chgData name="James Fast" userId="S::jfast@jlab.org::413017ad-baca-49c1-98af-b3f2cb479364" providerId="AD" clId="Web-{ABFBB4BF-4BC9-8861-475D-D470F858D1B1}" dt="2021-09-23T16:08:45.935" v="9" actId="20577"/>
        <pc:sldMkLst>
          <pc:docMk/>
          <pc:sldMk cId="1171382846" sldId="383"/>
        </pc:sldMkLst>
        <pc:spChg chg="mod">
          <ac:chgData name="James Fast" userId="S::jfast@jlab.org::413017ad-baca-49c1-98af-b3f2cb479364" providerId="AD" clId="Web-{ABFBB4BF-4BC9-8861-475D-D470F858D1B1}" dt="2021-09-23T16:08:45.935" v="9" actId="20577"/>
          <ac:spMkLst>
            <pc:docMk/>
            <pc:sldMk cId="1171382846" sldId="383"/>
            <ac:spMk id="6" creationId="{F6CBBA10-CB63-3F40-B03F-C807186ACA92}"/>
          </ac:spMkLst>
        </pc:spChg>
      </pc:sldChg>
      <pc:sldChg chg="modSp">
        <pc:chgData name="James Fast" userId="S::jfast@jlab.org::413017ad-baca-49c1-98af-b3f2cb479364" providerId="AD" clId="Web-{ABFBB4BF-4BC9-8861-475D-D470F858D1B1}" dt="2021-09-23T16:11:36.033" v="51" actId="20577"/>
        <pc:sldMkLst>
          <pc:docMk/>
          <pc:sldMk cId="2596079402" sldId="430"/>
        </pc:sldMkLst>
        <pc:spChg chg="mod">
          <ac:chgData name="James Fast" userId="S::jfast@jlab.org::413017ad-baca-49c1-98af-b3f2cb479364" providerId="AD" clId="Web-{ABFBB4BF-4BC9-8861-475D-D470F858D1B1}" dt="2021-09-23T16:11:36.033" v="51" actId="20577"/>
          <ac:spMkLst>
            <pc:docMk/>
            <pc:sldMk cId="2596079402" sldId="430"/>
            <ac:spMk id="7" creationId="{8EF6BC93-6649-0446-BAFA-41EB25F21FBC}"/>
          </ac:spMkLst>
        </pc:spChg>
      </pc:sldChg>
      <pc:sldChg chg="modSp">
        <pc:chgData name="James Fast" userId="S::jfast@jlab.org::413017ad-baca-49c1-98af-b3f2cb479364" providerId="AD" clId="Web-{ABFBB4BF-4BC9-8861-475D-D470F858D1B1}" dt="2021-09-23T16:12:04.721" v="52" actId="20577"/>
        <pc:sldMkLst>
          <pc:docMk/>
          <pc:sldMk cId="3329557690" sldId="440"/>
        </pc:sldMkLst>
        <pc:spChg chg="mod">
          <ac:chgData name="James Fast" userId="S::jfast@jlab.org::413017ad-baca-49c1-98af-b3f2cb479364" providerId="AD" clId="Web-{ABFBB4BF-4BC9-8861-475D-D470F858D1B1}" dt="2021-09-23T16:12:04.721" v="52" actId="20577"/>
          <ac:spMkLst>
            <pc:docMk/>
            <pc:sldMk cId="3329557690" sldId="440"/>
            <ac:spMk id="22" creationId="{00000000-0000-0000-0000-000000000000}"/>
          </ac:spMkLst>
        </pc:spChg>
      </pc:sldChg>
      <pc:sldChg chg="modSp">
        <pc:chgData name="James Fast" userId="S::jfast@jlab.org::413017ad-baca-49c1-98af-b3f2cb479364" providerId="AD" clId="Web-{ABFBB4BF-4BC9-8861-475D-D470F858D1B1}" dt="2021-09-23T16:14:34.598" v="131"/>
        <pc:sldMkLst>
          <pc:docMk/>
          <pc:sldMk cId="2681961792" sldId="441"/>
        </pc:sldMkLst>
        <pc:graphicFrameChg chg="mod modGraphic">
          <ac:chgData name="James Fast" userId="S::jfast@jlab.org::413017ad-baca-49c1-98af-b3f2cb479364" providerId="AD" clId="Web-{ABFBB4BF-4BC9-8861-475D-D470F858D1B1}" dt="2021-09-23T16:14:34.598" v="131"/>
          <ac:graphicFrameMkLst>
            <pc:docMk/>
            <pc:sldMk cId="2681961792" sldId="441"/>
            <ac:graphicFrameMk id="17" creationId="{00000000-0000-0000-0000-000000000000}"/>
          </ac:graphicFrameMkLst>
        </pc:graphicFrameChg>
      </pc:sldChg>
      <pc:sldChg chg="modSp">
        <pc:chgData name="James Fast" userId="S::jfast@jlab.org::413017ad-baca-49c1-98af-b3f2cb479364" providerId="AD" clId="Web-{ABFBB4BF-4BC9-8861-475D-D470F858D1B1}" dt="2021-09-23T16:19:20.884" v="134" actId="20577"/>
        <pc:sldMkLst>
          <pc:docMk/>
          <pc:sldMk cId="2302827097" sldId="443"/>
        </pc:sldMkLst>
        <pc:spChg chg="mod">
          <ac:chgData name="James Fast" userId="S::jfast@jlab.org::413017ad-baca-49c1-98af-b3f2cb479364" providerId="AD" clId="Web-{ABFBB4BF-4BC9-8861-475D-D470F858D1B1}" dt="2021-09-23T16:19:20.884" v="134" actId="20577"/>
          <ac:spMkLst>
            <pc:docMk/>
            <pc:sldMk cId="2302827097" sldId="443"/>
            <ac:spMk id="3" creationId="{00000000-0000-0000-0000-000000000000}"/>
          </ac:spMkLst>
        </pc:spChg>
      </pc:sldChg>
    </pc:docChg>
  </pc:docChgLst>
  <pc:docChgLst>
    <pc:chgData name="Probir Ghoshal" userId="S::ghoshal@jlab.org::fbb7819b-ea5e-44b7-97d8-4796894de042" providerId="AD" clId="Web-{16C566CC-D48C-0D0D-4E02-97858C6BE3CA}"/>
    <pc:docChg chg="modSld">
      <pc:chgData name="Probir Ghoshal" userId="S::ghoshal@jlab.org::fbb7819b-ea5e-44b7-97d8-4796894de042" providerId="AD" clId="Web-{16C566CC-D48C-0D0D-4E02-97858C6BE3CA}" dt="2021-09-22T18:25:37.504" v="0" actId="1076"/>
      <pc:docMkLst>
        <pc:docMk/>
      </pc:docMkLst>
      <pc:sldChg chg="modSp">
        <pc:chgData name="Probir Ghoshal" userId="S::ghoshal@jlab.org::fbb7819b-ea5e-44b7-97d8-4796894de042" providerId="AD" clId="Web-{16C566CC-D48C-0D0D-4E02-97858C6BE3CA}" dt="2021-09-22T18:25:37.504" v="0" actId="1076"/>
        <pc:sldMkLst>
          <pc:docMk/>
          <pc:sldMk cId="1096937570" sldId="436"/>
        </pc:sldMkLst>
        <pc:spChg chg="mod">
          <ac:chgData name="Probir Ghoshal" userId="S::ghoshal@jlab.org::fbb7819b-ea5e-44b7-97d8-4796894de042" providerId="AD" clId="Web-{16C566CC-D48C-0D0D-4E02-97858C6BE3CA}" dt="2021-09-22T18:25:37.504" v="0" actId="1076"/>
          <ac:spMkLst>
            <pc:docMk/>
            <pc:sldMk cId="1096937570" sldId="436"/>
            <ac:spMk id="1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6/21/2022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109401252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2073" y="2612572"/>
            <a:ext cx="7638799" cy="3359026"/>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4"/>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a:t>Author</a:t>
            </a:r>
          </a:p>
        </p:txBody>
      </p: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pic>
        <p:nvPicPr>
          <p:cNvPr id="17" name="Picture Placeholder 8">
            <a:extLst>
              <a:ext uri="{FF2B5EF4-FFF2-40B4-BE49-F238E27FC236}">
                <a16:creationId xmlns:a16="http://schemas.microsoft.com/office/drawing/2014/main" id="{5E934236-E122-7846-84A9-752797FA274A}"/>
              </a:ext>
            </a:extLst>
          </p:cNvPr>
          <p:cNvPicPr>
            <a:picLocks noChangeAspect="1"/>
          </p:cNvPicPr>
          <p:nvPr userDrawn="1"/>
        </p:nvPicPr>
        <p:blipFill>
          <a:blip r:embed="rId8"/>
          <a:stretch>
            <a:fillRect/>
          </a:stretch>
        </p:blipFill>
        <p:spPr>
          <a:xfrm>
            <a:off x="4395066" y="2761362"/>
            <a:ext cx="1924091" cy="89982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endParaRPr lang="en-US"/>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a:t>Author</a:t>
            </a:r>
          </a:p>
          <a:p>
            <a:pPr lvl="0"/>
            <a:r>
              <a:rPr lang="en-US"/>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a:t>Agenda Topics Covered:</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WBS 1.03 Spectrometer</a:t>
            </a:r>
            <a:endParaRPr lang="en-US"/>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WBS 1.03 Spectrometer</a:t>
            </a:r>
            <a:endParaRPr lang="en-US"/>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WBS 1.03 Spectrometer</a:t>
            </a:r>
            <a:endParaRPr lang="en-US"/>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WBS 1.03 Spectrometer</a:t>
            </a:r>
            <a:endParaRPr lang="en-US"/>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WBS 1.03 Spectrometer</a:t>
            </a:r>
            <a:endParaRPr lang="en-US"/>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WBS 1.03 Spectrometer</a:t>
            </a:r>
            <a:endParaRPr lang="en-US"/>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WBS 1.03 Spectrometer</a:t>
            </a:r>
            <a:endParaRPr lang="en-US"/>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smtClean="0"/>
              <a:t>WBS 1.03 Spectrometer</a:t>
            </a:r>
            <a:endParaRPr lang="en-US"/>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smtClean="0"/>
              <a:t>WBS 1.03 Spectrometer</a:t>
            </a:r>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216" y="509915"/>
            <a:ext cx="10583064" cy="617838"/>
          </a:xfrm>
        </p:spPr>
        <p:txBody>
          <a:bodyPr/>
          <a:lstStyle/>
          <a:p>
            <a:r>
              <a:rPr lang="en-US" dirty="0" smtClean="0">
                <a:latin typeface="Arial"/>
                <a:cs typeface="Arial"/>
              </a:rPr>
              <a:t>MOLLER Spectrometer </a:t>
            </a:r>
            <a:r>
              <a:rPr lang="en-US" dirty="0">
                <a:latin typeface="Arial"/>
                <a:cs typeface="Arial"/>
              </a:rPr>
              <a:t>– WBS 1.03		</a:t>
            </a:r>
          </a:p>
        </p:txBody>
      </p:sp>
      <p:sp>
        <p:nvSpPr>
          <p:cNvPr id="3" name="Subtitle 2"/>
          <p:cNvSpPr>
            <a:spLocks noGrp="1"/>
          </p:cNvSpPr>
          <p:nvPr>
            <p:ph type="subTitle" idx="1"/>
          </p:nvPr>
        </p:nvSpPr>
        <p:spPr>
          <a:xfrm>
            <a:off x="274216" y="1302983"/>
            <a:ext cx="11594696" cy="909865"/>
          </a:xfrm>
        </p:spPr>
        <p:txBody>
          <a:bodyPr/>
          <a:lstStyle/>
          <a:p>
            <a:r>
              <a:rPr lang="en-US" b="1" dirty="0" smtClean="0"/>
              <a:t>MOLLER Collaboration Meeting</a:t>
            </a:r>
            <a:endParaRPr lang="en-US" b="1" dirty="0"/>
          </a:p>
          <a:p>
            <a:r>
              <a:rPr lang="en-US" b="1" dirty="0" smtClean="0"/>
              <a:t>June 21-22, 2022</a:t>
            </a:r>
            <a:endParaRPr lang="en-US" b="1" dirty="0"/>
          </a:p>
          <a:p>
            <a:endParaRPr lang="en-US" dirty="0"/>
          </a:p>
        </p:txBody>
      </p:sp>
      <p:sp>
        <p:nvSpPr>
          <p:cNvPr id="5" name="Text Placeholder 4"/>
          <p:cNvSpPr>
            <a:spLocks noGrp="1"/>
          </p:cNvSpPr>
          <p:nvPr>
            <p:ph type="body" sz="quarter" idx="14"/>
          </p:nvPr>
        </p:nvSpPr>
        <p:spPr>
          <a:xfrm>
            <a:off x="267731" y="2629114"/>
            <a:ext cx="3922880" cy="2546390"/>
          </a:xfrm>
        </p:spPr>
        <p:txBody>
          <a:bodyPr vert="horz" lIns="91440" tIns="45720" rIns="91440" bIns="45720" rtlCol="0" anchor="t">
            <a:noAutofit/>
          </a:bodyPr>
          <a:lstStyle/>
          <a:p>
            <a:r>
              <a:rPr lang="en-US" sz="2000" b="1" dirty="0" smtClean="0">
                <a:solidFill>
                  <a:schemeClr val="tx1"/>
                </a:solidFill>
                <a:latin typeface="Arial"/>
                <a:cs typeface="Arial"/>
              </a:rPr>
              <a:t>Spectrometer Engineering</a:t>
            </a:r>
            <a:endParaRPr lang="en-US" sz="2000" b="1" dirty="0" smtClean="0">
              <a:solidFill>
                <a:schemeClr val="tx1"/>
              </a:solidFill>
              <a:latin typeface="Arial"/>
              <a:cs typeface="Arial"/>
            </a:endParaRPr>
          </a:p>
          <a:p>
            <a:endParaRPr lang="en-US" sz="1600" b="1" dirty="0">
              <a:solidFill>
                <a:schemeClr val="tx1"/>
              </a:solidFill>
              <a:latin typeface="Arial"/>
              <a:cs typeface="Arial"/>
            </a:endParaRPr>
          </a:p>
          <a:p>
            <a:endParaRPr lang="en-US" sz="1600" b="1" dirty="0" smtClean="0">
              <a:solidFill>
                <a:schemeClr val="tx1"/>
              </a:solidFill>
              <a:latin typeface="Arial"/>
              <a:cs typeface="Arial"/>
            </a:endParaRPr>
          </a:p>
          <a:p>
            <a:r>
              <a:rPr lang="en-US" sz="1600" b="1" dirty="0" smtClean="0">
                <a:solidFill>
                  <a:schemeClr val="tx1"/>
                </a:solidFill>
                <a:latin typeface="Arial"/>
                <a:cs typeface="Arial"/>
              </a:rPr>
              <a:t>David Kashy</a:t>
            </a:r>
            <a:endParaRPr lang="en-US" sz="1600" b="1" dirty="0" smtClean="0">
              <a:solidFill>
                <a:schemeClr val="tx1"/>
              </a:solidFill>
              <a:latin typeface="Arial"/>
              <a:cs typeface="Arial"/>
            </a:endParaRPr>
          </a:p>
          <a:p>
            <a:r>
              <a:rPr lang="en-US" sz="1600" dirty="0" smtClean="0">
                <a:solidFill>
                  <a:schemeClr val="tx1"/>
                </a:solidFill>
                <a:latin typeface="Arial"/>
                <a:cs typeface="Arial"/>
              </a:rPr>
              <a:t>Team - Magnet </a:t>
            </a:r>
            <a:r>
              <a:rPr lang="en-US" sz="1600" dirty="0" smtClean="0">
                <a:solidFill>
                  <a:schemeClr val="tx1"/>
                </a:solidFill>
                <a:latin typeface="Arial"/>
                <a:cs typeface="Arial"/>
              </a:rPr>
              <a:t>Group/ENP/Engineering and MIT </a:t>
            </a:r>
            <a:endParaRPr lang="en-US" sz="1600" dirty="0">
              <a:solidFill>
                <a:schemeClr val="tx1"/>
              </a:solidFill>
            </a:endParaRPr>
          </a:p>
          <a:p>
            <a:r>
              <a:rPr lang="en-US" sz="1600" dirty="0">
                <a:solidFill>
                  <a:schemeClr val="tx1"/>
                </a:solidFill>
                <a:latin typeface="Arial"/>
                <a:cs typeface="Arial"/>
              </a:rPr>
              <a:t>Jefferson Lab</a:t>
            </a:r>
            <a:endParaRPr lang="en-US" sz="1600" dirty="0">
              <a:solidFill>
                <a:schemeClr val="tx1"/>
              </a:solidFill>
            </a:endParaRPr>
          </a:p>
        </p:txBody>
      </p:sp>
    </p:spTree>
    <p:extLst>
      <p:ext uri="{BB962C8B-B14F-4D97-AF65-F5344CB8AC3E}">
        <p14:creationId xmlns:p14="http://schemas.microsoft.com/office/powerpoint/2010/main" val="459193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4FB7E-B8E7-41B9-BBA9-A9BB31C29FAC}"/>
              </a:ext>
            </a:extLst>
          </p:cNvPr>
          <p:cNvSpPr>
            <a:spLocks noGrp="1"/>
          </p:cNvSpPr>
          <p:nvPr>
            <p:ph type="title"/>
          </p:nvPr>
        </p:nvSpPr>
        <p:spPr>
          <a:xfrm>
            <a:off x="411893" y="187597"/>
            <a:ext cx="11285837" cy="487490"/>
          </a:xfrm>
        </p:spPr>
        <p:txBody>
          <a:bodyPr>
            <a:normAutofit fontScale="90000"/>
          </a:bodyPr>
          <a:lstStyle/>
          <a:p>
            <a:r>
              <a:rPr lang="en-US" dirty="0" smtClean="0"/>
              <a:t>Responses </a:t>
            </a:r>
            <a:r>
              <a:rPr lang="en-US" dirty="0"/>
              <a:t>to Recommendation 1 and 3 of 60% </a:t>
            </a:r>
            <a:r>
              <a:rPr lang="en-US" dirty="0" smtClean="0"/>
              <a:t>Review of Beam Pipes Bellows and Windows</a:t>
            </a:r>
            <a:endParaRPr lang="en-US" dirty="0"/>
          </a:p>
        </p:txBody>
      </p:sp>
      <p:sp>
        <p:nvSpPr>
          <p:cNvPr id="3" name="Content Placeholder 2">
            <a:extLst>
              <a:ext uri="{FF2B5EF4-FFF2-40B4-BE49-F238E27FC236}">
                <a16:creationId xmlns:a16="http://schemas.microsoft.com/office/drawing/2014/main" id="{6B94D9D9-1854-4739-8BFE-8C4CB83CA297}"/>
              </a:ext>
            </a:extLst>
          </p:cNvPr>
          <p:cNvSpPr>
            <a:spLocks noGrp="1"/>
          </p:cNvSpPr>
          <p:nvPr>
            <p:ph idx="1"/>
          </p:nvPr>
        </p:nvSpPr>
        <p:spPr>
          <a:xfrm>
            <a:off x="241606" y="966054"/>
            <a:ext cx="7123289" cy="5493323"/>
          </a:xfrm>
        </p:spPr>
        <p:txBody>
          <a:bodyPr>
            <a:normAutofit fontScale="92500" lnSpcReduction="10000"/>
          </a:bodyPr>
          <a:lstStyle/>
          <a:p>
            <a:pPr>
              <a:buFont typeface="Wingdings" panose="05000000000000000000" pitchFamily="2" charset="2"/>
              <a:buChar char="Ø"/>
            </a:pPr>
            <a:r>
              <a:rPr lang="en-US" dirty="0"/>
              <a:t>Recommendation 1:  Evaluate and document pressure relief system. </a:t>
            </a:r>
          </a:p>
          <a:p>
            <a:pPr lvl="1">
              <a:buFont typeface="Wingdings" panose="05000000000000000000" pitchFamily="2" charset="2"/>
              <a:buChar char="Ø"/>
            </a:pPr>
            <a:r>
              <a:rPr lang="en-US" dirty="0"/>
              <a:t>Response: In progress. We have designed a parallel plate (OD = 9.76’’) for any potential pressure rise.</a:t>
            </a:r>
          </a:p>
          <a:p>
            <a:pPr>
              <a:buFont typeface="Wingdings" panose="05000000000000000000" pitchFamily="2" charset="2"/>
              <a:buChar char="Ø"/>
            </a:pPr>
            <a:r>
              <a:rPr lang="en-US" dirty="0"/>
              <a:t>Recommendation 3: Document failure conditions of materials, such as gaskets.</a:t>
            </a:r>
          </a:p>
          <a:p>
            <a:pPr lvl="1">
              <a:buFont typeface="Wingdings" panose="05000000000000000000" pitchFamily="2" charset="2"/>
              <a:buChar char="Ø"/>
            </a:pPr>
            <a:r>
              <a:rPr lang="en-US" dirty="0"/>
              <a:t>Bellows 1, 2, and 7</a:t>
            </a:r>
          </a:p>
          <a:p>
            <a:pPr lvl="2">
              <a:buFont typeface="Wingdings" panose="05000000000000000000" pitchFamily="2" charset="2"/>
              <a:buChar char="§"/>
            </a:pPr>
            <a:r>
              <a:rPr lang="en-US" dirty="0"/>
              <a:t>CF design with one Inconel flange and one aluminum flange</a:t>
            </a:r>
          </a:p>
          <a:p>
            <a:pPr lvl="2">
              <a:buFont typeface="Wingdings" panose="05000000000000000000" pitchFamily="2" charset="2"/>
              <a:buChar char="§"/>
            </a:pPr>
            <a:r>
              <a:rPr lang="en-US" dirty="0"/>
              <a:t>Aluminum 1100-O gaskets</a:t>
            </a:r>
          </a:p>
          <a:p>
            <a:pPr lvl="1">
              <a:buFont typeface="Wingdings" panose="05000000000000000000" pitchFamily="2" charset="2"/>
              <a:buChar char="Ø"/>
            </a:pPr>
            <a:r>
              <a:rPr lang="en-US" dirty="0"/>
              <a:t>Dosage results from MOLLER simulation</a:t>
            </a:r>
          </a:p>
          <a:p>
            <a:pPr lvl="2">
              <a:buFont typeface="Wingdings" panose="05000000000000000000" pitchFamily="2" charset="2"/>
              <a:buChar char="§"/>
            </a:pPr>
            <a:r>
              <a:rPr lang="en-US" dirty="0" smtClean="0"/>
              <a:t>Bellows </a:t>
            </a:r>
            <a:r>
              <a:rPr lang="en-US" dirty="0"/>
              <a:t>3 US/DS: </a:t>
            </a:r>
            <a:r>
              <a:rPr lang="en-US" dirty="0" smtClean="0"/>
              <a:t>0.12/ 0.3 MGy  </a:t>
            </a:r>
            <a:endParaRPr lang="en-US" dirty="0"/>
          </a:p>
          <a:p>
            <a:pPr lvl="2">
              <a:buFont typeface="Wingdings" panose="05000000000000000000" pitchFamily="2" charset="2"/>
              <a:buChar char="§"/>
            </a:pPr>
            <a:r>
              <a:rPr lang="en-US" dirty="0" smtClean="0"/>
              <a:t>Bellows </a:t>
            </a:r>
            <a:r>
              <a:rPr lang="en-US" dirty="0"/>
              <a:t>4 US/DS: </a:t>
            </a:r>
            <a:r>
              <a:rPr lang="en-US" dirty="0" smtClean="0"/>
              <a:t>0.01/ 0.05 MGy  </a:t>
            </a:r>
            <a:endParaRPr lang="en-US" dirty="0"/>
          </a:p>
          <a:p>
            <a:pPr lvl="2">
              <a:buFont typeface="Wingdings" panose="05000000000000000000" pitchFamily="2" charset="2"/>
              <a:buChar char="§"/>
            </a:pPr>
            <a:r>
              <a:rPr lang="en-US" dirty="0" smtClean="0"/>
              <a:t>Bellows </a:t>
            </a:r>
            <a:r>
              <a:rPr lang="en-US" dirty="0"/>
              <a:t>5: </a:t>
            </a:r>
            <a:r>
              <a:rPr lang="en-US" dirty="0" smtClean="0"/>
              <a:t>0.9 MGy  </a:t>
            </a:r>
            <a:endParaRPr lang="en-US" dirty="0"/>
          </a:p>
          <a:p>
            <a:pPr lvl="2">
              <a:buFont typeface="Wingdings" panose="05000000000000000000" pitchFamily="2" charset="2"/>
              <a:buChar char="§"/>
            </a:pPr>
            <a:r>
              <a:rPr lang="en-US" dirty="0"/>
              <a:t>Detector window: </a:t>
            </a:r>
            <a:r>
              <a:rPr lang="en-US" dirty="0" smtClean="0"/>
              <a:t>&lt;0.01MGy  </a:t>
            </a:r>
            <a:endParaRPr lang="en-US" dirty="0"/>
          </a:p>
          <a:p>
            <a:pPr lvl="2">
              <a:buFont typeface="Wingdings" panose="05000000000000000000" pitchFamily="2" charset="2"/>
              <a:buChar char="§"/>
            </a:pPr>
            <a:r>
              <a:rPr lang="en-US" dirty="0"/>
              <a:t>DS torus box bottom seal: </a:t>
            </a:r>
            <a:r>
              <a:rPr lang="en-US" dirty="0" smtClean="0"/>
              <a:t>0.01 – 0.05 MGy  </a:t>
            </a:r>
            <a:endParaRPr lang="en-US" dirty="0"/>
          </a:p>
          <a:p>
            <a:pPr lvl="1">
              <a:buFont typeface="Wingdings" panose="05000000000000000000" pitchFamily="2" charset="2"/>
              <a:buChar char="Ø"/>
            </a:pPr>
            <a:r>
              <a:rPr lang="en-US" dirty="0"/>
              <a:t>Bellows 3, 4, and 5 and detector window</a:t>
            </a:r>
          </a:p>
          <a:p>
            <a:pPr lvl="2">
              <a:buFont typeface="Wingdings" panose="05000000000000000000" pitchFamily="2" charset="2"/>
              <a:buChar char="§"/>
            </a:pPr>
            <a:r>
              <a:rPr lang="en-US" dirty="0"/>
              <a:t>EPDM2 is radiation-resistance up 2.0 MGy </a:t>
            </a:r>
            <a:r>
              <a:rPr lang="en-US" dirty="0" smtClean="0"/>
              <a:t> </a:t>
            </a:r>
            <a:endParaRPr lang="en-US" dirty="0"/>
          </a:p>
          <a:p>
            <a:pPr lvl="2">
              <a:buFont typeface="Wingdings" panose="05000000000000000000" pitchFamily="2" charset="2"/>
              <a:buChar char="§"/>
            </a:pPr>
            <a:r>
              <a:rPr lang="en-US" dirty="0"/>
              <a:t>Peroxide cured EPDM 2 1/4’’ O-ring is used. </a:t>
            </a:r>
            <a:r>
              <a:rPr lang="en-US" dirty="0" smtClean="0"/>
              <a:t> </a:t>
            </a:r>
            <a:endParaRPr lang="en-US" dirty="0"/>
          </a:p>
          <a:p>
            <a:pPr lvl="2">
              <a:buFont typeface="Wingdings" panose="05000000000000000000" pitchFamily="2" charset="2"/>
              <a:buChar char="§"/>
            </a:pPr>
            <a:r>
              <a:rPr lang="en-US" dirty="0"/>
              <a:t>500 ft EPDM2 O-ring has been ordered.</a:t>
            </a:r>
          </a:p>
        </p:txBody>
      </p:sp>
      <p:sp>
        <p:nvSpPr>
          <p:cNvPr id="4" name="Footer Placeholder 3">
            <a:extLst>
              <a:ext uri="{FF2B5EF4-FFF2-40B4-BE49-F238E27FC236}">
                <a16:creationId xmlns:a16="http://schemas.microsoft.com/office/drawing/2014/main" id="{32C810FD-9988-41F0-AE1E-BB0E2756D062}"/>
              </a:ext>
            </a:extLst>
          </p:cNvPr>
          <p:cNvSpPr>
            <a:spLocks noGrp="1"/>
          </p:cNvSpPr>
          <p:nvPr>
            <p:ph type="ftr" sz="quarter" idx="11"/>
          </p:nvPr>
        </p:nvSpPr>
        <p:spPr/>
        <p:txBody>
          <a:bodyPr/>
          <a:lstStyle/>
          <a:p>
            <a:r>
              <a:rPr lang="en-US" dirty="0"/>
              <a:t>MOLLER Collaboration Meeting, June 21-22, 2022</a:t>
            </a:r>
            <a:endParaRPr lang="en-US" dirty="0"/>
          </a:p>
        </p:txBody>
      </p:sp>
      <p:sp>
        <p:nvSpPr>
          <p:cNvPr id="5" name="Slide Number Placeholder 4">
            <a:extLst>
              <a:ext uri="{FF2B5EF4-FFF2-40B4-BE49-F238E27FC236}">
                <a16:creationId xmlns:a16="http://schemas.microsoft.com/office/drawing/2014/main" id="{A50A87FF-922E-4C09-AF58-13159AC7C853}"/>
              </a:ext>
            </a:extLst>
          </p:cNvPr>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6" name="Picture 5">
            <a:extLst>
              <a:ext uri="{FF2B5EF4-FFF2-40B4-BE49-F238E27FC236}">
                <a16:creationId xmlns:a16="http://schemas.microsoft.com/office/drawing/2014/main" id="{BA48DE7E-D753-4603-ADAF-EA914F457EEF}"/>
              </a:ext>
            </a:extLst>
          </p:cNvPr>
          <p:cNvPicPr>
            <a:picLocks noChangeAspect="1"/>
          </p:cNvPicPr>
          <p:nvPr/>
        </p:nvPicPr>
        <p:blipFill>
          <a:blip r:embed="rId2"/>
          <a:stretch>
            <a:fillRect/>
          </a:stretch>
        </p:blipFill>
        <p:spPr>
          <a:xfrm>
            <a:off x="7558130" y="966055"/>
            <a:ext cx="4392264" cy="3531166"/>
          </a:xfrm>
          <a:prstGeom prst="rect">
            <a:avLst/>
          </a:prstGeom>
        </p:spPr>
      </p:pic>
      <p:sp>
        <p:nvSpPr>
          <p:cNvPr id="7" name="Rectangle 6">
            <a:extLst>
              <a:ext uri="{FF2B5EF4-FFF2-40B4-BE49-F238E27FC236}">
                <a16:creationId xmlns:a16="http://schemas.microsoft.com/office/drawing/2014/main" id="{766EE52A-072E-4C9D-B2B0-4AAAEF157183}"/>
              </a:ext>
            </a:extLst>
          </p:cNvPr>
          <p:cNvSpPr/>
          <p:nvPr/>
        </p:nvSpPr>
        <p:spPr>
          <a:xfrm>
            <a:off x="7482177" y="4591665"/>
            <a:ext cx="4468217" cy="1077218"/>
          </a:xfrm>
          <a:prstGeom prst="rect">
            <a:avLst/>
          </a:prstGeom>
        </p:spPr>
        <p:txBody>
          <a:bodyPr wrap="square">
            <a:spAutoFit/>
          </a:bodyPr>
          <a:lstStyle/>
          <a:p>
            <a:r>
              <a:rPr lang="en-US" sz="1600" dirty="0">
                <a:latin typeface="Montserrat-Bold"/>
              </a:rPr>
              <a:t>Radiation resistance of elastomeric O-rings in mixed neutron and gamma fields: Testing methodology and experimental results, A. </a:t>
            </a:r>
            <a:r>
              <a:rPr lang="en-US" sz="1600" dirty="0" err="1">
                <a:latin typeface="Montserrat-Bold"/>
              </a:rPr>
              <a:t>Zenoni</a:t>
            </a:r>
            <a:r>
              <a:rPr lang="en-US" sz="1600" dirty="0">
                <a:latin typeface="Montserrat-Bold"/>
              </a:rPr>
              <a:t>, Rev. Sci. </a:t>
            </a:r>
            <a:r>
              <a:rPr lang="en-US" sz="1600" dirty="0" err="1">
                <a:latin typeface="Montserrat-Bold"/>
              </a:rPr>
              <a:t>Instrum</a:t>
            </a:r>
            <a:r>
              <a:rPr lang="en-US" sz="1600" dirty="0">
                <a:latin typeface="Montserrat-Bold"/>
              </a:rPr>
              <a:t>. 88, 113304 (2017)</a:t>
            </a:r>
            <a:endParaRPr lang="en-US" sz="1600" dirty="0"/>
          </a:p>
        </p:txBody>
      </p:sp>
    </p:spTree>
    <p:extLst>
      <p:ext uri="{BB962C8B-B14F-4D97-AF65-F5344CB8AC3E}">
        <p14:creationId xmlns:p14="http://schemas.microsoft.com/office/powerpoint/2010/main" val="32907967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F7E61-7208-4A56-8A6C-1439B927176E}"/>
              </a:ext>
            </a:extLst>
          </p:cNvPr>
          <p:cNvSpPr>
            <a:spLocks noGrp="1"/>
          </p:cNvSpPr>
          <p:nvPr>
            <p:ph type="title"/>
          </p:nvPr>
        </p:nvSpPr>
        <p:spPr/>
        <p:txBody>
          <a:bodyPr/>
          <a:lstStyle/>
          <a:p>
            <a:r>
              <a:rPr lang="en-US" dirty="0"/>
              <a:t>Progress since 60% Review – Drawings of Bellows </a:t>
            </a:r>
          </a:p>
        </p:txBody>
      </p:sp>
      <p:sp>
        <p:nvSpPr>
          <p:cNvPr id="3" name="Content Placeholder 2">
            <a:extLst>
              <a:ext uri="{FF2B5EF4-FFF2-40B4-BE49-F238E27FC236}">
                <a16:creationId xmlns:a16="http://schemas.microsoft.com/office/drawing/2014/main" id="{311F35D3-5AE2-4810-9FA4-AB6B4D0E2546}"/>
              </a:ext>
            </a:extLst>
          </p:cNvPr>
          <p:cNvSpPr>
            <a:spLocks noGrp="1"/>
          </p:cNvSpPr>
          <p:nvPr>
            <p:ph idx="1"/>
          </p:nvPr>
        </p:nvSpPr>
        <p:spPr>
          <a:xfrm>
            <a:off x="411894" y="966055"/>
            <a:ext cx="4160106" cy="5381694"/>
          </a:xfrm>
        </p:spPr>
        <p:txBody>
          <a:bodyPr/>
          <a:lstStyle/>
          <a:p>
            <a:pPr>
              <a:buFont typeface="Wingdings" panose="05000000000000000000" pitchFamily="2" charset="2"/>
              <a:buChar char="Ø"/>
            </a:pPr>
            <a:r>
              <a:rPr lang="en-US" dirty="0"/>
              <a:t>Drawings for bellows 7 were signed and approved</a:t>
            </a:r>
            <a:r>
              <a:rPr lang="en-US" dirty="0" smtClean="0"/>
              <a:t>. Going for a prototype of this bellows, two vendors have provided budgetary pricing</a:t>
            </a:r>
          </a:p>
          <a:p>
            <a:pPr>
              <a:buFont typeface="Wingdings" panose="05000000000000000000" pitchFamily="2" charset="2"/>
              <a:buChar char="Ø"/>
            </a:pPr>
            <a:r>
              <a:rPr lang="en-US" dirty="0" smtClean="0"/>
              <a:t>Drawings </a:t>
            </a:r>
            <a:r>
              <a:rPr lang="en-US" dirty="0"/>
              <a:t>for bellows 3, 4, and 5 were reviewed multiple times and are nearly complete</a:t>
            </a:r>
            <a:r>
              <a:rPr lang="en-US" dirty="0" smtClean="0"/>
              <a:t>. Bellows 4 being made slightly longer to increase stroke capability</a:t>
            </a:r>
            <a:endParaRPr lang="en-US" dirty="0"/>
          </a:p>
          <a:p>
            <a:pPr>
              <a:buFont typeface="Wingdings" panose="05000000000000000000" pitchFamily="2" charset="2"/>
              <a:buChar char="Ø"/>
            </a:pPr>
            <a:r>
              <a:rPr lang="en-US" dirty="0"/>
              <a:t>Flexibility of </a:t>
            </a:r>
            <a:r>
              <a:rPr lang="en-US" dirty="0" smtClean="0"/>
              <a:t>all bellows better than requirements</a:t>
            </a:r>
            <a:endParaRPr lang="en-US" dirty="0"/>
          </a:p>
          <a:p>
            <a:pPr>
              <a:buFont typeface="Wingdings" panose="05000000000000000000" pitchFamily="2" charset="2"/>
              <a:buChar char="Ø"/>
            </a:pPr>
            <a:r>
              <a:rPr lang="en-US" dirty="0" smtClean="0"/>
              <a:t>Only </a:t>
            </a:r>
            <a:r>
              <a:rPr lang="en-US" dirty="0"/>
              <a:t>one set of updated drawings for bellows 1 and 2 is needed; they are identical.</a:t>
            </a:r>
          </a:p>
        </p:txBody>
      </p:sp>
      <p:sp>
        <p:nvSpPr>
          <p:cNvPr id="4" name="Footer Placeholder 3">
            <a:extLst>
              <a:ext uri="{FF2B5EF4-FFF2-40B4-BE49-F238E27FC236}">
                <a16:creationId xmlns:a16="http://schemas.microsoft.com/office/drawing/2014/main" id="{9AB26EBB-C25B-4173-8A7E-CFAA7E18617B}"/>
              </a:ext>
            </a:extLst>
          </p:cNvPr>
          <p:cNvSpPr>
            <a:spLocks noGrp="1"/>
          </p:cNvSpPr>
          <p:nvPr>
            <p:ph type="ftr" sz="quarter" idx="11"/>
          </p:nvPr>
        </p:nvSpPr>
        <p:spPr/>
        <p:txBody>
          <a:bodyPr/>
          <a:lstStyle/>
          <a:p>
            <a:r>
              <a:rPr lang="en-US" dirty="0"/>
              <a:t>MOLLER Collaboration Meeting, June 21-22, 2022</a:t>
            </a:r>
            <a:endParaRPr lang="en-US" dirty="0"/>
          </a:p>
        </p:txBody>
      </p:sp>
      <p:sp>
        <p:nvSpPr>
          <p:cNvPr id="5" name="Slide Number Placeholder 4">
            <a:extLst>
              <a:ext uri="{FF2B5EF4-FFF2-40B4-BE49-F238E27FC236}">
                <a16:creationId xmlns:a16="http://schemas.microsoft.com/office/drawing/2014/main" id="{2F6E3026-993C-4C28-9A30-2D50B638AB23}"/>
              </a:ext>
            </a:extLst>
          </p:cNvPr>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7" name="Picture 6">
            <a:extLst>
              <a:ext uri="{FF2B5EF4-FFF2-40B4-BE49-F238E27FC236}">
                <a16:creationId xmlns:a16="http://schemas.microsoft.com/office/drawing/2014/main" id="{6B8C9916-FBA7-4DD2-B547-5E40A331CD06}"/>
              </a:ext>
            </a:extLst>
          </p:cNvPr>
          <p:cNvPicPr>
            <a:picLocks noChangeAspect="1"/>
          </p:cNvPicPr>
          <p:nvPr/>
        </p:nvPicPr>
        <p:blipFill>
          <a:blip r:embed="rId2"/>
          <a:stretch>
            <a:fillRect/>
          </a:stretch>
        </p:blipFill>
        <p:spPr>
          <a:xfrm>
            <a:off x="4807342" y="966055"/>
            <a:ext cx="7274411" cy="4804611"/>
          </a:xfrm>
          <a:prstGeom prst="rect">
            <a:avLst/>
          </a:prstGeom>
        </p:spPr>
      </p:pic>
    </p:spTree>
    <p:extLst>
      <p:ext uri="{BB962C8B-B14F-4D97-AF65-F5344CB8AC3E}">
        <p14:creationId xmlns:p14="http://schemas.microsoft.com/office/powerpoint/2010/main" val="33003004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197915" y="6192547"/>
            <a:ext cx="7619437" cy="646331"/>
          </a:xfrm>
          <a:prstGeom prst="rect">
            <a:avLst/>
          </a:prstGeom>
          <a:solidFill>
            <a:schemeClr val="bg1"/>
          </a:solidFill>
        </p:spPr>
        <p:txBody>
          <a:bodyPr wrap="square" rtlCol="0">
            <a:spAutoFit/>
          </a:bodyPr>
          <a:lstStyle/>
          <a:p>
            <a:r>
              <a:rPr lang="en-US" b="1" dirty="0"/>
              <a:t> </a:t>
            </a:r>
            <a:r>
              <a:rPr lang="en-US" b="1" dirty="0" smtClean="0"/>
              <a:t>JLab </a:t>
            </a:r>
            <a:r>
              <a:rPr lang="en-US" b="1" dirty="0"/>
              <a:t>Welder qualified to weld using </a:t>
            </a:r>
            <a:r>
              <a:rPr lang="en-US" b="1" dirty="0" smtClean="0"/>
              <a:t>WPS/PQR </a:t>
            </a:r>
            <a:r>
              <a:rPr lang="en-US" b="1" dirty="0"/>
              <a:t>#005 (6061 P-No. 23) will be allowed to weld </a:t>
            </a:r>
            <a:r>
              <a:rPr lang="en-US" b="1" dirty="0" smtClean="0"/>
              <a:t>6061 to 5083 or 5083 to 5083.</a:t>
            </a:r>
            <a:endParaRPr lang="en-US" b="1" dirty="0"/>
          </a:p>
        </p:txBody>
      </p:sp>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799" y="833119"/>
            <a:ext cx="5227155" cy="5289219"/>
          </a:xfrm>
          <a:prstGeom prst="rect">
            <a:avLst/>
          </a:prstGeom>
        </p:spPr>
      </p:pic>
      <p:sp>
        <p:nvSpPr>
          <p:cNvPr id="2" name="Title 1"/>
          <p:cNvSpPr>
            <a:spLocks noGrp="1"/>
          </p:cNvSpPr>
          <p:nvPr>
            <p:ph type="title"/>
          </p:nvPr>
        </p:nvSpPr>
        <p:spPr/>
        <p:txBody>
          <a:bodyPr>
            <a:normAutofit/>
          </a:bodyPr>
          <a:lstStyle/>
          <a:p>
            <a:r>
              <a:rPr lang="en-US" dirty="0"/>
              <a:t>Summary of 60% </a:t>
            </a:r>
            <a:r>
              <a:rPr lang="en-US" dirty="0" err="1" smtClean="0"/>
              <a:t>Beampipe</a:t>
            </a:r>
            <a:r>
              <a:rPr lang="en-US" dirty="0" smtClean="0"/>
              <a:t>, Bellows &amp; Windows Review Sep 2021</a:t>
            </a:r>
            <a:endParaRPr lang="en-US" dirty="0"/>
          </a:p>
        </p:txBody>
      </p:sp>
      <p:pic>
        <p:nvPicPr>
          <p:cNvPr id="6" name="Content Placeholder 5"/>
          <p:cNvPicPr>
            <a:picLocks noGrp="1" noChangeAspect="1"/>
          </p:cNvPicPr>
          <p:nvPr>
            <p:ph idx="1"/>
          </p:nvPr>
        </p:nvPicPr>
        <p:blipFill>
          <a:blip r:embed="rId3"/>
          <a:stretch>
            <a:fillRect/>
          </a:stretch>
        </p:blipFill>
        <p:spPr>
          <a:xfrm>
            <a:off x="7912120" y="835637"/>
            <a:ext cx="4194089" cy="2642091"/>
          </a:xfrm>
          <a:prstGeom prst="rect">
            <a:avLst/>
          </a:prstGeom>
        </p:spPr>
      </p:pic>
      <p:sp>
        <p:nvSpPr>
          <p:cNvPr id="23" name="Footer Placeholder 3"/>
          <p:cNvSpPr>
            <a:spLocks noGrp="1"/>
          </p:cNvSpPr>
          <p:nvPr>
            <p:ph type="ftr" sz="quarter" idx="11"/>
          </p:nvPr>
        </p:nvSpPr>
        <p:spPr>
          <a:xfrm>
            <a:off x="6482830" y="6533727"/>
            <a:ext cx="5223851" cy="311322"/>
          </a:xfrm>
        </p:spPr>
        <p:txBody>
          <a:bodyPr/>
          <a:lstStyle/>
          <a:p>
            <a:r>
              <a:rPr lang="en-US" dirty="0"/>
              <a:t>MOLLER Collaboration Meeting, June 21-22, 2022</a:t>
            </a:r>
            <a:endParaRPr lang="en-US" dirty="0"/>
          </a:p>
        </p:txBody>
      </p:sp>
      <p:pic>
        <p:nvPicPr>
          <p:cNvPr id="7" name="Picture 6"/>
          <p:cNvPicPr>
            <a:picLocks noChangeAspect="1"/>
          </p:cNvPicPr>
          <p:nvPr/>
        </p:nvPicPr>
        <p:blipFill>
          <a:blip r:embed="rId4"/>
          <a:stretch>
            <a:fillRect/>
          </a:stretch>
        </p:blipFill>
        <p:spPr>
          <a:xfrm>
            <a:off x="7892775" y="4021666"/>
            <a:ext cx="1873975" cy="2517492"/>
          </a:xfrm>
          <a:prstGeom prst="rect">
            <a:avLst/>
          </a:prstGeom>
        </p:spPr>
      </p:pic>
      <p:sp>
        <p:nvSpPr>
          <p:cNvPr id="9" name="Oval 8"/>
          <p:cNvSpPr/>
          <p:nvPr/>
        </p:nvSpPr>
        <p:spPr>
          <a:xfrm>
            <a:off x="8952331" y="1300786"/>
            <a:ext cx="1071034" cy="94826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1385311" y="3042236"/>
            <a:ext cx="643296" cy="52106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9" idx="4"/>
            <a:endCxn id="7" idx="0"/>
          </p:cNvCxnSpPr>
          <p:nvPr/>
        </p:nvCxnSpPr>
        <p:spPr>
          <a:xfrm flipH="1">
            <a:off x="8829763" y="2249052"/>
            <a:ext cx="658085" cy="17726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0" idx="4"/>
            <a:endCxn id="19" idx="0"/>
          </p:cNvCxnSpPr>
          <p:nvPr/>
        </p:nvCxnSpPr>
        <p:spPr>
          <a:xfrm flipH="1">
            <a:off x="11110772" y="3563298"/>
            <a:ext cx="596187" cy="4583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246591" y="833119"/>
            <a:ext cx="1608650" cy="369332"/>
          </a:xfrm>
          <a:prstGeom prst="rect">
            <a:avLst/>
          </a:prstGeom>
          <a:noFill/>
        </p:spPr>
        <p:txBody>
          <a:bodyPr wrap="square" rtlCol="0">
            <a:spAutoFit/>
          </a:bodyPr>
          <a:lstStyle/>
          <a:p>
            <a:pPr algn="ctr"/>
            <a:r>
              <a:rPr lang="en-US" dirty="0" smtClean="0"/>
              <a:t>Al5083-H116</a:t>
            </a:r>
          </a:p>
        </p:txBody>
      </p:sp>
      <p:pic>
        <p:nvPicPr>
          <p:cNvPr id="19" name="Picture 18"/>
          <p:cNvPicPr>
            <a:picLocks noChangeAspect="1"/>
          </p:cNvPicPr>
          <p:nvPr/>
        </p:nvPicPr>
        <p:blipFill>
          <a:blip r:embed="rId5"/>
          <a:stretch>
            <a:fillRect/>
          </a:stretch>
        </p:blipFill>
        <p:spPr>
          <a:xfrm>
            <a:off x="10115335" y="4021666"/>
            <a:ext cx="1990874" cy="2468265"/>
          </a:xfrm>
          <a:prstGeom prst="rect">
            <a:avLst/>
          </a:prstGeom>
        </p:spPr>
      </p:pic>
      <p:sp>
        <p:nvSpPr>
          <p:cNvPr id="20" name="TextBox 19"/>
          <p:cNvSpPr txBox="1"/>
          <p:nvPr/>
        </p:nvSpPr>
        <p:spPr>
          <a:xfrm>
            <a:off x="9343001" y="3592701"/>
            <a:ext cx="1866217" cy="369332"/>
          </a:xfrm>
          <a:prstGeom prst="rect">
            <a:avLst/>
          </a:prstGeom>
          <a:noFill/>
        </p:spPr>
        <p:txBody>
          <a:bodyPr wrap="none" rtlCol="0">
            <a:spAutoFit/>
          </a:bodyPr>
          <a:lstStyle/>
          <a:p>
            <a:r>
              <a:rPr lang="en-US" dirty="0" smtClean="0"/>
              <a:t>Two groove welds</a:t>
            </a:r>
            <a:endParaRPr lang="en-US" dirty="0"/>
          </a:p>
        </p:txBody>
      </p:sp>
      <p:cxnSp>
        <p:nvCxnSpPr>
          <p:cNvPr id="21" name="Straight Connector 20"/>
          <p:cNvCxnSpPr>
            <a:endCxn id="20" idx="2"/>
          </p:cNvCxnSpPr>
          <p:nvPr/>
        </p:nvCxnSpPr>
        <p:spPr>
          <a:xfrm flipV="1">
            <a:off x="9261736" y="3962033"/>
            <a:ext cx="1014374" cy="10866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20" idx="2"/>
          </p:cNvCxnSpPr>
          <p:nvPr/>
        </p:nvCxnSpPr>
        <p:spPr>
          <a:xfrm flipH="1" flipV="1">
            <a:off x="10276110" y="3962033"/>
            <a:ext cx="1042967" cy="2014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10672195" y="2163319"/>
            <a:ext cx="249668" cy="30132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143561" y="1516988"/>
            <a:ext cx="1992084" cy="646331"/>
          </a:xfrm>
          <a:prstGeom prst="rect">
            <a:avLst/>
          </a:prstGeom>
          <a:noFill/>
        </p:spPr>
        <p:txBody>
          <a:bodyPr wrap="none" rtlCol="0">
            <a:spAutoFit/>
          </a:bodyPr>
          <a:lstStyle/>
          <a:p>
            <a:pPr algn="ctr"/>
            <a:r>
              <a:rPr lang="en-US" dirty="0" smtClean="0"/>
              <a:t>Atmospheric</a:t>
            </a:r>
          </a:p>
          <a:p>
            <a:pPr algn="ctr"/>
            <a:r>
              <a:rPr lang="en-US" dirty="0" smtClean="0"/>
              <a:t> pressure = 14.7 psi</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22" y="871455"/>
            <a:ext cx="2537157" cy="5350092"/>
          </a:xfrm>
          <a:prstGeom prst="rect">
            <a:avLst/>
          </a:prstGeom>
        </p:spPr>
      </p:pic>
      <p:sp>
        <p:nvSpPr>
          <p:cNvPr id="34" name="TextBox 33"/>
          <p:cNvSpPr txBox="1"/>
          <p:nvPr/>
        </p:nvSpPr>
        <p:spPr>
          <a:xfrm>
            <a:off x="2194154" y="1625933"/>
            <a:ext cx="1015021" cy="369332"/>
          </a:xfrm>
          <a:prstGeom prst="rect">
            <a:avLst/>
          </a:prstGeom>
          <a:noFill/>
        </p:spPr>
        <p:txBody>
          <a:bodyPr wrap="none" rtlCol="0">
            <a:spAutoFit/>
          </a:bodyPr>
          <a:lstStyle/>
          <a:p>
            <a:r>
              <a:rPr lang="en-US" dirty="0" smtClean="0"/>
              <a:t>3.18 </a:t>
            </a:r>
            <a:r>
              <a:rPr lang="en-US" dirty="0" smtClean="0"/>
              <a:t>mm</a:t>
            </a:r>
            <a:endParaRPr lang="en-US" dirty="0"/>
          </a:p>
        </p:txBody>
      </p:sp>
      <p:cxnSp>
        <p:nvCxnSpPr>
          <p:cNvPr id="35" name="Straight Connector 34"/>
          <p:cNvCxnSpPr/>
          <p:nvPr/>
        </p:nvCxnSpPr>
        <p:spPr>
          <a:xfrm flipH="1" flipV="1">
            <a:off x="2688897" y="1995265"/>
            <a:ext cx="1025199" cy="11281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719818" y="5439870"/>
            <a:ext cx="1132041" cy="646331"/>
          </a:xfrm>
          <a:prstGeom prst="rect">
            <a:avLst/>
          </a:prstGeom>
          <a:noFill/>
        </p:spPr>
        <p:txBody>
          <a:bodyPr wrap="none" rtlCol="0">
            <a:spAutoFit/>
          </a:bodyPr>
          <a:lstStyle/>
          <a:p>
            <a:r>
              <a:rPr lang="en-US" dirty="0" smtClean="0"/>
              <a:t>1.503 mm</a:t>
            </a:r>
          </a:p>
          <a:p>
            <a:r>
              <a:rPr lang="en-US" dirty="0" smtClean="0"/>
              <a:t>= 0.059’’</a:t>
            </a:r>
            <a:endParaRPr lang="en-US" dirty="0"/>
          </a:p>
        </p:txBody>
      </p:sp>
      <p:sp>
        <p:nvSpPr>
          <p:cNvPr id="39" name="TextBox 38"/>
          <p:cNvSpPr txBox="1"/>
          <p:nvPr/>
        </p:nvSpPr>
        <p:spPr>
          <a:xfrm>
            <a:off x="2464662" y="5387092"/>
            <a:ext cx="1132041" cy="646331"/>
          </a:xfrm>
          <a:prstGeom prst="rect">
            <a:avLst/>
          </a:prstGeom>
          <a:noFill/>
        </p:spPr>
        <p:txBody>
          <a:bodyPr wrap="none" rtlCol="0">
            <a:spAutoFit/>
          </a:bodyPr>
          <a:lstStyle/>
          <a:p>
            <a:r>
              <a:rPr lang="en-US" dirty="0" smtClean="0"/>
              <a:t>0.894 mm</a:t>
            </a:r>
          </a:p>
          <a:p>
            <a:r>
              <a:rPr lang="en-US" dirty="0" smtClean="0"/>
              <a:t>= 0.035’’</a:t>
            </a:r>
            <a:endParaRPr lang="en-US" dirty="0"/>
          </a:p>
        </p:txBody>
      </p:sp>
      <p:cxnSp>
        <p:nvCxnSpPr>
          <p:cNvPr id="41" name="Straight Connector 40"/>
          <p:cNvCxnSpPr>
            <a:stCxn id="39" idx="0"/>
          </p:cNvCxnSpPr>
          <p:nvPr/>
        </p:nvCxnSpPr>
        <p:spPr>
          <a:xfrm flipV="1">
            <a:off x="3030683" y="4363180"/>
            <a:ext cx="1741058" cy="1023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847167" y="5084233"/>
            <a:ext cx="1902037" cy="6788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4362926" y="1813704"/>
            <a:ext cx="427950" cy="8209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234309" y="4469983"/>
            <a:ext cx="796374" cy="923330"/>
          </a:xfrm>
          <a:prstGeom prst="rect">
            <a:avLst/>
          </a:prstGeom>
          <a:noFill/>
        </p:spPr>
        <p:txBody>
          <a:bodyPr wrap="square" rtlCol="0">
            <a:spAutoFit/>
          </a:bodyPr>
          <a:lstStyle/>
          <a:p>
            <a:r>
              <a:rPr lang="en-US" dirty="0" smtClean="0"/>
              <a:t>One</a:t>
            </a:r>
          </a:p>
          <a:p>
            <a:r>
              <a:rPr lang="en-US" dirty="0" smtClean="0"/>
              <a:t>Radial weld</a:t>
            </a:r>
            <a:endParaRPr lang="en-US" dirty="0"/>
          </a:p>
        </p:txBody>
      </p:sp>
      <p:sp>
        <p:nvSpPr>
          <p:cNvPr id="11" name="TextBox 10"/>
          <p:cNvSpPr txBox="1"/>
          <p:nvPr/>
        </p:nvSpPr>
        <p:spPr>
          <a:xfrm>
            <a:off x="5889398" y="2404678"/>
            <a:ext cx="593432" cy="369332"/>
          </a:xfrm>
          <a:prstGeom prst="rect">
            <a:avLst/>
          </a:prstGeom>
          <a:noFill/>
        </p:spPr>
        <p:txBody>
          <a:bodyPr wrap="none" rtlCol="0">
            <a:spAutoFit/>
          </a:bodyPr>
          <a:lstStyle/>
          <a:p>
            <a:r>
              <a:rPr lang="en-US" dirty="0" smtClean="0">
                <a:solidFill>
                  <a:srgbClr val="00B050"/>
                </a:solidFill>
              </a:rPr>
              <a:t>Thin</a:t>
            </a:r>
            <a:endParaRPr lang="en-US" dirty="0">
              <a:solidFill>
                <a:srgbClr val="00B050"/>
              </a:solidFill>
            </a:endParaRPr>
          </a:p>
        </p:txBody>
      </p:sp>
      <p:cxnSp>
        <p:nvCxnSpPr>
          <p:cNvPr id="14" name="Straight Arrow Connector 13"/>
          <p:cNvCxnSpPr/>
          <p:nvPr/>
        </p:nvCxnSpPr>
        <p:spPr>
          <a:xfrm flipV="1">
            <a:off x="2841013" y="2224177"/>
            <a:ext cx="1735888" cy="2427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593995" y="1808678"/>
            <a:ext cx="1521728" cy="830997"/>
          </a:xfrm>
          <a:prstGeom prst="rect">
            <a:avLst/>
          </a:prstGeom>
        </p:spPr>
        <p:txBody>
          <a:bodyPr wrap="square">
            <a:spAutoFit/>
          </a:bodyPr>
          <a:lstStyle/>
          <a:p>
            <a:r>
              <a:rPr lang="en-US" sz="1200" dirty="0" smtClean="0"/>
              <a:t>Full </a:t>
            </a:r>
            <a:r>
              <a:rPr lang="en-US" sz="1200" dirty="0"/>
              <a:t>strength properties of the 5083-H116 </a:t>
            </a:r>
            <a:r>
              <a:rPr lang="en-US" sz="1200" dirty="0" smtClean="0"/>
              <a:t>material was used.</a:t>
            </a:r>
            <a:endParaRPr lang="en-US" sz="1200" dirty="0"/>
          </a:p>
        </p:txBody>
      </p:sp>
      <p:sp>
        <p:nvSpPr>
          <p:cNvPr id="15" name="Rectangle 14"/>
          <p:cNvSpPr/>
          <p:nvPr/>
        </p:nvSpPr>
        <p:spPr>
          <a:xfrm>
            <a:off x="25220" y="2870800"/>
            <a:ext cx="1317051" cy="1169551"/>
          </a:xfrm>
          <a:prstGeom prst="rect">
            <a:avLst/>
          </a:prstGeom>
        </p:spPr>
        <p:txBody>
          <a:bodyPr wrap="square">
            <a:spAutoFit/>
          </a:bodyPr>
          <a:lstStyle/>
          <a:p>
            <a:r>
              <a:rPr lang="en-US" sz="1400" dirty="0"/>
              <a:t>Ribs are located in the </a:t>
            </a:r>
            <a:r>
              <a:rPr lang="en-US" sz="1400" dirty="0" smtClean="0"/>
              <a:t>sector </a:t>
            </a:r>
            <a:r>
              <a:rPr lang="en-US" sz="1400" dirty="0"/>
              <a:t>where the particle flux is very low.</a:t>
            </a:r>
          </a:p>
        </p:txBody>
      </p:sp>
      <p:cxnSp>
        <p:nvCxnSpPr>
          <p:cNvPr id="33" name="Straight Connector 32"/>
          <p:cNvCxnSpPr/>
          <p:nvPr/>
        </p:nvCxnSpPr>
        <p:spPr>
          <a:xfrm flipH="1">
            <a:off x="1238596" y="3135359"/>
            <a:ext cx="2479438" cy="733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350621" y="2147850"/>
            <a:ext cx="1282597" cy="6364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E6FB5A2F-055E-49E8-9E5C-E11D3CE44BEC}" type="slidenum">
              <a:rPr lang="en-US" smtClean="0"/>
              <a:t>12</a:t>
            </a:fld>
            <a:endParaRPr lang="en-US"/>
          </a:p>
        </p:txBody>
      </p:sp>
    </p:spTree>
    <p:extLst>
      <p:ext uri="{BB962C8B-B14F-4D97-AF65-F5344CB8AC3E}">
        <p14:creationId xmlns:p14="http://schemas.microsoft.com/office/powerpoint/2010/main" val="3442184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Window </a:t>
            </a:r>
            <a:r>
              <a:rPr lang="en-US" dirty="0" smtClean="0"/>
              <a:t>– Drawings complete with tolerances </a:t>
            </a:r>
            <a:endParaRPr lang="en-US" dirty="0"/>
          </a:p>
        </p:txBody>
      </p:sp>
      <p:pic>
        <p:nvPicPr>
          <p:cNvPr id="6" name="Content Placeholder 5"/>
          <p:cNvPicPr>
            <a:picLocks noGrp="1" noChangeAspect="1"/>
          </p:cNvPicPr>
          <p:nvPr>
            <p:ph idx="1"/>
          </p:nvPr>
        </p:nvPicPr>
        <p:blipFill>
          <a:blip r:embed="rId2"/>
          <a:stretch>
            <a:fillRect/>
          </a:stretch>
        </p:blipFill>
        <p:spPr>
          <a:xfrm>
            <a:off x="411892" y="1897140"/>
            <a:ext cx="5295419" cy="3429000"/>
          </a:xfrm>
          <a:prstGeom prst="rect">
            <a:avLst/>
          </a:prstGeom>
          <a:ln w="88900" cap="sq" cmpd="thickThin">
            <a:solidFill>
              <a:srgbClr val="000000"/>
            </a:solidFill>
            <a:prstDash val="solid"/>
            <a:miter lim="800000"/>
          </a:ln>
          <a:effectLst>
            <a:innerShdw blurRad="76200">
              <a:srgbClr val="000000"/>
            </a:innerShdw>
          </a:effectLst>
        </p:spPr>
      </p:pic>
      <p:pic>
        <p:nvPicPr>
          <p:cNvPr id="5" name="Content Placeholder 4"/>
          <p:cNvPicPr>
            <a:picLocks noGrp="1" noChangeAspect="1"/>
          </p:cNvPicPr>
          <p:nvPr>
            <p:ph idx="13"/>
          </p:nvPr>
        </p:nvPicPr>
        <p:blipFill>
          <a:blip r:embed="rId3"/>
          <a:stretch>
            <a:fillRect/>
          </a:stretch>
        </p:blipFill>
        <p:spPr>
          <a:xfrm>
            <a:off x="6248401" y="1897140"/>
            <a:ext cx="5307609" cy="3429000"/>
          </a:xfrm>
          <a:prstGeom prst="rect">
            <a:avLst/>
          </a:prstGeom>
          <a:ln w="88900" cap="sq" cmpd="thickThin">
            <a:solidFill>
              <a:srgbClr val="000000"/>
            </a:solidFill>
            <a:prstDash val="solid"/>
            <a:miter lim="800000"/>
          </a:ln>
          <a:effectLst>
            <a:innerShdw blurRad="76200">
              <a:srgbClr val="000000"/>
            </a:innerShdw>
          </a:effectLst>
        </p:spPr>
      </p:pic>
      <p:sp>
        <p:nvSpPr>
          <p:cNvPr id="7" name="TextBox 6"/>
          <p:cNvSpPr txBox="1"/>
          <p:nvPr/>
        </p:nvSpPr>
        <p:spPr>
          <a:xfrm>
            <a:off x="7265773" y="5609968"/>
            <a:ext cx="3472249" cy="369332"/>
          </a:xfrm>
          <a:prstGeom prst="rect">
            <a:avLst/>
          </a:prstGeom>
          <a:noFill/>
        </p:spPr>
        <p:txBody>
          <a:bodyPr wrap="square" rtlCol="0">
            <a:spAutoFit/>
          </a:bodyPr>
          <a:lstStyle/>
          <a:p>
            <a:pPr algn="ctr"/>
            <a:r>
              <a:rPr lang="en-US" dirty="0" smtClean="0"/>
              <a:t>Detector window cone</a:t>
            </a:r>
            <a:endParaRPr lang="en-US" dirty="0"/>
          </a:p>
        </p:txBody>
      </p:sp>
      <p:sp>
        <p:nvSpPr>
          <p:cNvPr id="8" name="TextBox 7"/>
          <p:cNvSpPr txBox="1"/>
          <p:nvPr/>
        </p:nvSpPr>
        <p:spPr>
          <a:xfrm>
            <a:off x="1709351" y="5609968"/>
            <a:ext cx="3472249" cy="369332"/>
          </a:xfrm>
          <a:prstGeom prst="rect">
            <a:avLst/>
          </a:prstGeom>
          <a:noFill/>
        </p:spPr>
        <p:txBody>
          <a:bodyPr wrap="square" rtlCol="0">
            <a:spAutoFit/>
          </a:bodyPr>
          <a:lstStyle/>
          <a:p>
            <a:pPr algn="ctr"/>
            <a:r>
              <a:rPr lang="en-US" dirty="0" smtClean="0"/>
              <a:t>Detector window flat pattern</a:t>
            </a:r>
            <a:endParaRPr lang="en-US" dirty="0"/>
          </a:p>
        </p:txBody>
      </p:sp>
      <p:sp>
        <p:nvSpPr>
          <p:cNvPr id="3" name="Footer Placeholder 2"/>
          <p:cNvSpPr>
            <a:spLocks noGrp="1"/>
          </p:cNvSpPr>
          <p:nvPr>
            <p:ph type="ftr" sz="quarter" idx="11"/>
          </p:nvPr>
        </p:nvSpPr>
        <p:spPr/>
        <p:txBody>
          <a:bodyPr/>
          <a:lstStyle/>
          <a:p>
            <a:r>
              <a:rPr lang="en-US" dirty="0"/>
              <a:t>MOLLER Collaboration Meeting, June 21-22, 2022</a:t>
            </a:r>
            <a:endParaRPr lang="en-US" dirty="0"/>
          </a:p>
        </p:txBody>
      </p:sp>
      <p:sp>
        <p:nvSpPr>
          <p:cNvPr id="4" name="Slide Number Placeholder 3"/>
          <p:cNvSpPr>
            <a:spLocks noGrp="1"/>
          </p:cNvSpPr>
          <p:nvPr>
            <p:ph type="sldNum" sz="quarter" idx="12"/>
          </p:nvPr>
        </p:nvSpPr>
        <p:spPr/>
        <p:txBody>
          <a:bodyPr/>
          <a:lstStyle/>
          <a:p>
            <a:fld id="{E6FB5A2F-055E-49E8-9E5C-E11D3CE44BEC}" type="slidenum">
              <a:rPr lang="en-US" smtClean="0"/>
              <a:t>13</a:t>
            </a:fld>
            <a:endParaRPr lang="en-US"/>
          </a:p>
        </p:txBody>
      </p:sp>
    </p:spTree>
    <p:extLst>
      <p:ext uri="{BB962C8B-B14F-4D97-AF65-F5344CB8AC3E}">
        <p14:creationId xmlns:p14="http://schemas.microsoft.com/office/powerpoint/2010/main" val="40505695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Detector Window Shutter </a:t>
            </a:r>
            <a:r>
              <a:rPr lang="en-US" dirty="0" smtClean="0"/>
              <a:t>Design</a:t>
            </a:r>
            <a:endParaRPr lang="en-US" dirty="0"/>
          </a:p>
        </p:txBody>
      </p:sp>
      <p:sp>
        <p:nvSpPr>
          <p:cNvPr id="3" name="Content Placeholder 2"/>
          <p:cNvSpPr>
            <a:spLocks noGrp="1"/>
          </p:cNvSpPr>
          <p:nvPr>
            <p:ph idx="1"/>
          </p:nvPr>
        </p:nvSpPr>
        <p:spPr>
          <a:xfrm>
            <a:off x="411892" y="966055"/>
            <a:ext cx="5019577" cy="5381694"/>
          </a:xfrm>
        </p:spPr>
        <p:txBody>
          <a:bodyPr>
            <a:normAutofit/>
          </a:bodyPr>
          <a:lstStyle/>
          <a:p>
            <a:pPr marL="285750" indent="-285750"/>
            <a:r>
              <a:rPr lang="en-US" sz="2000" dirty="0">
                <a:latin typeface="+mn-lt"/>
              </a:rPr>
              <a:t>Purpose:  </a:t>
            </a:r>
            <a:r>
              <a:rPr lang="en-US" sz="2000" dirty="0" smtClean="0">
                <a:latin typeface="+mn-lt"/>
              </a:rPr>
              <a:t>The window </a:t>
            </a:r>
            <a:r>
              <a:rPr lang="en-US" sz="2000" dirty="0">
                <a:latin typeface="+mn-lt"/>
              </a:rPr>
              <a:t>shutter shields the window from any accidental contact or loading, thus greatly increasing the overall safety of the equipment and ensuring the safety of personnel</a:t>
            </a:r>
            <a:r>
              <a:rPr lang="en-US" sz="2000" dirty="0" smtClean="0">
                <a:latin typeface="+mn-lt"/>
              </a:rPr>
              <a:t>.</a:t>
            </a:r>
            <a:endParaRPr lang="en-US" sz="2000" dirty="0">
              <a:latin typeface="+mn-lt"/>
            </a:endParaRPr>
          </a:p>
          <a:p>
            <a:pPr marL="285750" indent="-285750"/>
            <a:r>
              <a:rPr lang="en-US" sz="2000" dirty="0">
                <a:latin typeface="+mn-lt"/>
              </a:rPr>
              <a:t>Operation:  The window shutter is manually operated; the doors can be pushed or pulled into position depending on whether an “open” or “closed” orientation is desired.  </a:t>
            </a:r>
          </a:p>
          <a:p>
            <a:pPr marL="285750" indent="-285750"/>
            <a:r>
              <a:rPr lang="en-US" sz="2000" dirty="0">
                <a:latin typeface="+mn-lt"/>
              </a:rPr>
              <a:t>Utilization:  </a:t>
            </a:r>
            <a:r>
              <a:rPr lang="en-US" sz="2000" dirty="0" smtClean="0">
                <a:latin typeface="+mn-lt"/>
              </a:rPr>
              <a:t>The shutter will be closed during assembly and installation. Interlocks will be put in place to check the position of the window before vacuum pumps start. The shutter will be open during beam.</a:t>
            </a:r>
          </a:p>
          <a:p>
            <a:endParaRPr lang="en-US" sz="2000" dirty="0"/>
          </a:p>
        </p:txBody>
      </p:sp>
      <p:grpSp>
        <p:nvGrpSpPr>
          <p:cNvPr id="28" name="Group 27">
            <a:extLst>
              <a:ext uri="{FF2B5EF4-FFF2-40B4-BE49-F238E27FC236}">
                <a16:creationId xmlns:a16="http://schemas.microsoft.com/office/drawing/2014/main" id="{A81A6B85-906D-4CB9-88F8-1D2B283C9DFC}"/>
              </a:ext>
            </a:extLst>
          </p:cNvPr>
          <p:cNvGrpSpPr/>
          <p:nvPr/>
        </p:nvGrpSpPr>
        <p:grpSpPr>
          <a:xfrm>
            <a:off x="5604867" y="913437"/>
            <a:ext cx="4569836" cy="3536580"/>
            <a:chOff x="4067350" y="151002"/>
            <a:chExt cx="5202448" cy="4265338"/>
          </a:xfrm>
        </p:grpSpPr>
        <p:pic>
          <p:nvPicPr>
            <p:cNvPr id="6" name="Picture 5">
              <a:extLst>
                <a:ext uri="{FF2B5EF4-FFF2-40B4-BE49-F238E27FC236}">
                  <a16:creationId xmlns:a16="http://schemas.microsoft.com/office/drawing/2014/main" id="{B819CD8E-1686-4020-82F3-1A669A4A5B10}"/>
                </a:ext>
              </a:extLst>
            </p:cNvPr>
            <p:cNvPicPr>
              <a:picLocks noChangeAspect="1"/>
            </p:cNvPicPr>
            <p:nvPr/>
          </p:nvPicPr>
          <p:blipFill>
            <a:blip r:embed="rId2" cstate="print">
              <a:clrChange>
                <a:clrFrom>
                  <a:srgbClr val="B5B7B9"/>
                </a:clrFrom>
                <a:clrTo>
                  <a:srgbClr val="B5B7B9">
                    <a:alpha val="0"/>
                  </a:srgbClr>
                </a:clrTo>
              </a:clrChange>
              <a:extLst>
                <a:ext uri="{BEBA8EAE-BF5A-486C-A8C5-ECC9F3942E4B}">
                  <a14:imgProps xmlns:a14="http://schemas.microsoft.com/office/drawing/2010/main">
                    <a14:imgLayer r:embed="rId3">
                      <a14:imgEffect>
                        <a14:backgroundRemoval t="2738" b="97381" l="9978" r="89686">
                          <a14:foregroundMark x1="16592" y1="90000" x2="16592" y2="97381"/>
                          <a14:foregroundMark x1="16592" y1="97381" x2="34417" y2="89405"/>
                          <a14:foregroundMark x1="31054" y1="87024" x2="29709" y2="85476"/>
                          <a14:foregroundMark x1="65807" y1="10357" x2="70179" y2="9405"/>
                          <a14:foregroundMark x1="76009" y1="6429" x2="85202" y2="2738"/>
                        </a14:backgroundRemoval>
                      </a14:imgEffect>
                    </a14:imgLayer>
                  </a14:imgProps>
                </a:ext>
                <a:ext uri="{28A0092B-C50C-407E-A947-70E740481C1C}">
                  <a14:useLocalDpi xmlns:a14="http://schemas.microsoft.com/office/drawing/2010/main" val="0"/>
                </a:ext>
              </a:extLst>
            </a:blip>
            <a:stretch>
              <a:fillRect/>
            </a:stretch>
          </p:blipFill>
          <p:spPr>
            <a:xfrm>
              <a:off x="4067350" y="218114"/>
              <a:ext cx="3964986" cy="3733843"/>
            </a:xfrm>
            <a:prstGeom prst="rect">
              <a:avLst/>
            </a:prstGeom>
          </p:spPr>
        </p:pic>
        <p:cxnSp>
          <p:nvCxnSpPr>
            <p:cNvPr id="8" name="Straight Arrow Connector 7">
              <a:extLst>
                <a:ext uri="{FF2B5EF4-FFF2-40B4-BE49-F238E27FC236}">
                  <a16:creationId xmlns:a16="http://schemas.microsoft.com/office/drawing/2014/main" id="{906F19AB-BCA1-4A69-84B6-86AA46B3F6B8}"/>
                </a:ext>
              </a:extLst>
            </p:cNvPr>
            <p:cNvCxnSpPr/>
            <p:nvPr/>
          </p:nvCxnSpPr>
          <p:spPr>
            <a:xfrm flipH="1">
              <a:off x="7482980" y="562062"/>
              <a:ext cx="6332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0099D4F-45ED-4D22-A5F9-109DA89B8A8F}"/>
                </a:ext>
              </a:extLst>
            </p:cNvPr>
            <p:cNvSpPr txBox="1"/>
            <p:nvPr/>
          </p:nvSpPr>
          <p:spPr>
            <a:xfrm>
              <a:off x="8032336" y="438951"/>
              <a:ext cx="1237462" cy="246221"/>
            </a:xfrm>
            <a:prstGeom prst="rect">
              <a:avLst/>
            </a:prstGeom>
            <a:noFill/>
          </p:spPr>
          <p:txBody>
            <a:bodyPr wrap="square" rtlCol="0">
              <a:spAutoFit/>
            </a:bodyPr>
            <a:lstStyle/>
            <a:p>
              <a:pPr algn="ctr"/>
              <a:r>
                <a:rPr lang="en-US" sz="1000" dirty="0"/>
                <a:t>Aluminum Framing</a:t>
              </a:r>
            </a:p>
          </p:txBody>
        </p:sp>
        <p:cxnSp>
          <p:nvCxnSpPr>
            <p:cNvPr id="11" name="Straight Arrow Connector 10">
              <a:extLst>
                <a:ext uri="{FF2B5EF4-FFF2-40B4-BE49-F238E27FC236}">
                  <a16:creationId xmlns:a16="http://schemas.microsoft.com/office/drawing/2014/main" id="{5FCE42A8-45CC-4CA2-952A-2CD001F56750}"/>
                </a:ext>
              </a:extLst>
            </p:cNvPr>
            <p:cNvCxnSpPr/>
            <p:nvPr/>
          </p:nvCxnSpPr>
          <p:spPr>
            <a:xfrm flipH="1">
              <a:off x="6862194" y="998290"/>
              <a:ext cx="85567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5BC0EEB5-41EF-4A05-A2E4-AB3EE87E678B}"/>
                </a:ext>
              </a:extLst>
            </p:cNvPr>
            <p:cNvSpPr txBox="1"/>
            <p:nvPr/>
          </p:nvSpPr>
          <p:spPr>
            <a:xfrm>
              <a:off x="7357145" y="875179"/>
              <a:ext cx="1157681" cy="246221"/>
            </a:xfrm>
            <a:prstGeom prst="rect">
              <a:avLst/>
            </a:prstGeom>
            <a:noFill/>
          </p:spPr>
          <p:txBody>
            <a:bodyPr wrap="square" rtlCol="0">
              <a:spAutoFit/>
            </a:bodyPr>
            <a:lstStyle/>
            <a:p>
              <a:pPr algn="ctr"/>
              <a:r>
                <a:rPr lang="en-US" sz="1000" dirty="0"/>
                <a:t>Doors</a:t>
              </a:r>
            </a:p>
          </p:txBody>
        </p:sp>
        <p:cxnSp>
          <p:nvCxnSpPr>
            <p:cNvPr id="14" name="Straight Arrow Connector 13">
              <a:extLst>
                <a:ext uri="{FF2B5EF4-FFF2-40B4-BE49-F238E27FC236}">
                  <a16:creationId xmlns:a16="http://schemas.microsoft.com/office/drawing/2014/main" id="{14CC801D-E7F0-42F4-A4AD-B4C17A997CB5}"/>
                </a:ext>
              </a:extLst>
            </p:cNvPr>
            <p:cNvCxnSpPr/>
            <p:nvPr/>
          </p:nvCxnSpPr>
          <p:spPr>
            <a:xfrm>
              <a:off x="5872294" y="352336"/>
              <a:ext cx="0" cy="4362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67FFAA2B-EAF7-453A-88CB-4119A90C0FE2}"/>
                </a:ext>
              </a:extLst>
            </p:cNvPr>
            <p:cNvSpPr txBox="1"/>
            <p:nvPr/>
          </p:nvSpPr>
          <p:spPr>
            <a:xfrm>
              <a:off x="5029203" y="151002"/>
              <a:ext cx="1686182" cy="246221"/>
            </a:xfrm>
            <a:prstGeom prst="rect">
              <a:avLst/>
            </a:prstGeom>
            <a:noFill/>
          </p:spPr>
          <p:txBody>
            <a:bodyPr wrap="square" rtlCol="0">
              <a:spAutoFit/>
            </a:bodyPr>
            <a:lstStyle/>
            <a:p>
              <a:pPr algn="ctr"/>
              <a:r>
                <a:rPr lang="en-US" sz="1000" dirty="0"/>
                <a:t>Upper Support Structure</a:t>
              </a:r>
            </a:p>
          </p:txBody>
        </p:sp>
        <p:cxnSp>
          <p:nvCxnSpPr>
            <p:cNvPr id="17" name="Straight Arrow Connector 16">
              <a:extLst>
                <a:ext uri="{FF2B5EF4-FFF2-40B4-BE49-F238E27FC236}">
                  <a16:creationId xmlns:a16="http://schemas.microsoft.com/office/drawing/2014/main" id="{38DDB062-83D6-42A3-B3F4-E3CC5EB860B5}"/>
                </a:ext>
              </a:extLst>
            </p:cNvPr>
            <p:cNvCxnSpPr/>
            <p:nvPr/>
          </p:nvCxnSpPr>
          <p:spPr>
            <a:xfrm flipV="1">
              <a:off x="5184396" y="3429000"/>
              <a:ext cx="0" cy="5872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2D638A88-7BF4-496E-B640-2521493F1D4C}"/>
                </a:ext>
              </a:extLst>
            </p:cNvPr>
            <p:cNvSpPr txBox="1"/>
            <p:nvPr/>
          </p:nvSpPr>
          <p:spPr>
            <a:xfrm>
              <a:off x="4479809" y="4016230"/>
              <a:ext cx="1399562" cy="400110"/>
            </a:xfrm>
            <a:prstGeom prst="rect">
              <a:avLst/>
            </a:prstGeom>
            <a:noFill/>
          </p:spPr>
          <p:txBody>
            <a:bodyPr wrap="square" rtlCol="0">
              <a:spAutoFit/>
            </a:bodyPr>
            <a:lstStyle/>
            <a:p>
              <a:pPr algn="ctr"/>
              <a:r>
                <a:rPr lang="en-US" sz="1000" dirty="0"/>
                <a:t>Lower Support Structure</a:t>
              </a:r>
            </a:p>
          </p:txBody>
        </p:sp>
      </p:grpSp>
      <p:grpSp>
        <p:nvGrpSpPr>
          <p:cNvPr id="10" name="Group 9"/>
          <p:cNvGrpSpPr/>
          <p:nvPr/>
        </p:nvGrpSpPr>
        <p:grpSpPr>
          <a:xfrm>
            <a:off x="7335779" y="2542827"/>
            <a:ext cx="4999478" cy="3804922"/>
            <a:chOff x="6996418" y="2610781"/>
            <a:chExt cx="5678199" cy="4216065"/>
          </a:xfrm>
        </p:grpSpPr>
        <p:pic>
          <p:nvPicPr>
            <p:cNvPr id="5" name="Picture 4">
              <a:extLst>
                <a:ext uri="{FF2B5EF4-FFF2-40B4-BE49-F238E27FC236}">
                  <a16:creationId xmlns:a16="http://schemas.microsoft.com/office/drawing/2014/main" id="{8080E99B-A21D-4740-BA0E-925DBDEC0B9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365" b="95104" l="9857" r="89975">
                          <a14:foregroundMark x1="21230" y1="9792" x2="29486" y2="6365"/>
                          <a14:foregroundMark x1="29486" y1="6365" x2="33530" y2="9425"/>
                          <a14:foregroundMark x1="35046" y1="78703" x2="35468" y2="78703"/>
                          <a14:foregroundMark x1="40607" y1="79315" x2="40607" y2="79315"/>
                          <a14:foregroundMark x1="40859" y1="71971" x2="40859" y2="71971"/>
                          <a14:foregroundMark x1="50885" y1="87148" x2="50885" y2="87148"/>
                          <a14:foregroundMark x1="60236" y1="85312" x2="60236" y2="85312"/>
                          <a14:foregroundMark x1="58214" y1="95104" x2="58214" y2="95104"/>
                          <a14:foregroundMark x1="45409" y1="74419" x2="45409" y2="74419"/>
                          <a14:foregroundMark x1="25442" y1="58384" x2="25442" y2="58384"/>
                          <a14:foregroundMark x1="23168" y1="58996" x2="23168" y2="58996"/>
                          <a14:foregroundMark x1="24768" y1="58996" x2="24768" y2="58996"/>
                          <a14:backgroundMark x1="73884" y1="25826" x2="73884" y2="25826"/>
                          <a14:backgroundMark x1="74305" y1="24602" x2="74305" y2="25826"/>
                          <a14:backgroundMark x1="79697" y1="40636" x2="79697" y2="40636"/>
                          <a14:backgroundMark x1="79865" y1="44308" x2="79865" y2="44308"/>
                          <a14:backgroundMark x1="79444" y1="37454" x2="79444" y2="37454"/>
                          <a14:backgroundMark x1="79697" y1="46144" x2="79697" y2="46144"/>
                          <a14:backgroundMark x1="75316" y1="62913" x2="75316" y2="62913"/>
                          <a14:backgroundMark x1="70345" y1="79804" x2="70345" y2="79804"/>
                          <a14:backgroundMark x1="66554" y1="84700" x2="66554" y2="84700"/>
                        </a14:backgroundRemoval>
                      </a14:imgEffect>
                    </a14:imgLayer>
                  </a14:imgProps>
                </a:ext>
                <a:ext uri="{28A0092B-C50C-407E-A947-70E740481C1C}">
                  <a14:useLocalDpi xmlns:a14="http://schemas.microsoft.com/office/drawing/2010/main" val="0"/>
                </a:ext>
              </a:extLst>
            </a:blip>
            <a:stretch>
              <a:fillRect/>
            </a:stretch>
          </p:blipFill>
          <p:spPr>
            <a:xfrm>
              <a:off x="6996418" y="2918599"/>
              <a:ext cx="5678199" cy="3908247"/>
            </a:xfrm>
            <a:prstGeom prst="rect">
              <a:avLst/>
            </a:prstGeom>
          </p:spPr>
        </p:pic>
        <p:grpSp>
          <p:nvGrpSpPr>
            <p:cNvPr id="7" name="Group 6"/>
            <p:cNvGrpSpPr/>
            <p:nvPr/>
          </p:nvGrpSpPr>
          <p:grpSpPr>
            <a:xfrm>
              <a:off x="9143999" y="2610781"/>
              <a:ext cx="2962880" cy="1692771"/>
              <a:chOff x="9143999" y="2610781"/>
              <a:chExt cx="2962880" cy="1692771"/>
            </a:xfrm>
          </p:grpSpPr>
          <p:cxnSp>
            <p:nvCxnSpPr>
              <p:cNvPr id="20" name="Straight Arrow Connector 19">
                <a:extLst>
                  <a:ext uri="{FF2B5EF4-FFF2-40B4-BE49-F238E27FC236}">
                    <a16:creationId xmlns:a16="http://schemas.microsoft.com/office/drawing/2014/main" id="{63C6F3EF-6E39-4173-B496-FFD01D582285}"/>
                  </a:ext>
                </a:extLst>
              </p:cNvPr>
              <p:cNvCxnSpPr/>
              <p:nvPr/>
            </p:nvCxnSpPr>
            <p:spPr>
              <a:xfrm>
                <a:off x="9722840" y="3171039"/>
                <a:ext cx="0" cy="3439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B53ADC87-5584-47C5-8050-DBD6A0B19269}"/>
                  </a:ext>
                </a:extLst>
              </p:cNvPr>
              <p:cNvSpPr txBox="1"/>
              <p:nvPr/>
            </p:nvSpPr>
            <p:spPr>
              <a:xfrm>
                <a:off x="9143999" y="2934607"/>
                <a:ext cx="1157681" cy="246221"/>
              </a:xfrm>
              <a:prstGeom prst="rect">
                <a:avLst/>
              </a:prstGeom>
              <a:noFill/>
            </p:spPr>
            <p:txBody>
              <a:bodyPr wrap="square" rtlCol="0">
                <a:spAutoFit/>
              </a:bodyPr>
              <a:lstStyle/>
              <a:p>
                <a:pPr algn="ctr"/>
                <a:r>
                  <a:rPr lang="en-US" sz="1000" dirty="0"/>
                  <a:t>Drift Pipe</a:t>
                </a:r>
              </a:p>
            </p:txBody>
          </p:sp>
          <p:cxnSp>
            <p:nvCxnSpPr>
              <p:cNvPr id="23" name="Straight Arrow Connector 22">
                <a:extLst>
                  <a:ext uri="{FF2B5EF4-FFF2-40B4-BE49-F238E27FC236}">
                    <a16:creationId xmlns:a16="http://schemas.microsoft.com/office/drawing/2014/main" id="{C8D04D34-64AD-4510-8863-6B7310B9C371}"/>
                  </a:ext>
                </a:extLst>
              </p:cNvPr>
              <p:cNvCxnSpPr/>
              <p:nvPr/>
            </p:nvCxnSpPr>
            <p:spPr>
              <a:xfrm>
                <a:off x="11518084" y="3057717"/>
                <a:ext cx="0" cy="5998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2DA4030D-E2AE-4791-89EB-44C8107E4A14}"/>
                  </a:ext>
                </a:extLst>
              </p:cNvPr>
              <p:cNvSpPr txBox="1"/>
              <p:nvPr/>
            </p:nvSpPr>
            <p:spPr>
              <a:xfrm>
                <a:off x="10869417" y="2610781"/>
                <a:ext cx="1237462" cy="400110"/>
              </a:xfrm>
              <a:prstGeom prst="rect">
                <a:avLst/>
              </a:prstGeom>
              <a:noFill/>
            </p:spPr>
            <p:txBody>
              <a:bodyPr wrap="square" rtlCol="0">
                <a:spAutoFit/>
              </a:bodyPr>
              <a:lstStyle/>
              <a:p>
                <a:pPr algn="ctr"/>
                <a:r>
                  <a:rPr lang="en-US" sz="1000" dirty="0"/>
                  <a:t>Installed Window Shutter (Open)</a:t>
                </a:r>
              </a:p>
            </p:txBody>
          </p:sp>
          <p:cxnSp>
            <p:nvCxnSpPr>
              <p:cNvPr id="26" name="Straight Arrow Connector 25">
                <a:extLst>
                  <a:ext uri="{FF2B5EF4-FFF2-40B4-BE49-F238E27FC236}">
                    <a16:creationId xmlns:a16="http://schemas.microsoft.com/office/drawing/2014/main" id="{A0786D3C-877A-4F2F-81D0-EE83C432A92D}"/>
                  </a:ext>
                </a:extLst>
              </p:cNvPr>
              <p:cNvCxnSpPr/>
              <p:nvPr/>
            </p:nvCxnSpPr>
            <p:spPr>
              <a:xfrm>
                <a:off x="10869417" y="3429000"/>
                <a:ext cx="0" cy="874552"/>
              </a:xfrm>
              <a:prstGeom prst="straightConnector1">
                <a:avLst/>
              </a:prstGeom>
              <a:ln>
                <a:tailEnd type="ova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D073E6F2-53B4-4A39-9EFC-3AD1E4699194}"/>
                  </a:ext>
                </a:extLst>
              </p:cNvPr>
              <p:cNvSpPr txBox="1"/>
              <p:nvPr/>
            </p:nvSpPr>
            <p:spPr>
              <a:xfrm>
                <a:off x="10290576" y="3180828"/>
                <a:ext cx="1157681" cy="246221"/>
              </a:xfrm>
              <a:prstGeom prst="rect">
                <a:avLst/>
              </a:prstGeom>
              <a:noFill/>
            </p:spPr>
            <p:txBody>
              <a:bodyPr wrap="square" rtlCol="0">
                <a:spAutoFit/>
              </a:bodyPr>
              <a:lstStyle/>
              <a:p>
                <a:pPr algn="ctr"/>
                <a:r>
                  <a:rPr lang="en-US" sz="1000" dirty="0"/>
                  <a:t>Window</a:t>
                </a:r>
              </a:p>
            </p:txBody>
          </p:sp>
        </p:grpSp>
      </p:grpSp>
      <p:sp>
        <p:nvSpPr>
          <p:cNvPr id="4" name="Footer Placeholder 3"/>
          <p:cNvSpPr>
            <a:spLocks noGrp="1"/>
          </p:cNvSpPr>
          <p:nvPr>
            <p:ph type="ftr" sz="quarter" idx="11"/>
          </p:nvPr>
        </p:nvSpPr>
        <p:spPr/>
        <p:txBody>
          <a:bodyPr/>
          <a:lstStyle/>
          <a:p>
            <a:r>
              <a:rPr lang="en-US" dirty="0"/>
              <a:t>MOLLER Collaboration Meeting, June 21-22, 2022</a:t>
            </a:r>
            <a:endParaRPr lang="en-US" dirty="0"/>
          </a:p>
        </p:txBody>
      </p:sp>
      <p:sp>
        <p:nvSpPr>
          <p:cNvPr id="13" name="Slide Number Placeholder 12"/>
          <p:cNvSpPr>
            <a:spLocks noGrp="1"/>
          </p:cNvSpPr>
          <p:nvPr>
            <p:ph type="sldNum" sz="quarter" idx="12"/>
          </p:nvPr>
        </p:nvSpPr>
        <p:spPr/>
        <p:txBody>
          <a:bodyPr/>
          <a:lstStyle/>
          <a:p>
            <a:fld id="{E6FB5A2F-055E-49E8-9E5C-E11D3CE44BEC}" type="slidenum">
              <a:rPr lang="en-US" smtClean="0"/>
              <a:t>14</a:t>
            </a:fld>
            <a:endParaRPr lang="en-US"/>
          </a:p>
        </p:txBody>
      </p:sp>
    </p:spTree>
    <p:extLst>
      <p:ext uri="{BB962C8B-B14F-4D97-AF65-F5344CB8AC3E}">
        <p14:creationId xmlns:p14="http://schemas.microsoft.com/office/powerpoint/2010/main" val="3748444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 Coil </a:t>
            </a:r>
            <a:r>
              <a:rPr lang="en-US" dirty="0" smtClean="0"/>
              <a:t>Support and Alignment</a:t>
            </a:r>
            <a:endParaRPr lang="en-US" dirty="0"/>
          </a:p>
        </p:txBody>
      </p:sp>
      <p:sp>
        <p:nvSpPr>
          <p:cNvPr id="3" name="Content Placeholder 2"/>
          <p:cNvSpPr>
            <a:spLocks noGrp="1"/>
          </p:cNvSpPr>
          <p:nvPr>
            <p:ph idx="1"/>
          </p:nvPr>
        </p:nvSpPr>
        <p:spPr>
          <a:xfrm>
            <a:off x="365495" y="1008361"/>
            <a:ext cx="5049569" cy="4878872"/>
          </a:xfrm>
        </p:spPr>
        <p:txBody>
          <a:bodyPr>
            <a:normAutofit fontScale="70000" lnSpcReduction="20000"/>
          </a:bodyPr>
          <a:lstStyle/>
          <a:p>
            <a:r>
              <a:rPr lang="en-US" dirty="0" smtClean="0"/>
              <a:t>Each Coil is supported from a set of clamp plates</a:t>
            </a:r>
          </a:p>
          <a:p>
            <a:r>
              <a:rPr lang="en-US" dirty="0" smtClean="0"/>
              <a:t>Clamp plate system supported by adjustable links from box beam</a:t>
            </a:r>
          </a:p>
          <a:p>
            <a:r>
              <a:rPr lang="en-US" dirty="0"/>
              <a:t>The collaboration Ferrous Materials Group has confirmed that no carbon steel is allowed inside the enclosure thus specialty rod ends are needed in the support. They have also confirmed that brass, bronze fasteners are </a:t>
            </a:r>
            <a:r>
              <a:rPr lang="en-US" dirty="0" smtClean="0"/>
              <a:t>acceptable</a:t>
            </a:r>
            <a:endParaRPr lang="en-US" dirty="0"/>
          </a:p>
          <a:p>
            <a:r>
              <a:rPr lang="en-US" dirty="0" smtClean="0"/>
              <a:t>Clamps of TM3 and TM4 also support the collimators 5, 6a, 6b</a:t>
            </a:r>
          </a:p>
          <a:p>
            <a:r>
              <a:rPr lang="en-US" b="1" dirty="0" smtClean="0"/>
              <a:t>Support system prototype is in procurement process</a:t>
            </a:r>
          </a:p>
          <a:p>
            <a:pPr lvl="1"/>
            <a:r>
              <a:rPr lang="en-US" b="1" dirty="0"/>
              <a:t>This will help with determining how to survey and align it and locating fiducials</a:t>
            </a:r>
          </a:p>
          <a:p>
            <a:pPr lvl="1"/>
            <a:r>
              <a:rPr lang="en-US" b="1" dirty="0" smtClean="0"/>
              <a:t>Drawings for TM1-TM3 and bulkheads have been checked and sent out to potential vendors for pricing</a:t>
            </a:r>
          </a:p>
          <a:p>
            <a:r>
              <a:rPr lang="en-US" dirty="0" smtClean="0"/>
              <a:t>Met with entire survey group (engineers, manager and techs) we all viewed a laser scanner device</a:t>
            </a:r>
          </a:p>
          <a:p>
            <a:pPr lvl="1"/>
            <a:r>
              <a:rPr lang="en-US" dirty="0" smtClean="0"/>
              <a:t>Measured sample coils </a:t>
            </a:r>
          </a:p>
          <a:p>
            <a:pPr lvl="1"/>
            <a:r>
              <a:rPr lang="en-US" dirty="0" smtClean="0"/>
              <a:t>Looks promising in helping with aligning coils </a:t>
            </a:r>
          </a:p>
          <a:p>
            <a:pPr lvl="1"/>
            <a:r>
              <a:rPr lang="en-US" dirty="0" smtClean="0"/>
              <a:t>Especially useful to track motion during energization</a:t>
            </a:r>
          </a:p>
          <a:p>
            <a:r>
              <a:rPr lang="en-US" dirty="0" smtClean="0"/>
              <a:t>Coil and frame deflections are small </a:t>
            </a:r>
            <a:r>
              <a:rPr lang="en-US" dirty="0" smtClean="0"/>
              <a:t>(&lt;1mm)</a:t>
            </a:r>
            <a:endParaRPr lang="en-US" dirty="0"/>
          </a:p>
        </p:txBody>
      </p:sp>
      <p:sp>
        <p:nvSpPr>
          <p:cNvPr id="4" name="Footer Placeholder 3"/>
          <p:cNvSpPr>
            <a:spLocks noGrp="1"/>
          </p:cNvSpPr>
          <p:nvPr>
            <p:ph type="ftr" sz="quarter" idx="11"/>
          </p:nvPr>
        </p:nvSpPr>
        <p:spPr/>
        <p:txBody>
          <a:bodyPr/>
          <a:lstStyle/>
          <a:p>
            <a:r>
              <a:rPr lang="en-US" dirty="0"/>
              <a:t>MOLLER Collaboration Meeting, June 21-22, 2022</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grpSp>
        <p:nvGrpSpPr>
          <p:cNvPr id="38" name="Group 37"/>
          <p:cNvGrpSpPr/>
          <p:nvPr/>
        </p:nvGrpSpPr>
        <p:grpSpPr>
          <a:xfrm>
            <a:off x="6403961" y="379120"/>
            <a:ext cx="5489118" cy="3372493"/>
            <a:chOff x="3418003" y="3070502"/>
            <a:chExt cx="5489118" cy="3372493"/>
          </a:xfrm>
        </p:grpSpPr>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19836" t="12127" r="29041" b="4985"/>
            <a:stretch/>
          </p:blipFill>
          <p:spPr>
            <a:xfrm>
              <a:off x="5160394" y="3070502"/>
              <a:ext cx="3018311" cy="2978820"/>
            </a:xfrm>
            <a:prstGeom prst="rect">
              <a:avLst/>
            </a:prstGeom>
          </p:spPr>
        </p:pic>
        <p:sp>
          <p:nvSpPr>
            <p:cNvPr id="25" name="TextBox 24"/>
            <p:cNvSpPr txBox="1"/>
            <p:nvPr/>
          </p:nvSpPr>
          <p:spPr>
            <a:xfrm>
              <a:off x="4217468" y="6073663"/>
              <a:ext cx="4411226" cy="369332"/>
            </a:xfrm>
            <a:prstGeom prst="rect">
              <a:avLst/>
            </a:prstGeom>
            <a:noFill/>
          </p:spPr>
          <p:txBody>
            <a:bodyPr wrap="square" rtlCol="0">
              <a:spAutoFit/>
            </a:bodyPr>
            <a:lstStyle/>
            <a:p>
              <a:r>
                <a:rPr lang="en-US" dirty="0" smtClean="0"/>
                <a:t>TM3 Coil Clamped with Collimator 5 section </a:t>
              </a:r>
              <a:endParaRPr lang="en-US" dirty="0"/>
            </a:p>
          </p:txBody>
        </p:sp>
        <p:grpSp>
          <p:nvGrpSpPr>
            <p:cNvPr id="26" name="Group 25"/>
            <p:cNvGrpSpPr/>
            <p:nvPr/>
          </p:nvGrpSpPr>
          <p:grpSpPr>
            <a:xfrm>
              <a:off x="7520451" y="4402999"/>
              <a:ext cx="1386670" cy="1162457"/>
              <a:chOff x="5082789" y="2181172"/>
              <a:chExt cx="1078604" cy="1162457"/>
            </a:xfrm>
          </p:grpSpPr>
          <p:sp>
            <p:nvSpPr>
              <p:cNvPr id="27" name="TextBox 26"/>
              <p:cNvSpPr txBox="1"/>
              <p:nvPr/>
            </p:nvSpPr>
            <p:spPr>
              <a:xfrm>
                <a:off x="5082789" y="2181172"/>
                <a:ext cx="1078604" cy="646331"/>
              </a:xfrm>
              <a:prstGeom prst="rect">
                <a:avLst/>
              </a:prstGeom>
              <a:noFill/>
              <a:ln w="19050">
                <a:solidFill>
                  <a:schemeClr val="accent1"/>
                </a:solidFill>
              </a:ln>
            </p:spPr>
            <p:txBody>
              <a:bodyPr wrap="square" rtlCol="0">
                <a:spAutoFit/>
              </a:bodyPr>
              <a:lstStyle/>
              <a:p>
                <a:r>
                  <a:rPr lang="en-US" dirty="0" smtClean="0"/>
                  <a:t>Collimator 5 section</a:t>
                </a:r>
                <a:endParaRPr lang="en-US" dirty="0"/>
              </a:p>
            </p:txBody>
          </p:sp>
          <p:cxnSp>
            <p:nvCxnSpPr>
              <p:cNvPr id="28" name="Straight Arrow Connector 27"/>
              <p:cNvCxnSpPr>
                <a:stCxn id="27" idx="2"/>
              </p:cNvCxnSpPr>
              <p:nvPr/>
            </p:nvCxnSpPr>
            <p:spPr>
              <a:xfrm flipH="1">
                <a:off x="5082789" y="2827503"/>
                <a:ext cx="539302" cy="5161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968988" y="3889302"/>
              <a:ext cx="1844535" cy="369332"/>
              <a:chOff x="5220454" y="2146703"/>
              <a:chExt cx="1844535" cy="369332"/>
            </a:xfrm>
          </p:grpSpPr>
          <p:sp>
            <p:nvSpPr>
              <p:cNvPr id="30" name="TextBox 29"/>
              <p:cNvSpPr txBox="1"/>
              <p:nvPr/>
            </p:nvSpPr>
            <p:spPr>
              <a:xfrm>
                <a:off x="5220454" y="2146703"/>
                <a:ext cx="1053737" cy="369332"/>
              </a:xfrm>
              <a:prstGeom prst="rect">
                <a:avLst/>
              </a:prstGeom>
              <a:noFill/>
              <a:ln w="19050">
                <a:solidFill>
                  <a:schemeClr val="accent1"/>
                </a:solidFill>
              </a:ln>
            </p:spPr>
            <p:txBody>
              <a:bodyPr wrap="square" rtlCol="0">
                <a:spAutoFit/>
              </a:bodyPr>
              <a:lstStyle/>
              <a:p>
                <a:r>
                  <a:rPr lang="en-US" dirty="0" smtClean="0"/>
                  <a:t>7 Links</a:t>
                </a:r>
                <a:endParaRPr lang="en-US" dirty="0"/>
              </a:p>
            </p:txBody>
          </p:sp>
          <p:cxnSp>
            <p:nvCxnSpPr>
              <p:cNvPr id="31" name="Straight Arrow Connector 30"/>
              <p:cNvCxnSpPr>
                <a:stCxn id="30" idx="3"/>
              </p:cNvCxnSpPr>
              <p:nvPr/>
            </p:nvCxnSpPr>
            <p:spPr>
              <a:xfrm>
                <a:off x="6274191" y="2331369"/>
                <a:ext cx="790798" cy="1119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968988" y="4646163"/>
              <a:ext cx="1844535" cy="646331"/>
              <a:chOff x="5220454" y="2146703"/>
              <a:chExt cx="1844535" cy="646331"/>
            </a:xfrm>
          </p:grpSpPr>
          <p:sp>
            <p:nvSpPr>
              <p:cNvPr id="33" name="TextBox 32"/>
              <p:cNvSpPr txBox="1"/>
              <p:nvPr/>
            </p:nvSpPr>
            <p:spPr>
              <a:xfrm>
                <a:off x="5220454" y="2146703"/>
                <a:ext cx="1053737" cy="646331"/>
              </a:xfrm>
              <a:prstGeom prst="rect">
                <a:avLst/>
              </a:prstGeom>
              <a:noFill/>
              <a:ln w="19050">
                <a:solidFill>
                  <a:schemeClr val="accent1"/>
                </a:solidFill>
              </a:ln>
            </p:spPr>
            <p:txBody>
              <a:bodyPr wrap="square" rtlCol="0">
                <a:spAutoFit/>
              </a:bodyPr>
              <a:lstStyle/>
              <a:p>
                <a:r>
                  <a:rPr lang="en-US" dirty="0" smtClean="0"/>
                  <a:t>Dual Clamps</a:t>
                </a:r>
                <a:endParaRPr lang="en-US" dirty="0"/>
              </a:p>
            </p:txBody>
          </p:sp>
          <p:cxnSp>
            <p:nvCxnSpPr>
              <p:cNvPr id="34" name="Straight Arrow Connector 33"/>
              <p:cNvCxnSpPr>
                <a:stCxn id="33" idx="3"/>
              </p:cNvCxnSpPr>
              <p:nvPr/>
            </p:nvCxnSpPr>
            <p:spPr>
              <a:xfrm flipV="1">
                <a:off x="6274191" y="2443319"/>
                <a:ext cx="790798" cy="265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3418003" y="5449157"/>
              <a:ext cx="1844535" cy="646331"/>
              <a:chOff x="5220454" y="2146703"/>
              <a:chExt cx="1844535" cy="646331"/>
            </a:xfrm>
          </p:grpSpPr>
          <p:sp>
            <p:nvSpPr>
              <p:cNvPr id="36" name="TextBox 35"/>
              <p:cNvSpPr txBox="1"/>
              <p:nvPr/>
            </p:nvSpPr>
            <p:spPr>
              <a:xfrm>
                <a:off x="5220454" y="2146703"/>
                <a:ext cx="1053737" cy="646331"/>
              </a:xfrm>
              <a:prstGeom prst="rect">
                <a:avLst/>
              </a:prstGeom>
              <a:noFill/>
              <a:ln w="19050">
                <a:solidFill>
                  <a:schemeClr val="accent1"/>
                </a:solidFill>
              </a:ln>
            </p:spPr>
            <p:txBody>
              <a:bodyPr wrap="square" rtlCol="0">
                <a:spAutoFit/>
              </a:bodyPr>
              <a:lstStyle/>
              <a:p>
                <a:r>
                  <a:rPr lang="en-US" dirty="0" smtClean="0"/>
                  <a:t>Single layer coil</a:t>
                </a:r>
                <a:endParaRPr lang="en-US" dirty="0"/>
              </a:p>
            </p:txBody>
          </p:sp>
          <p:cxnSp>
            <p:nvCxnSpPr>
              <p:cNvPr id="37" name="Straight Arrow Connector 36"/>
              <p:cNvCxnSpPr>
                <a:stCxn id="36" idx="3"/>
              </p:cNvCxnSpPr>
              <p:nvPr/>
            </p:nvCxnSpPr>
            <p:spPr>
              <a:xfrm flipV="1">
                <a:off x="6274191" y="2443319"/>
                <a:ext cx="790798" cy="265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l="4358" t="6658" r="5924" b="19435"/>
          <a:stretch/>
        </p:blipFill>
        <p:spPr>
          <a:xfrm>
            <a:off x="5779606" y="3817529"/>
            <a:ext cx="6339840" cy="2498722"/>
          </a:xfrm>
          <a:prstGeom prst="rect">
            <a:avLst/>
          </a:prstGeom>
        </p:spPr>
      </p:pic>
      <p:sp>
        <p:nvSpPr>
          <p:cNvPr id="23" name="TextBox 22"/>
          <p:cNvSpPr txBox="1"/>
          <p:nvPr/>
        </p:nvSpPr>
        <p:spPr>
          <a:xfrm>
            <a:off x="10791451" y="6285622"/>
            <a:ext cx="1446245" cy="369332"/>
          </a:xfrm>
          <a:prstGeom prst="rect">
            <a:avLst/>
          </a:prstGeom>
          <a:noFill/>
        </p:spPr>
        <p:txBody>
          <a:bodyPr wrap="square" rtlCol="0">
            <a:spAutoFit/>
          </a:bodyPr>
          <a:lstStyle/>
          <a:p>
            <a:r>
              <a:rPr lang="en-US" dirty="0" smtClean="0"/>
              <a:t>Collimator 6b</a:t>
            </a:r>
            <a:endParaRPr lang="en-US" dirty="0"/>
          </a:p>
        </p:txBody>
      </p:sp>
      <p:grpSp>
        <p:nvGrpSpPr>
          <p:cNvPr id="9" name="Group 8"/>
          <p:cNvGrpSpPr/>
          <p:nvPr/>
        </p:nvGrpSpPr>
        <p:grpSpPr>
          <a:xfrm>
            <a:off x="9055428" y="5674843"/>
            <a:ext cx="1446245" cy="672906"/>
            <a:chOff x="9055428" y="5674843"/>
            <a:chExt cx="1446245" cy="672906"/>
          </a:xfrm>
        </p:grpSpPr>
        <p:sp>
          <p:nvSpPr>
            <p:cNvPr id="6" name="TextBox 5"/>
            <p:cNvSpPr txBox="1"/>
            <p:nvPr/>
          </p:nvSpPr>
          <p:spPr>
            <a:xfrm>
              <a:off x="9055428" y="5978417"/>
              <a:ext cx="1446245" cy="369332"/>
            </a:xfrm>
            <a:prstGeom prst="rect">
              <a:avLst/>
            </a:prstGeom>
            <a:noFill/>
          </p:spPr>
          <p:txBody>
            <a:bodyPr wrap="square" rtlCol="0">
              <a:spAutoFit/>
            </a:bodyPr>
            <a:lstStyle/>
            <a:p>
              <a:r>
                <a:rPr lang="en-US" dirty="0" smtClean="0"/>
                <a:t>Collimator 6a</a:t>
              </a:r>
              <a:endParaRPr lang="en-US" dirty="0"/>
            </a:p>
          </p:txBody>
        </p:sp>
        <p:cxnSp>
          <p:nvCxnSpPr>
            <p:cNvPr id="39" name="Straight Arrow Connector 38"/>
            <p:cNvCxnSpPr/>
            <p:nvPr/>
          </p:nvCxnSpPr>
          <p:spPr>
            <a:xfrm flipH="1" flipV="1">
              <a:off x="9859523" y="5674843"/>
              <a:ext cx="234915" cy="3035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10582645" y="5285984"/>
            <a:ext cx="1446245" cy="877712"/>
            <a:chOff x="9055428" y="5470037"/>
            <a:chExt cx="1446245" cy="877712"/>
          </a:xfrm>
        </p:grpSpPr>
        <p:sp>
          <p:nvSpPr>
            <p:cNvPr id="42" name="TextBox 41"/>
            <p:cNvSpPr txBox="1"/>
            <p:nvPr/>
          </p:nvSpPr>
          <p:spPr>
            <a:xfrm>
              <a:off x="9055428" y="5978417"/>
              <a:ext cx="1446245" cy="369332"/>
            </a:xfrm>
            <a:prstGeom prst="rect">
              <a:avLst/>
            </a:prstGeom>
            <a:noFill/>
          </p:spPr>
          <p:txBody>
            <a:bodyPr wrap="square" rtlCol="0">
              <a:spAutoFit/>
            </a:bodyPr>
            <a:lstStyle/>
            <a:p>
              <a:r>
                <a:rPr lang="en-US" dirty="0" smtClean="0"/>
                <a:t>Collimator 6b</a:t>
              </a:r>
              <a:endParaRPr lang="en-US" dirty="0"/>
            </a:p>
          </p:txBody>
        </p:sp>
        <p:cxnSp>
          <p:nvCxnSpPr>
            <p:cNvPr id="43" name="Straight Arrow Connector 42"/>
            <p:cNvCxnSpPr/>
            <p:nvPr/>
          </p:nvCxnSpPr>
          <p:spPr>
            <a:xfrm flipH="1" flipV="1">
              <a:off x="10087435" y="5470037"/>
              <a:ext cx="7004" cy="5083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6350620" y="4679693"/>
            <a:ext cx="1446245" cy="1207540"/>
            <a:chOff x="9055428" y="5978417"/>
            <a:chExt cx="1446245" cy="1207540"/>
          </a:xfrm>
        </p:grpSpPr>
        <p:sp>
          <p:nvSpPr>
            <p:cNvPr id="45" name="TextBox 44"/>
            <p:cNvSpPr txBox="1"/>
            <p:nvPr/>
          </p:nvSpPr>
          <p:spPr>
            <a:xfrm>
              <a:off x="9055428" y="5978417"/>
              <a:ext cx="1446245" cy="369332"/>
            </a:xfrm>
            <a:prstGeom prst="rect">
              <a:avLst/>
            </a:prstGeom>
            <a:noFill/>
          </p:spPr>
          <p:txBody>
            <a:bodyPr wrap="square" rtlCol="0">
              <a:spAutoFit/>
            </a:bodyPr>
            <a:lstStyle/>
            <a:p>
              <a:r>
                <a:rPr lang="en-US" dirty="0" smtClean="0"/>
                <a:t>Collimator 5</a:t>
              </a:r>
              <a:endParaRPr lang="en-US" dirty="0"/>
            </a:p>
          </p:txBody>
        </p:sp>
        <p:cxnSp>
          <p:nvCxnSpPr>
            <p:cNvPr id="46" name="Straight Arrow Connector 45"/>
            <p:cNvCxnSpPr/>
            <p:nvPr/>
          </p:nvCxnSpPr>
          <p:spPr>
            <a:xfrm flipH="1">
              <a:off x="9706857" y="6277820"/>
              <a:ext cx="387582" cy="9081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65069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 TM Magnet </a:t>
            </a:r>
            <a:r>
              <a:rPr lang="en-US" dirty="0" smtClean="0"/>
              <a:t>Water Piping and Electrical Bus</a:t>
            </a:r>
            <a:endParaRPr lang="en-US" dirty="0"/>
          </a:p>
        </p:txBody>
      </p:sp>
      <p:sp>
        <p:nvSpPr>
          <p:cNvPr id="3" name="Content Placeholder 2"/>
          <p:cNvSpPr>
            <a:spLocks noGrp="1"/>
          </p:cNvSpPr>
          <p:nvPr>
            <p:ph idx="1"/>
          </p:nvPr>
        </p:nvSpPr>
        <p:spPr>
          <a:xfrm>
            <a:off x="50484" y="939035"/>
            <a:ext cx="2973334" cy="3798335"/>
          </a:xfrm>
        </p:spPr>
        <p:txBody>
          <a:bodyPr>
            <a:normAutofit fontScale="92500"/>
          </a:bodyPr>
          <a:lstStyle/>
          <a:p>
            <a:r>
              <a:rPr lang="en-US" dirty="0" smtClean="0"/>
              <a:t>TM1 has 7 flow paths, 1 per coil plus the DS bulkhead trace tube</a:t>
            </a:r>
          </a:p>
          <a:p>
            <a:r>
              <a:rPr lang="en-US" dirty="0" smtClean="0"/>
              <a:t>TM2 and 3 piping nearly identical to TM1 </a:t>
            </a:r>
          </a:p>
          <a:p>
            <a:r>
              <a:rPr lang="en-US" dirty="0" smtClean="0"/>
              <a:t>TM4 has 14 main flow paths (double pancake coils each with its own cooling path), water headers are 2”</a:t>
            </a:r>
          </a:p>
          <a:p>
            <a:endParaRPr lang="en-US" dirty="0"/>
          </a:p>
        </p:txBody>
      </p:sp>
      <p:sp>
        <p:nvSpPr>
          <p:cNvPr id="4" name="Footer Placeholder 3"/>
          <p:cNvSpPr>
            <a:spLocks noGrp="1"/>
          </p:cNvSpPr>
          <p:nvPr>
            <p:ph type="ftr" sz="quarter" idx="11"/>
          </p:nvPr>
        </p:nvSpPr>
        <p:spPr/>
        <p:txBody>
          <a:bodyPr/>
          <a:lstStyle/>
          <a:p>
            <a:r>
              <a:rPr lang="en-US" dirty="0"/>
              <a:t>MOLLER Collaboration Meeting, June 21-22, 2022</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3196" t="2837" r="15213" b="-2837"/>
          <a:stretch/>
        </p:blipFill>
        <p:spPr>
          <a:xfrm>
            <a:off x="3023818" y="966055"/>
            <a:ext cx="3998302" cy="5097294"/>
          </a:xfrm>
          <a:prstGeom prst="rect">
            <a:avLst/>
          </a:prstGeom>
        </p:spPr>
      </p:pic>
      <p:sp>
        <p:nvSpPr>
          <p:cNvPr id="9" name="TextBox 8"/>
          <p:cNvSpPr txBox="1"/>
          <p:nvPr/>
        </p:nvSpPr>
        <p:spPr>
          <a:xfrm>
            <a:off x="8537741" y="6320729"/>
            <a:ext cx="807396" cy="369332"/>
          </a:xfrm>
          <a:prstGeom prst="rect">
            <a:avLst/>
          </a:prstGeom>
          <a:noFill/>
        </p:spPr>
        <p:txBody>
          <a:bodyPr wrap="square" rtlCol="0">
            <a:spAutoFit/>
          </a:bodyPr>
          <a:lstStyle/>
          <a:p>
            <a:r>
              <a:rPr lang="en-US" dirty="0" smtClean="0"/>
              <a:t>TM4</a:t>
            </a:r>
            <a:endParaRPr lang="en-US" dirty="0"/>
          </a:p>
        </p:txBody>
      </p:sp>
      <p:sp>
        <p:nvSpPr>
          <p:cNvPr id="10" name="TextBox 9"/>
          <p:cNvSpPr txBox="1"/>
          <p:nvPr/>
        </p:nvSpPr>
        <p:spPr>
          <a:xfrm>
            <a:off x="4121286" y="6215749"/>
            <a:ext cx="807396" cy="369332"/>
          </a:xfrm>
          <a:prstGeom prst="rect">
            <a:avLst/>
          </a:prstGeom>
          <a:noFill/>
        </p:spPr>
        <p:txBody>
          <a:bodyPr wrap="square" rtlCol="0">
            <a:spAutoFit/>
          </a:bodyPr>
          <a:lstStyle/>
          <a:p>
            <a:r>
              <a:rPr lang="en-US" dirty="0" smtClean="0"/>
              <a:t>TM1</a:t>
            </a:r>
            <a:endParaRPr lang="en-US"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8933" t="57781" r="27709" b="21224"/>
          <a:stretch/>
        </p:blipFill>
        <p:spPr>
          <a:xfrm>
            <a:off x="241759" y="4717915"/>
            <a:ext cx="2667748" cy="1259274"/>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29284"/>
          <a:stretch/>
        </p:blipFill>
        <p:spPr>
          <a:xfrm>
            <a:off x="7136431" y="855493"/>
            <a:ext cx="4690311" cy="5207856"/>
          </a:xfrm>
          <a:prstGeom prst="rect">
            <a:avLst/>
          </a:prstGeom>
        </p:spPr>
      </p:pic>
      <p:sp>
        <p:nvSpPr>
          <p:cNvPr id="6" name="TextBox 5"/>
          <p:cNvSpPr txBox="1"/>
          <p:nvPr/>
        </p:nvSpPr>
        <p:spPr>
          <a:xfrm>
            <a:off x="402766" y="5906112"/>
            <a:ext cx="2400201" cy="646331"/>
          </a:xfrm>
          <a:prstGeom prst="rect">
            <a:avLst/>
          </a:prstGeom>
          <a:noFill/>
        </p:spPr>
        <p:txBody>
          <a:bodyPr wrap="square" rtlCol="0">
            <a:spAutoFit/>
          </a:bodyPr>
          <a:lstStyle/>
          <a:p>
            <a:r>
              <a:rPr lang="en-US" dirty="0" smtClean="0"/>
              <a:t>Ceramic break passed 1500psig hydro test</a:t>
            </a:r>
            <a:endParaRPr lang="en-US" dirty="0"/>
          </a:p>
        </p:txBody>
      </p:sp>
    </p:spTree>
    <p:extLst>
      <p:ext uri="{BB962C8B-B14F-4D97-AF65-F5344CB8AC3E}">
        <p14:creationId xmlns:p14="http://schemas.microsoft.com/office/powerpoint/2010/main" val="2376956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 Coil Progress</a:t>
            </a:r>
            <a:endParaRPr lang="en-US" dirty="0"/>
          </a:p>
        </p:txBody>
      </p:sp>
      <p:sp>
        <p:nvSpPr>
          <p:cNvPr id="3" name="Content Placeholder 2"/>
          <p:cNvSpPr>
            <a:spLocks noGrp="1"/>
          </p:cNvSpPr>
          <p:nvPr>
            <p:ph idx="1"/>
          </p:nvPr>
        </p:nvSpPr>
        <p:spPr>
          <a:xfrm>
            <a:off x="411892" y="813934"/>
            <a:ext cx="4160108" cy="1555194"/>
          </a:xfrm>
        </p:spPr>
        <p:txBody>
          <a:bodyPr>
            <a:normAutofit fontScale="92500" lnSpcReduction="20000"/>
          </a:bodyPr>
          <a:lstStyle/>
          <a:p>
            <a:r>
              <a:rPr lang="en-US" dirty="0" smtClean="0"/>
              <a:t>Traveled to ETI to see progress on Coils June 7-10</a:t>
            </a:r>
          </a:p>
          <a:p>
            <a:r>
              <a:rPr lang="en-US" dirty="0" smtClean="0"/>
              <a:t>Coil Stack Heights bigger than designed </a:t>
            </a:r>
          </a:p>
          <a:p>
            <a:pPr lvl="1"/>
            <a:r>
              <a:rPr lang="en-US" dirty="0" smtClean="0"/>
              <a:t>Ground wrap and conductor camber causing this</a:t>
            </a:r>
            <a:endParaRPr lang="en-US" dirty="0"/>
          </a:p>
        </p:txBody>
      </p:sp>
      <p:sp>
        <p:nvSpPr>
          <p:cNvPr id="4" name="Footer Placeholder 3"/>
          <p:cNvSpPr>
            <a:spLocks noGrp="1"/>
          </p:cNvSpPr>
          <p:nvPr>
            <p:ph type="ftr" sz="quarter" idx="11"/>
          </p:nvPr>
        </p:nvSpPr>
        <p:spPr/>
        <p:txBody>
          <a:bodyPr/>
          <a:lstStyle/>
          <a:p>
            <a:r>
              <a:rPr lang="en-US" dirty="0"/>
              <a:t>MOLLER Collaboration Meeting, June 21-22, 2022</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17</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747" t="18889" r="-1597" b="33111"/>
          <a:stretch/>
        </p:blipFill>
        <p:spPr>
          <a:xfrm>
            <a:off x="5635743" y="847616"/>
            <a:ext cx="6367549" cy="2468880"/>
          </a:xfrm>
          <a:prstGeom prst="rect">
            <a:avLst/>
          </a:prstGeom>
        </p:spPr>
      </p:pic>
      <p:sp>
        <p:nvSpPr>
          <p:cNvPr id="7" name="TextBox 6"/>
          <p:cNvSpPr txBox="1"/>
          <p:nvPr/>
        </p:nvSpPr>
        <p:spPr>
          <a:xfrm>
            <a:off x="6824749" y="3316496"/>
            <a:ext cx="4463934" cy="369332"/>
          </a:xfrm>
          <a:prstGeom prst="rect">
            <a:avLst/>
          </a:prstGeom>
          <a:noFill/>
        </p:spPr>
        <p:txBody>
          <a:bodyPr wrap="square" rtlCol="0">
            <a:spAutoFit/>
          </a:bodyPr>
          <a:lstStyle/>
          <a:p>
            <a:r>
              <a:rPr lang="en-US" dirty="0" smtClean="0"/>
              <a:t>SC2 with Ground wrap – Did not fit in Mold</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1212"/>
          <a:stretch/>
        </p:blipFill>
        <p:spPr>
          <a:xfrm rot="5400000">
            <a:off x="533388" y="2681157"/>
            <a:ext cx="3027652" cy="2882092"/>
          </a:xfrm>
          <a:prstGeom prst="rect">
            <a:avLst/>
          </a:prstGeom>
        </p:spPr>
      </p:pic>
      <p:sp>
        <p:nvSpPr>
          <p:cNvPr id="9" name="TextBox 8"/>
          <p:cNvSpPr txBox="1"/>
          <p:nvPr/>
        </p:nvSpPr>
        <p:spPr>
          <a:xfrm>
            <a:off x="411892" y="5689389"/>
            <a:ext cx="4463934" cy="646331"/>
          </a:xfrm>
          <a:prstGeom prst="rect">
            <a:avLst/>
          </a:prstGeom>
          <a:noFill/>
        </p:spPr>
        <p:txBody>
          <a:bodyPr wrap="square" rtlCol="0">
            <a:spAutoFit/>
          </a:bodyPr>
          <a:lstStyle/>
          <a:p>
            <a:r>
              <a:rPr lang="en-US" dirty="0" smtClean="0"/>
              <a:t>SC1 w/o Ground wrap – bending to attempt fit</a:t>
            </a:r>
            <a:endParaRPr lang="en-US"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29092" b="21575"/>
          <a:stretch/>
        </p:blipFill>
        <p:spPr>
          <a:xfrm>
            <a:off x="4959899" y="3795982"/>
            <a:ext cx="5990734" cy="2216572"/>
          </a:xfrm>
          <a:prstGeom prst="rect">
            <a:avLst/>
          </a:prstGeom>
        </p:spPr>
      </p:pic>
      <p:sp>
        <p:nvSpPr>
          <p:cNvPr id="11" name="TextBox 10"/>
          <p:cNvSpPr txBox="1"/>
          <p:nvPr/>
        </p:nvSpPr>
        <p:spPr>
          <a:xfrm>
            <a:off x="4959899" y="6061283"/>
            <a:ext cx="6328783" cy="369332"/>
          </a:xfrm>
          <a:prstGeom prst="rect">
            <a:avLst/>
          </a:prstGeom>
          <a:noFill/>
        </p:spPr>
        <p:txBody>
          <a:bodyPr wrap="square" rtlCol="0">
            <a:spAutoFit/>
          </a:bodyPr>
          <a:lstStyle/>
          <a:p>
            <a:r>
              <a:rPr lang="en-US" dirty="0" smtClean="0"/>
              <a:t>SC1 w/o Ground wrap – almost fit into mold but w/o ground wrap</a:t>
            </a:r>
            <a:endParaRPr lang="en-US" dirty="0"/>
          </a:p>
        </p:txBody>
      </p:sp>
    </p:spTree>
    <p:extLst>
      <p:ext uri="{BB962C8B-B14F-4D97-AF65-F5344CB8AC3E}">
        <p14:creationId xmlns:p14="http://schemas.microsoft.com/office/powerpoint/2010/main" val="3667296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 Coils - Continued</a:t>
            </a:r>
            <a:endParaRPr lang="en-US" dirty="0"/>
          </a:p>
        </p:txBody>
      </p:sp>
      <p:sp>
        <p:nvSpPr>
          <p:cNvPr id="3" name="Content Placeholder 2"/>
          <p:cNvSpPr>
            <a:spLocks noGrp="1"/>
          </p:cNvSpPr>
          <p:nvPr>
            <p:ph idx="1"/>
          </p:nvPr>
        </p:nvSpPr>
        <p:spPr>
          <a:xfrm>
            <a:off x="411893" y="966055"/>
            <a:ext cx="3021264" cy="5381694"/>
          </a:xfrm>
        </p:spPr>
        <p:txBody>
          <a:bodyPr/>
          <a:lstStyle/>
          <a:p>
            <a:r>
              <a:rPr lang="en-US" dirty="0" smtClean="0"/>
              <a:t>Coil shape and stack height keeping them from proper fit in the molds</a:t>
            </a:r>
          </a:p>
          <a:p>
            <a:r>
              <a:rPr lang="en-US" dirty="0" smtClean="0"/>
              <a:t>Procedure for post Winding Bending developed </a:t>
            </a:r>
          </a:p>
          <a:p>
            <a:r>
              <a:rPr lang="en-US" dirty="0" smtClean="0"/>
              <a:t>Mold Cavity will be increased to accept taller stack heights</a:t>
            </a:r>
          </a:p>
          <a:p>
            <a:r>
              <a:rPr lang="en-US" dirty="0" smtClean="0"/>
              <a:t>G10 at center of the coils will remain the same size, but outer G10 will be cut smaller</a:t>
            </a:r>
            <a:endParaRPr lang="en-US" dirty="0"/>
          </a:p>
        </p:txBody>
      </p:sp>
      <p:sp>
        <p:nvSpPr>
          <p:cNvPr id="4" name="Footer Placeholder 3"/>
          <p:cNvSpPr>
            <a:spLocks noGrp="1"/>
          </p:cNvSpPr>
          <p:nvPr>
            <p:ph type="ftr" sz="quarter" idx="11"/>
          </p:nvPr>
        </p:nvSpPr>
        <p:spPr/>
        <p:txBody>
          <a:bodyPr/>
          <a:lstStyle/>
          <a:p>
            <a:r>
              <a:rPr lang="en-US" dirty="0"/>
              <a:t>MOLLER Collaboration Meeting, June 21-22, 2022</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1211" r="34910"/>
          <a:stretch/>
        </p:blipFill>
        <p:spPr>
          <a:xfrm rot="5400000">
            <a:off x="8088330" y="-209772"/>
            <a:ext cx="3029376" cy="5177967"/>
          </a:xfrm>
          <a:prstGeom prst="rect">
            <a:avLst/>
          </a:prstGeom>
        </p:spPr>
      </p:pic>
      <p:sp>
        <p:nvSpPr>
          <p:cNvPr id="7" name="TextBox 6"/>
          <p:cNvSpPr txBox="1"/>
          <p:nvPr/>
        </p:nvSpPr>
        <p:spPr>
          <a:xfrm>
            <a:off x="8056429" y="3893900"/>
            <a:ext cx="3315381" cy="646331"/>
          </a:xfrm>
          <a:prstGeom prst="rect">
            <a:avLst/>
          </a:prstGeom>
          <a:noFill/>
        </p:spPr>
        <p:txBody>
          <a:bodyPr wrap="square" rtlCol="0">
            <a:spAutoFit/>
          </a:bodyPr>
          <a:lstStyle/>
          <a:p>
            <a:r>
              <a:rPr lang="en-US" dirty="0" smtClean="0"/>
              <a:t>SC3 Post Winding Bending setup with ETI folks performing it</a:t>
            </a:r>
            <a:endParaRPr lang="en-US" dirty="0"/>
          </a:p>
        </p:txBody>
      </p:sp>
      <p:pic>
        <p:nvPicPr>
          <p:cNvPr id="8" name="Picture 7"/>
          <p:cNvPicPr>
            <a:picLocks noChangeAspect="1"/>
          </p:cNvPicPr>
          <p:nvPr/>
        </p:nvPicPr>
        <p:blipFill>
          <a:blip r:embed="rId3"/>
          <a:stretch>
            <a:fillRect/>
          </a:stretch>
        </p:blipFill>
        <p:spPr>
          <a:xfrm>
            <a:off x="3913239" y="2435629"/>
            <a:ext cx="3030948" cy="354975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4228054146"/>
              </p:ext>
            </p:extLst>
          </p:nvPr>
        </p:nvGraphicFramePr>
        <p:xfrm>
          <a:off x="6612313" y="4743002"/>
          <a:ext cx="5158509" cy="1483360"/>
        </p:xfrm>
        <a:graphic>
          <a:graphicData uri="http://schemas.openxmlformats.org/drawingml/2006/table">
            <a:tbl>
              <a:tblPr firstRow="1" bandRow="1">
                <a:tableStyleId>{5C22544A-7EE6-4342-B048-85BDC9FD1C3A}</a:tableStyleId>
              </a:tblPr>
              <a:tblGrid>
                <a:gridCol w="1719503">
                  <a:extLst>
                    <a:ext uri="{9D8B030D-6E8A-4147-A177-3AD203B41FA5}">
                      <a16:colId xmlns:a16="http://schemas.microsoft.com/office/drawing/2014/main" val="1117712855"/>
                    </a:ext>
                  </a:extLst>
                </a:gridCol>
                <a:gridCol w="1719503">
                  <a:extLst>
                    <a:ext uri="{9D8B030D-6E8A-4147-A177-3AD203B41FA5}">
                      <a16:colId xmlns:a16="http://schemas.microsoft.com/office/drawing/2014/main" val="2980224805"/>
                    </a:ext>
                  </a:extLst>
                </a:gridCol>
                <a:gridCol w="1719503">
                  <a:extLst>
                    <a:ext uri="{9D8B030D-6E8A-4147-A177-3AD203B41FA5}">
                      <a16:colId xmlns:a16="http://schemas.microsoft.com/office/drawing/2014/main" val="3923572035"/>
                    </a:ext>
                  </a:extLst>
                </a:gridCol>
              </a:tblGrid>
              <a:tr h="370840">
                <a:tc>
                  <a:txBody>
                    <a:bodyPr/>
                    <a:lstStyle/>
                    <a:p>
                      <a:endParaRPr lang="en-US" dirty="0"/>
                    </a:p>
                  </a:txBody>
                  <a:tcPr/>
                </a:tc>
                <a:tc>
                  <a:txBody>
                    <a:bodyPr/>
                    <a:lstStyle/>
                    <a:p>
                      <a:r>
                        <a:rPr lang="en-US" dirty="0" smtClean="0"/>
                        <a:t>Original (mm)</a:t>
                      </a:r>
                      <a:endParaRPr lang="en-US" dirty="0"/>
                    </a:p>
                  </a:txBody>
                  <a:tcPr/>
                </a:tc>
                <a:tc>
                  <a:txBody>
                    <a:bodyPr/>
                    <a:lstStyle/>
                    <a:p>
                      <a:r>
                        <a:rPr lang="en-US" dirty="0" smtClean="0"/>
                        <a:t>Modified (mm)</a:t>
                      </a:r>
                      <a:endParaRPr lang="en-US" dirty="0"/>
                    </a:p>
                  </a:txBody>
                  <a:tcPr/>
                </a:tc>
                <a:extLst>
                  <a:ext uri="{0D108BD9-81ED-4DB2-BD59-A6C34878D82A}">
                    <a16:rowId xmlns:a16="http://schemas.microsoft.com/office/drawing/2014/main" val="1223906323"/>
                  </a:ext>
                </a:extLst>
              </a:tr>
              <a:tr h="370840">
                <a:tc>
                  <a:txBody>
                    <a:bodyPr/>
                    <a:lstStyle/>
                    <a:p>
                      <a:r>
                        <a:rPr lang="en-US" dirty="0" smtClean="0"/>
                        <a:t>Minimum</a:t>
                      </a:r>
                      <a:endParaRPr lang="en-US" dirty="0"/>
                    </a:p>
                  </a:txBody>
                  <a:tcPr/>
                </a:tc>
                <a:tc>
                  <a:txBody>
                    <a:bodyPr/>
                    <a:lstStyle/>
                    <a:p>
                      <a:r>
                        <a:rPr lang="en-US" dirty="0" smtClean="0"/>
                        <a:t>63.4</a:t>
                      </a:r>
                      <a:endParaRPr lang="en-US" dirty="0"/>
                    </a:p>
                  </a:txBody>
                  <a:tcPr/>
                </a:tc>
                <a:tc>
                  <a:txBody>
                    <a:bodyPr/>
                    <a:lstStyle/>
                    <a:p>
                      <a:r>
                        <a:rPr lang="en-US" dirty="0" smtClean="0"/>
                        <a:t>65.4</a:t>
                      </a:r>
                      <a:endParaRPr lang="en-US" dirty="0"/>
                    </a:p>
                  </a:txBody>
                  <a:tcPr/>
                </a:tc>
                <a:extLst>
                  <a:ext uri="{0D108BD9-81ED-4DB2-BD59-A6C34878D82A}">
                    <a16:rowId xmlns:a16="http://schemas.microsoft.com/office/drawing/2014/main" val="4030673370"/>
                  </a:ext>
                </a:extLst>
              </a:tr>
              <a:tr h="370840">
                <a:tc>
                  <a:txBody>
                    <a:bodyPr/>
                    <a:lstStyle/>
                    <a:p>
                      <a:r>
                        <a:rPr lang="en-US" dirty="0" smtClean="0"/>
                        <a:t>Nominal/Goal</a:t>
                      </a:r>
                      <a:endParaRPr lang="en-US" dirty="0"/>
                    </a:p>
                  </a:txBody>
                  <a:tcPr/>
                </a:tc>
                <a:tc>
                  <a:txBody>
                    <a:bodyPr/>
                    <a:lstStyle/>
                    <a:p>
                      <a:r>
                        <a:rPr lang="en-US" dirty="0" smtClean="0"/>
                        <a:t>63.7</a:t>
                      </a:r>
                      <a:endParaRPr lang="en-US" dirty="0"/>
                    </a:p>
                  </a:txBody>
                  <a:tcPr/>
                </a:tc>
                <a:tc>
                  <a:txBody>
                    <a:bodyPr/>
                    <a:lstStyle/>
                    <a:p>
                      <a:r>
                        <a:rPr lang="en-US" dirty="0" smtClean="0"/>
                        <a:t>66.2</a:t>
                      </a:r>
                      <a:endParaRPr lang="en-US" dirty="0"/>
                    </a:p>
                  </a:txBody>
                  <a:tcPr/>
                </a:tc>
                <a:extLst>
                  <a:ext uri="{0D108BD9-81ED-4DB2-BD59-A6C34878D82A}">
                    <a16:rowId xmlns:a16="http://schemas.microsoft.com/office/drawing/2014/main" val="1099497500"/>
                  </a:ext>
                </a:extLst>
              </a:tr>
              <a:tr h="370840">
                <a:tc>
                  <a:txBody>
                    <a:bodyPr/>
                    <a:lstStyle/>
                    <a:p>
                      <a:r>
                        <a:rPr lang="en-US" dirty="0" smtClean="0"/>
                        <a:t>Maximum</a:t>
                      </a:r>
                      <a:endParaRPr lang="en-US" dirty="0"/>
                    </a:p>
                  </a:txBody>
                  <a:tcPr/>
                </a:tc>
                <a:tc>
                  <a:txBody>
                    <a:bodyPr/>
                    <a:lstStyle/>
                    <a:p>
                      <a:r>
                        <a:rPr lang="en-US" dirty="0" smtClean="0"/>
                        <a:t>65.1</a:t>
                      </a:r>
                    </a:p>
                  </a:txBody>
                  <a:tcPr/>
                </a:tc>
                <a:tc>
                  <a:txBody>
                    <a:bodyPr/>
                    <a:lstStyle/>
                    <a:p>
                      <a:r>
                        <a:rPr lang="en-US" dirty="0" smtClean="0"/>
                        <a:t>66.9</a:t>
                      </a:r>
                      <a:endParaRPr lang="en-US" dirty="0"/>
                    </a:p>
                  </a:txBody>
                  <a:tcPr/>
                </a:tc>
                <a:extLst>
                  <a:ext uri="{0D108BD9-81ED-4DB2-BD59-A6C34878D82A}">
                    <a16:rowId xmlns:a16="http://schemas.microsoft.com/office/drawing/2014/main" val="789388710"/>
                  </a:ext>
                </a:extLst>
              </a:tr>
            </a:tbl>
          </a:graphicData>
        </a:graphic>
      </p:graphicFrame>
    </p:spTree>
    <p:extLst>
      <p:ext uri="{BB962C8B-B14F-4D97-AF65-F5344CB8AC3E}">
        <p14:creationId xmlns:p14="http://schemas.microsoft.com/office/powerpoint/2010/main" val="6305678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a:bodyPr>
          <a:lstStyle/>
          <a:p>
            <a:r>
              <a:rPr lang="en-US" dirty="0" smtClean="0"/>
              <a:t>How to apply and support proposed 3mm shield the inside surface of the coils is not clear</a:t>
            </a:r>
          </a:p>
          <a:p>
            <a:pPr lvl="1"/>
            <a:r>
              <a:rPr lang="en-US" dirty="0" smtClean="0"/>
              <a:t>Heat load is expected to be quite high (&gt;10W) and needs to be provided ASAP </a:t>
            </a:r>
          </a:p>
          <a:p>
            <a:r>
              <a:rPr lang="en-US" dirty="0" smtClean="0"/>
              <a:t>Prototyping effort has shown that “ideal” coils are not possible. We have not figured out in detail how accurately we can build or need to be able to “map the coil turns”. Even if we do have precise turn geometry how will we use that data to determine the proper coil alignment</a:t>
            </a:r>
          </a:p>
          <a:p>
            <a:r>
              <a:rPr lang="en-US" dirty="0" smtClean="0"/>
              <a:t>Need to complete the System Requirement Document (SRD)  (Goal was 6/30 not late yet!)</a:t>
            </a:r>
          </a:p>
          <a:p>
            <a:r>
              <a:rPr lang="en-US" dirty="0"/>
              <a:t>Need to complete the </a:t>
            </a:r>
            <a:r>
              <a:rPr lang="en-US" dirty="0" smtClean="0"/>
              <a:t>Interface </a:t>
            </a:r>
            <a:r>
              <a:rPr lang="en-US" smtClean="0"/>
              <a:t>Control Document’s (</a:t>
            </a:r>
            <a:r>
              <a:rPr lang="en-US" dirty="0" smtClean="0"/>
              <a:t>ICD</a:t>
            </a:r>
            <a:r>
              <a:rPr lang="en-US" dirty="0"/>
              <a:t>)  (Goal was 6/30 not late yet</a:t>
            </a:r>
            <a:r>
              <a:rPr lang="en-US"/>
              <a:t>!) </a:t>
            </a:r>
            <a:endParaRPr lang="en-US" smtClean="0"/>
          </a:p>
          <a:p>
            <a:r>
              <a:rPr lang="en-US" smtClean="0"/>
              <a:t>Hall </a:t>
            </a:r>
            <a:r>
              <a:rPr lang="en-US" dirty="0" smtClean="0"/>
              <a:t>A Beam Dump inlet Pipe (SAM pipe is connected)</a:t>
            </a:r>
          </a:p>
          <a:p>
            <a:pPr lvl="1"/>
            <a:r>
              <a:rPr lang="en-US" dirty="0" smtClean="0"/>
              <a:t>Have a potential solution for supporting the ~4000lbs vacuum load  </a:t>
            </a:r>
          </a:p>
          <a:p>
            <a:pPr lvl="1"/>
            <a:r>
              <a:rPr lang="en-US" dirty="0" smtClean="0"/>
              <a:t>Located in a Radiologically Contaminated area and thus working there requires Rad II work </a:t>
            </a:r>
          </a:p>
          <a:p>
            <a:r>
              <a:rPr lang="en-US" dirty="0" smtClean="0"/>
              <a:t>Design/Engineering Team is much larger than last year</a:t>
            </a:r>
          </a:p>
          <a:p>
            <a:r>
              <a:rPr lang="en-US" dirty="0" smtClean="0"/>
              <a:t>Progress on all topics</a:t>
            </a:r>
          </a:p>
          <a:p>
            <a:r>
              <a:rPr lang="en-US" dirty="0" smtClean="0"/>
              <a:t>Getting all components to 90% level by late fall 2022 will be a challenge</a:t>
            </a:r>
          </a:p>
        </p:txBody>
      </p:sp>
      <p:sp>
        <p:nvSpPr>
          <p:cNvPr id="4" name="Footer Placeholder 3"/>
          <p:cNvSpPr>
            <a:spLocks noGrp="1"/>
          </p:cNvSpPr>
          <p:nvPr>
            <p:ph type="ftr" sz="quarter" idx="11"/>
          </p:nvPr>
        </p:nvSpPr>
        <p:spPr/>
        <p:txBody>
          <a:bodyPr/>
          <a:lstStyle/>
          <a:p>
            <a:r>
              <a:rPr lang="en-US" dirty="0"/>
              <a:t>MOLLER Collaboration Meeting, June 21-22, 2022</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a:p>
        </p:txBody>
      </p:sp>
    </p:spTree>
    <p:extLst>
      <p:ext uri="{BB962C8B-B14F-4D97-AF65-F5344CB8AC3E}">
        <p14:creationId xmlns:p14="http://schemas.microsoft.com/office/powerpoint/2010/main" val="1358018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8E73C-C907-6A4A-8334-A366AC8D11AD}"/>
              </a:ext>
            </a:extLst>
          </p:cNvPr>
          <p:cNvSpPr>
            <a:spLocks noGrp="1"/>
          </p:cNvSpPr>
          <p:nvPr>
            <p:ph type="title"/>
          </p:nvPr>
        </p:nvSpPr>
        <p:spPr/>
        <p:txBody>
          <a:bodyPr/>
          <a:lstStyle/>
          <a:p>
            <a:r>
              <a:rPr lang="en-US" dirty="0" smtClean="0"/>
              <a:t>Outline</a:t>
            </a:r>
            <a:endParaRPr lang="en-US" dirty="0"/>
          </a:p>
        </p:txBody>
      </p:sp>
      <p:sp>
        <p:nvSpPr>
          <p:cNvPr id="5" name="Slide Number Placeholder 4">
            <a:extLst>
              <a:ext uri="{FF2B5EF4-FFF2-40B4-BE49-F238E27FC236}">
                <a16:creationId xmlns:a16="http://schemas.microsoft.com/office/drawing/2014/main" id="{CA012ABA-1666-6E4D-AA4D-8C8EF00EB8EE}"/>
              </a:ext>
            </a:extLst>
          </p:cNvPr>
          <p:cNvSpPr>
            <a:spLocks noGrp="1"/>
          </p:cNvSpPr>
          <p:nvPr>
            <p:ph type="sldNum" sz="quarter" idx="12"/>
          </p:nvPr>
        </p:nvSpPr>
        <p:spPr/>
        <p:txBody>
          <a:bodyPr/>
          <a:lstStyle/>
          <a:p>
            <a:fld id="{07E1C93C-5050-FC42-8F10-D22D4F119D13}" type="slidenum">
              <a:rPr lang="en-US" smtClean="0"/>
              <a:pPr/>
              <a:t>2</a:t>
            </a:fld>
            <a:endParaRPr lang="en-US"/>
          </a:p>
        </p:txBody>
      </p:sp>
      <p:sp>
        <p:nvSpPr>
          <p:cNvPr id="8" name="Footer Placeholder 3">
            <a:extLst>
              <a:ext uri="{FF2B5EF4-FFF2-40B4-BE49-F238E27FC236}">
                <a16:creationId xmlns:a16="http://schemas.microsoft.com/office/drawing/2014/main" id="{ABC36748-3C39-E641-B982-871E09B9CAFF}"/>
              </a:ext>
            </a:extLst>
          </p:cNvPr>
          <p:cNvSpPr>
            <a:spLocks noGrp="1"/>
          </p:cNvSpPr>
          <p:nvPr>
            <p:ph type="ftr" sz="quarter" idx="11"/>
          </p:nvPr>
        </p:nvSpPr>
        <p:spPr>
          <a:xfrm>
            <a:off x="194350" y="6532530"/>
            <a:ext cx="5223851" cy="311322"/>
          </a:xfrm>
        </p:spPr>
        <p:txBody>
          <a:bodyPr/>
          <a:lstStyle/>
          <a:p>
            <a:r>
              <a:rPr lang="en-US" dirty="0"/>
              <a:t>MOLLER Collaboration </a:t>
            </a:r>
            <a:r>
              <a:rPr lang="en-US" dirty="0" smtClean="0"/>
              <a:t>Meeting, June </a:t>
            </a:r>
            <a:r>
              <a:rPr lang="en-US" dirty="0"/>
              <a:t>21-22, 2022</a:t>
            </a:r>
          </a:p>
        </p:txBody>
      </p:sp>
      <p:sp>
        <p:nvSpPr>
          <p:cNvPr id="6" name="Content Placeholder 2"/>
          <p:cNvSpPr>
            <a:spLocks noGrp="1"/>
          </p:cNvSpPr>
          <p:nvPr>
            <p:ph idx="1"/>
          </p:nvPr>
        </p:nvSpPr>
        <p:spPr>
          <a:xfrm>
            <a:off x="411892" y="966055"/>
            <a:ext cx="5564365" cy="5381694"/>
          </a:xfrm>
        </p:spPr>
        <p:txBody>
          <a:bodyPr/>
          <a:lstStyle/>
          <a:p>
            <a:r>
              <a:rPr lang="en-US" dirty="0" smtClean="0"/>
              <a:t>Upstream System</a:t>
            </a:r>
          </a:p>
          <a:p>
            <a:pPr lvl="1"/>
            <a:r>
              <a:rPr lang="en-US" dirty="0" smtClean="0"/>
              <a:t>Enclosure and Upstream Torus</a:t>
            </a:r>
          </a:p>
          <a:p>
            <a:pPr lvl="1"/>
            <a:r>
              <a:rPr lang="en-US" dirty="0" smtClean="0"/>
              <a:t>Collimators and Blockers</a:t>
            </a:r>
          </a:p>
          <a:p>
            <a:r>
              <a:rPr lang="en-US" dirty="0" smtClean="0"/>
              <a:t>Downstream System</a:t>
            </a:r>
          </a:p>
          <a:p>
            <a:pPr lvl="1"/>
            <a:r>
              <a:rPr lang="en-US" dirty="0" smtClean="0"/>
              <a:t>Beam Pipes and Bellows</a:t>
            </a:r>
          </a:p>
          <a:p>
            <a:pPr lvl="1"/>
            <a:r>
              <a:rPr lang="en-US" dirty="0" smtClean="0"/>
              <a:t>Windows</a:t>
            </a:r>
          </a:p>
          <a:p>
            <a:pPr lvl="1"/>
            <a:r>
              <a:rPr lang="en-US" dirty="0" smtClean="0"/>
              <a:t>Downstream Torus</a:t>
            </a:r>
          </a:p>
          <a:p>
            <a:pPr lvl="2"/>
            <a:r>
              <a:rPr lang="en-US" dirty="0" smtClean="0"/>
              <a:t>Magnet Piping</a:t>
            </a:r>
          </a:p>
          <a:p>
            <a:pPr lvl="2"/>
            <a:r>
              <a:rPr lang="en-US" dirty="0" smtClean="0"/>
              <a:t>Collimators and support</a:t>
            </a:r>
          </a:p>
          <a:p>
            <a:pPr lvl="2"/>
            <a:r>
              <a:rPr lang="en-US" dirty="0" smtClean="0"/>
              <a:t>Lintels</a:t>
            </a:r>
          </a:p>
          <a:p>
            <a:pPr lvl="2"/>
            <a:r>
              <a:rPr lang="en-US" dirty="0" smtClean="0"/>
              <a:t>Collar 1</a:t>
            </a:r>
          </a:p>
          <a:p>
            <a:pPr lvl="2"/>
            <a:r>
              <a:rPr lang="en-US" dirty="0" smtClean="0"/>
              <a:t>Coil Prototype Progress</a:t>
            </a:r>
          </a:p>
          <a:p>
            <a:pPr lvl="1"/>
            <a:r>
              <a:rPr lang="en-US" dirty="0" smtClean="0"/>
              <a:t>Summary</a:t>
            </a:r>
          </a:p>
        </p:txBody>
      </p:sp>
      <p:sp>
        <p:nvSpPr>
          <p:cNvPr id="4" name="TextBox 3"/>
          <p:cNvSpPr txBox="1"/>
          <p:nvPr/>
        </p:nvSpPr>
        <p:spPr>
          <a:xfrm>
            <a:off x="6849687" y="1978429"/>
            <a:ext cx="3541222" cy="1477328"/>
          </a:xfrm>
          <a:prstGeom prst="rect">
            <a:avLst/>
          </a:prstGeom>
          <a:noFill/>
        </p:spPr>
        <p:txBody>
          <a:bodyPr wrap="square" rtlCol="0">
            <a:spAutoFit/>
          </a:bodyPr>
          <a:lstStyle/>
          <a:p>
            <a:r>
              <a:rPr lang="en-US" dirty="0" smtClean="0"/>
              <a:t>NOTE!</a:t>
            </a:r>
          </a:p>
          <a:p>
            <a:r>
              <a:rPr lang="en-US" dirty="0" smtClean="0"/>
              <a:t>This presentation will not cover everything in the MOLLER Spectrometer but will give many examples of recent progress</a:t>
            </a:r>
            <a:endParaRPr lang="en-US" dirty="0"/>
          </a:p>
        </p:txBody>
      </p:sp>
    </p:spTree>
    <p:extLst>
      <p:ext uri="{BB962C8B-B14F-4D97-AF65-F5344CB8AC3E}">
        <p14:creationId xmlns:p14="http://schemas.microsoft.com/office/powerpoint/2010/main" val="208981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Enclosure in Shielding</a:t>
            </a:r>
            <a:endParaRPr lang="en-US" dirty="0"/>
          </a:p>
        </p:txBody>
      </p:sp>
      <p:pic>
        <p:nvPicPr>
          <p:cNvPr id="8" name="Content Placeholder 7"/>
          <p:cNvPicPr>
            <a:picLocks noGrp="1" noChangeAspect="1"/>
          </p:cNvPicPr>
          <p:nvPr>
            <p:ph idx="1"/>
          </p:nvPr>
        </p:nvPicPr>
        <p:blipFill>
          <a:blip r:embed="rId2"/>
          <a:stretch>
            <a:fillRect/>
          </a:stretch>
        </p:blipFill>
        <p:spPr>
          <a:xfrm>
            <a:off x="1739297" y="864899"/>
            <a:ext cx="8003219" cy="5449560"/>
          </a:xfrm>
          <a:prstGeom prst="rect">
            <a:avLst/>
          </a:prstGeom>
        </p:spPr>
      </p:pic>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a:p>
        </p:txBody>
      </p:sp>
      <p:sp>
        <p:nvSpPr>
          <p:cNvPr id="7" name="Footer Placeholder 3">
            <a:extLst>
              <a:ext uri="{FF2B5EF4-FFF2-40B4-BE49-F238E27FC236}">
                <a16:creationId xmlns:a16="http://schemas.microsoft.com/office/drawing/2014/main" id="{ABC36748-3C39-E641-B982-871E09B9CAFF}"/>
              </a:ext>
            </a:extLst>
          </p:cNvPr>
          <p:cNvSpPr txBox="1">
            <a:spLocks/>
          </p:cNvSpPr>
          <p:nvPr/>
        </p:nvSpPr>
        <p:spPr>
          <a:xfrm>
            <a:off x="305904" y="6444848"/>
            <a:ext cx="5223851" cy="311322"/>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MOLLER Collaboration Meeting, June 21-22, 2022</a:t>
            </a:r>
            <a:endParaRPr lang="en-US" dirty="0"/>
          </a:p>
        </p:txBody>
      </p:sp>
    </p:spTree>
    <p:extLst>
      <p:ext uri="{BB962C8B-B14F-4D97-AF65-F5344CB8AC3E}">
        <p14:creationId xmlns:p14="http://schemas.microsoft.com/office/powerpoint/2010/main" val="2396349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System Components</a:t>
            </a:r>
            <a:endParaRPr lang="en-US" dirty="0"/>
          </a:p>
        </p:txBody>
      </p:sp>
      <p:pic>
        <p:nvPicPr>
          <p:cNvPr id="7" name="Content Placeholder 6"/>
          <p:cNvPicPr>
            <a:picLocks noGrp="1" noChangeAspect="1"/>
          </p:cNvPicPr>
          <p:nvPr>
            <p:ph idx="1"/>
          </p:nvPr>
        </p:nvPicPr>
        <p:blipFill rotWithShape="1">
          <a:blip r:embed="rId2"/>
          <a:srcRect l="6404"/>
          <a:stretch/>
        </p:blipFill>
        <p:spPr>
          <a:xfrm>
            <a:off x="108065" y="815259"/>
            <a:ext cx="7994630" cy="5738917"/>
          </a:xfrm>
          <a:prstGeom prst="rect">
            <a:avLst/>
          </a:prstGeom>
        </p:spPr>
      </p:pic>
      <p:sp>
        <p:nvSpPr>
          <p:cNvPr id="4" name="Footer Placeholder 3"/>
          <p:cNvSpPr>
            <a:spLocks noGrp="1"/>
          </p:cNvSpPr>
          <p:nvPr>
            <p:ph type="ftr" sz="quarter" idx="11"/>
          </p:nvPr>
        </p:nvSpPr>
        <p:spPr/>
        <p:txBody>
          <a:bodyPr/>
          <a:lstStyle/>
          <a:p>
            <a:r>
              <a:rPr lang="en-US" dirty="0"/>
              <a:t>MOLLER Collaboration Meeting, June 21-22, 2022</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a:p>
        </p:txBody>
      </p:sp>
      <p:pic>
        <p:nvPicPr>
          <p:cNvPr id="8" name="Picture 7"/>
          <p:cNvPicPr>
            <a:picLocks noChangeAspect="1"/>
          </p:cNvPicPr>
          <p:nvPr/>
        </p:nvPicPr>
        <p:blipFill>
          <a:blip r:embed="rId3"/>
          <a:stretch>
            <a:fillRect/>
          </a:stretch>
        </p:blipFill>
        <p:spPr>
          <a:xfrm>
            <a:off x="6276108" y="4225453"/>
            <a:ext cx="5848763" cy="1624657"/>
          </a:xfrm>
          <a:prstGeom prst="rect">
            <a:avLst/>
          </a:prstGeom>
        </p:spPr>
      </p:pic>
    </p:spTree>
    <p:extLst>
      <p:ext uri="{BB962C8B-B14F-4D97-AF65-F5344CB8AC3E}">
        <p14:creationId xmlns:p14="http://schemas.microsoft.com/office/powerpoint/2010/main" val="10474474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Enclosure FEA</a:t>
            </a:r>
            <a:endParaRPr lang="en-US" dirty="0"/>
          </a:p>
        </p:txBody>
      </p:sp>
      <p:sp>
        <p:nvSpPr>
          <p:cNvPr id="4" name="Footer Placeholder 3"/>
          <p:cNvSpPr>
            <a:spLocks noGrp="1"/>
          </p:cNvSpPr>
          <p:nvPr>
            <p:ph type="ftr" sz="quarter" idx="11"/>
          </p:nvPr>
        </p:nvSpPr>
        <p:spPr/>
        <p:txBody>
          <a:bodyPr/>
          <a:lstStyle/>
          <a:p>
            <a:r>
              <a:rPr lang="en-US" dirty="0"/>
              <a:t>MOLLER Collaboration Meeting, June 21-22, 2022</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a:p>
        </p:txBody>
      </p:sp>
      <p:pic>
        <p:nvPicPr>
          <p:cNvPr id="10" name="Picture 9"/>
          <p:cNvPicPr>
            <a:picLocks noChangeAspect="1"/>
          </p:cNvPicPr>
          <p:nvPr/>
        </p:nvPicPr>
        <p:blipFill>
          <a:blip r:embed="rId2"/>
          <a:stretch>
            <a:fillRect/>
          </a:stretch>
        </p:blipFill>
        <p:spPr>
          <a:xfrm>
            <a:off x="6418014" y="2759825"/>
            <a:ext cx="5622748" cy="3486474"/>
          </a:xfrm>
          <a:prstGeom prst="rect">
            <a:avLst/>
          </a:prstGeom>
        </p:spPr>
      </p:pic>
      <p:pic>
        <p:nvPicPr>
          <p:cNvPr id="11" name="Picture 10"/>
          <p:cNvPicPr>
            <a:picLocks noChangeAspect="1"/>
          </p:cNvPicPr>
          <p:nvPr/>
        </p:nvPicPr>
        <p:blipFill>
          <a:blip r:embed="rId3"/>
          <a:stretch>
            <a:fillRect/>
          </a:stretch>
        </p:blipFill>
        <p:spPr>
          <a:xfrm>
            <a:off x="182359" y="911359"/>
            <a:ext cx="5872451" cy="3696931"/>
          </a:xfrm>
          <a:prstGeom prst="rect">
            <a:avLst/>
          </a:prstGeom>
        </p:spPr>
      </p:pic>
    </p:spTree>
    <p:extLst>
      <p:ext uri="{BB962C8B-B14F-4D97-AF65-F5344CB8AC3E}">
        <p14:creationId xmlns:p14="http://schemas.microsoft.com/office/powerpoint/2010/main" val="209870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Torus Magnet</a:t>
            </a:r>
            <a:endParaRPr lang="en-US" dirty="0"/>
          </a:p>
        </p:txBody>
      </p:sp>
      <p:pic>
        <p:nvPicPr>
          <p:cNvPr id="7" name="Content Placeholder 6"/>
          <p:cNvPicPr>
            <a:picLocks noGrp="1" noChangeAspect="1"/>
          </p:cNvPicPr>
          <p:nvPr>
            <p:ph idx="1"/>
          </p:nvPr>
        </p:nvPicPr>
        <p:blipFill>
          <a:blip r:embed="rId2"/>
          <a:stretch>
            <a:fillRect/>
          </a:stretch>
        </p:blipFill>
        <p:spPr>
          <a:xfrm>
            <a:off x="69968" y="977942"/>
            <a:ext cx="7681908" cy="5239977"/>
          </a:xfrm>
          <a:prstGeom prst="rect">
            <a:avLst/>
          </a:prstGeom>
        </p:spPr>
      </p:pic>
      <p:sp>
        <p:nvSpPr>
          <p:cNvPr id="4" name="Footer Placeholder 3"/>
          <p:cNvSpPr>
            <a:spLocks noGrp="1"/>
          </p:cNvSpPr>
          <p:nvPr>
            <p:ph type="ftr" sz="quarter" idx="11"/>
          </p:nvPr>
        </p:nvSpPr>
        <p:spPr/>
        <p:txBody>
          <a:bodyPr/>
          <a:lstStyle/>
          <a:p>
            <a:r>
              <a:rPr lang="en-US" dirty="0"/>
              <a:t>MOLLER Collaboration Meeting, June 21-22, 2022</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a:p>
        </p:txBody>
      </p:sp>
      <p:pic>
        <p:nvPicPr>
          <p:cNvPr id="8" name="Picture 7"/>
          <p:cNvPicPr>
            <a:picLocks noChangeAspect="1"/>
          </p:cNvPicPr>
          <p:nvPr/>
        </p:nvPicPr>
        <p:blipFill rotWithShape="1">
          <a:blip r:embed="rId3"/>
          <a:srcRect l="5245" t="31299" r="50867" b="39483"/>
          <a:stretch/>
        </p:blipFill>
        <p:spPr>
          <a:xfrm>
            <a:off x="7487999" y="1853738"/>
            <a:ext cx="4532205" cy="2044931"/>
          </a:xfrm>
          <a:prstGeom prst="rect">
            <a:avLst/>
          </a:prstGeom>
        </p:spPr>
      </p:pic>
    </p:spTree>
    <p:extLst>
      <p:ext uri="{BB962C8B-B14F-4D97-AF65-F5344CB8AC3E}">
        <p14:creationId xmlns:p14="http://schemas.microsoft.com/office/powerpoint/2010/main" val="14281995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Blocker and Sieve</a:t>
            </a:r>
            <a:endParaRPr lang="en-US" dirty="0"/>
          </a:p>
        </p:txBody>
      </p:sp>
      <p:pic>
        <p:nvPicPr>
          <p:cNvPr id="7" name="Content Placeholder 6"/>
          <p:cNvPicPr>
            <a:picLocks noGrp="1" noChangeAspect="1"/>
          </p:cNvPicPr>
          <p:nvPr>
            <p:ph idx="1"/>
          </p:nvPr>
        </p:nvPicPr>
        <p:blipFill>
          <a:blip r:embed="rId2"/>
          <a:stretch>
            <a:fillRect/>
          </a:stretch>
        </p:blipFill>
        <p:spPr>
          <a:xfrm>
            <a:off x="0" y="886005"/>
            <a:ext cx="6237180" cy="4683031"/>
          </a:xfrm>
          <a:prstGeom prst="rect">
            <a:avLst/>
          </a:prstGeom>
        </p:spPr>
      </p:pic>
      <p:sp>
        <p:nvSpPr>
          <p:cNvPr id="4" name="Footer Placeholder 3"/>
          <p:cNvSpPr>
            <a:spLocks noGrp="1"/>
          </p:cNvSpPr>
          <p:nvPr>
            <p:ph type="ftr" sz="quarter" idx="11"/>
          </p:nvPr>
        </p:nvSpPr>
        <p:spPr/>
        <p:txBody>
          <a:bodyPr/>
          <a:lstStyle/>
          <a:p>
            <a:r>
              <a:rPr lang="en-US" dirty="0"/>
              <a:t>MOLLER Collaboration Meeting, June 21-22, 2022</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a:p>
        </p:txBody>
      </p:sp>
      <p:pic>
        <p:nvPicPr>
          <p:cNvPr id="8" name="Picture 7"/>
          <p:cNvPicPr>
            <a:picLocks noChangeAspect="1"/>
          </p:cNvPicPr>
          <p:nvPr/>
        </p:nvPicPr>
        <p:blipFill>
          <a:blip r:embed="rId3"/>
          <a:stretch>
            <a:fillRect/>
          </a:stretch>
        </p:blipFill>
        <p:spPr>
          <a:xfrm>
            <a:off x="6285782" y="1884570"/>
            <a:ext cx="5906218" cy="4424790"/>
          </a:xfrm>
          <a:prstGeom prst="rect">
            <a:avLst/>
          </a:prstGeom>
        </p:spPr>
      </p:pic>
    </p:spTree>
    <p:extLst>
      <p:ext uri="{BB962C8B-B14F-4D97-AF65-F5344CB8AC3E}">
        <p14:creationId xmlns:p14="http://schemas.microsoft.com/office/powerpoint/2010/main" val="1469037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Collimators 1-2</a:t>
            </a:r>
            <a:endParaRPr lang="en-US" dirty="0"/>
          </a:p>
        </p:txBody>
      </p:sp>
      <p:pic>
        <p:nvPicPr>
          <p:cNvPr id="7" name="Content Placeholder 6"/>
          <p:cNvPicPr>
            <a:picLocks noGrp="1" noChangeAspect="1"/>
          </p:cNvPicPr>
          <p:nvPr>
            <p:ph idx="1"/>
          </p:nvPr>
        </p:nvPicPr>
        <p:blipFill>
          <a:blip r:embed="rId2"/>
          <a:stretch>
            <a:fillRect/>
          </a:stretch>
        </p:blipFill>
        <p:spPr>
          <a:xfrm>
            <a:off x="-1" y="-1"/>
            <a:ext cx="8540423" cy="6384176"/>
          </a:xfrm>
          <a:prstGeom prst="rect">
            <a:avLst/>
          </a:prstGeom>
        </p:spPr>
      </p:pic>
      <p:sp>
        <p:nvSpPr>
          <p:cNvPr id="4" name="Footer Placeholder 3"/>
          <p:cNvSpPr>
            <a:spLocks noGrp="1"/>
          </p:cNvSpPr>
          <p:nvPr>
            <p:ph type="ftr" sz="quarter" idx="11"/>
          </p:nvPr>
        </p:nvSpPr>
        <p:spPr/>
        <p:txBody>
          <a:bodyPr/>
          <a:lstStyle/>
          <a:p>
            <a:r>
              <a:rPr lang="en-US" dirty="0"/>
              <a:t>MOLLER Collaboration Meeting, June 21-22, 2022</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a:p>
        </p:txBody>
      </p:sp>
    </p:spTree>
    <p:extLst>
      <p:ext uri="{BB962C8B-B14F-4D97-AF65-F5344CB8AC3E}">
        <p14:creationId xmlns:p14="http://schemas.microsoft.com/office/powerpoint/2010/main" val="970562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C8374-A04E-43E4-96D9-347EE266AA10}"/>
              </a:ext>
            </a:extLst>
          </p:cNvPr>
          <p:cNvSpPr>
            <a:spLocks noGrp="1"/>
          </p:cNvSpPr>
          <p:nvPr>
            <p:ph type="title"/>
          </p:nvPr>
        </p:nvSpPr>
        <p:spPr/>
        <p:txBody>
          <a:bodyPr/>
          <a:lstStyle/>
          <a:p>
            <a:r>
              <a:rPr lang="en-US" dirty="0"/>
              <a:t>Overview of Bellows, Beam Pipe, Drift Pipe, and Detector Pipe</a:t>
            </a:r>
          </a:p>
        </p:txBody>
      </p:sp>
      <p:sp>
        <p:nvSpPr>
          <p:cNvPr id="4" name="Footer Placeholder 3">
            <a:extLst>
              <a:ext uri="{FF2B5EF4-FFF2-40B4-BE49-F238E27FC236}">
                <a16:creationId xmlns:a16="http://schemas.microsoft.com/office/drawing/2014/main" id="{E6CEE3F6-1DFA-4E49-A966-C6723717CF04}"/>
              </a:ext>
            </a:extLst>
          </p:cNvPr>
          <p:cNvSpPr>
            <a:spLocks noGrp="1"/>
          </p:cNvSpPr>
          <p:nvPr>
            <p:ph type="ftr" sz="quarter" idx="11"/>
          </p:nvPr>
        </p:nvSpPr>
        <p:spPr/>
        <p:txBody>
          <a:bodyPr/>
          <a:lstStyle/>
          <a:p>
            <a:r>
              <a:rPr lang="en-US" dirty="0"/>
              <a:t>MOLLER Collaboration Meeting, June 21-22, 2022</a:t>
            </a:r>
            <a:endParaRPr lang="en-US" dirty="0"/>
          </a:p>
        </p:txBody>
      </p:sp>
      <p:sp>
        <p:nvSpPr>
          <p:cNvPr id="5" name="Slide Number Placeholder 4">
            <a:extLst>
              <a:ext uri="{FF2B5EF4-FFF2-40B4-BE49-F238E27FC236}">
                <a16:creationId xmlns:a16="http://schemas.microsoft.com/office/drawing/2014/main" id="{991D1F79-972F-44CA-B58D-9C4AFE13433A}"/>
              </a:ext>
            </a:extLst>
          </p:cNvPr>
          <p:cNvSpPr>
            <a:spLocks noGrp="1"/>
          </p:cNvSpPr>
          <p:nvPr>
            <p:ph type="sldNum" sz="quarter" idx="12"/>
          </p:nvPr>
        </p:nvSpPr>
        <p:spPr/>
        <p:txBody>
          <a:bodyPr/>
          <a:lstStyle/>
          <a:p>
            <a:fld id="{07E1C93C-5050-FC42-8F10-D22D4F119D13}" type="slidenum">
              <a:rPr lang="en-US" smtClean="0"/>
              <a:pPr/>
              <a:t>9</a:t>
            </a:fld>
            <a:endParaRPr lang="en-US" dirty="0"/>
          </a:p>
        </p:txBody>
      </p:sp>
      <p:pic>
        <p:nvPicPr>
          <p:cNvPr id="6" name="Picture 5">
            <a:extLst>
              <a:ext uri="{FF2B5EF4-FFF2-40B4-BE49-F238E27FC236}">
                <a16:creationId xmlns:a16="http://schemas.microsoft.com/office/drawing/2014/main" id="{97C4D854-98E0-4539-AAD6-D97D46AC6B90}"/>
              </a:ext>
            </a:extLst>
          </p:cNvPr>
          <p:cNvPicPr>
            <a:picLocks noChangeAspect="1"/>
          </p:cNvPicPr>
          <p:nvPr/>
        </p:nvPicPr>
        <p:blipFill>
          <a:blip r:embed="rId2"/>
          <a:stretch>
            <a:fillRect/>
          </a:stretch>
        </p:blipFill>
        <p:spPr>
          <a:xfrm>
            <a:off x="-10357" y="1466866"/>
            <a:ext cx="12192000" cy="2714474"/>
          </a:xfrm>
          <a:prstGeom prst="rect">
            <a:avLst/>
          </a:prstGeom>
        </p:spPr>
      </p:pic>
      <p:sp>
        <p:nvSpPr>
          <p:cNvPr id="7" name="TextBox 6">
            <a:extLst>
              <a:ext uri="{FF2B5EF4-FFF2-40B4-BE49-F238E27FC236}">
                <a16:creationId xmlns:a16="http://schemas.microsoft.com/office/drawing/2014/main" id="{49BF5264-B818-4DB9-B6A7-1D254C033AB4}"/>
              </a:ext>
            </a:extLst>
          </p:cNvPr>
          <p:cNvSpPr txBox="1"/>
          <p:nvPr/>
        </p:nvSpPr>
        <p:spPr>
          <a:xfrm>
            <a:off x="308650" y="4682091"/>
            <a:ext cx="1811650" cy="1323439"/>
          </a:xfrm>
          <a:prstGeom prst="rect">
            <a:avLst/>
          </a:prstGeom>
          <a:noFill/>
        </p:spPr>
        <p:txBody>
          <a:bodyPr wrap="none" rtlCol="0">
            <a:spAutoFit/>
          </a:bodyPr>
          <a:lstStyle/>
          <a:p>
            <a:r>
              <a:rPr lang="en-US" sz="2000" dirty="0"/>
              <a:t>Bellows 1 and 2</a:t>
            </a:r>
          </a:p>
          <a:p>
            <a:r>
              <a:rPr lang="en-US" sz="2000" dirty="0"/>
              <a:t>Inconel 625</a:t>
            </a:r>
          </a:p>
          <a:p>
            <a:r>
              <a:rPr lang="en-US" sz="2000" dirty="0"/>
              <a:t>ID = 12’’</a:t>
            </a:r>
          </a:p>
          <a:p>
            <a:r>
              <a:rPr lang="en-US" sz="2000" dirty="0"/>
              <a:t>Length = 18’’</a:t>
            </a:r>
          </a:p>
        </p:txBody>
      </p:sp>
      <p:sp>
        <p:nvSpPr>
          <p:cNvPr id="8" name="TextBox 7">
            <a:extLst>
              <a:ext uri="{FF2B5EF4-FFF2-40B4-BE49-F238E27FC236}">
                <a16:creationId xmlns:a16="http://schemas.microsoft.com/office/drawing/2014/main" id="{F48B313A-B753-47A5-8527-2F71C6DF1EAB}"/>
              </a:ext>
            </a:extLst>
          </p:cNvPr>
          <p:cNvSpPr txBox="1"/>
          <p:nvPr/>
        </p:nvSpPr>
        <p:spPr>
          <a:xfrm>
            <a:off x="2827732" y="4682090"/>
            <a:ext cx="1524072" cy="1323439"/>
          </a:xfrm>
          <a:prstGeom prst="rect">
            <a:avLst/>
          </a:prstGeom>
          <a:noFill/>
        </p:spPr>
        <p:txBody>
          <a:bodyPr wrap="none" rtlCol="0">
            <a:spAutoFit/>
          </a:bodyPr>
          <a:lstStyle/>
          <a:p>
            <a:r>
              <a:rPr lang="en-US" sz="2000" dirty="0"/>
              <a:t>Bellows 3</a:t>
            </a:r>
          </a:p>
          <a:p>
            <a:r>
              <a:rPr lang="en-US" sz="2000" dirty="0"/>
              <a:t>Inconel 625</a:t>
            </a:r>
          </a:p>
          <a:p>
            <a:r>
              <a:rPr lang="en-US" sz="2000" dirty="0"/>
              <a:t>ID = 26’’</a:t>
            </a:r>
          </a:p>
          <a:p>
            <a:r>
              <a:rPr lang="en-US" sz="2000" dirty="0"/>
              <a:t>Length = 20’’</a:t>
            </a:r>
          </a:p>
        </p:txBody>
      </p:sp>
      <p:sp>
        <p:nvSpPr>
          <p:cNvPr id="9" name="TextBox 8">
            <a:extLst>
              <a:ext uri="{FF2B5EF4-FFF2-40B4-BE49-F238E27FC236}">
                <a16:creationId xmlns:a16="http://schemas.microsoft.com/office/drawing/2014/main" id="{DD17315A-D4CD-43CC-9BBB-DF219E1DDD63}"/>
              </a:ext>
            </a:extLst>
          </p:cNvPr>
          <p:cNvSpPr txBox="1"/>
          <p:nvPr/>
        </p:nvSpPr>
        <p:spPr>
          <a:xfrm>
            <a:off x="5920555" y="4684434"/>
            <a:ext cx="1847878" cy="1323439"/>
          </a:xfrm>
          <a:prstGeom prst="rect">
            <a:avLst/>
          </a:prstGeom>
          <a:noFill/>
        </p:spPr>
        <p:txBody>
          <a:bodyPr wrap="none" rtlCol="0">
            <a:spAutoFit/>
          </a:bodyPr>
          <a:lstStyle/>
          <a:p>
            <a:r>
              <a:rPr lang="en-US" sz="2000" dirty="0"/>
              <a:t>Bellows 4</a:t>
            </a:r>
          </a:p>
          <a:p>
            <a:r>
              <a:rPr lang="en-US" sz="2000" dirty="0"/>
              <a:t>Inconel 625</a:t>
            </a:r>
          </a:p>
          <a:p>
            <a:r>
              <a:rPr lang="en-US" sz="2000" dirty="0"/>
              <a:t>ID = 54’’</a:t>
            </a:r>
          </a:p>
          <a:p>
            <a:r>
              <a:rPr lang="en-US" sz="2000" dirty="0"/>
              <a:t>Length = 15.75’’</a:t>
            </a:r>
          </a:p>
        </p:txBody>
      </p:sp>
      <p:sp>
        <p:nvSpPr>
          <p:cNvPr id="10" name="TextBox 9">
            <a:extLst>
              <a:ext uri="{FF2B5EF4-FFF2-40B4-BE49-F238E27FC236}">
                <a16:creationId xmlns:a16="http://schemas.microsoft.com/office/drawing/2014/main" id="{FE37B0D7-0599-41D1-BF2D-3FC81C2A06AB}"/>
              </a:ext>
            </a:extLst>
          </p:cNvPr>
          <p:cNvSpPr txBox="1"/>
          <p:nvPr/>
        </p:nvSpPr>
        <p:spPr>
          <a:xfrm>
            <a:off x="8363030" y="4676005"/>
            <a:ext cx="1718034" cy="1323439"/>
          </a:xfrm>
          <a:prstGeom prst="rect">
            <a:avLst/>
          </a:prstGeom>
          <a:noFill/>
        </p:spPr>
        <p:txBody>
          <a:bodyPr wrap="none" rtlCol="0">
            <a:spAutoFit/>
          </a:bodyPr>
          <a:lstStyle/>
          <a:p>
            <a:r>
              <a:rPr lang="en-US" sz="2000" dirty="0"/>
              <a:t>Bellows 5</a:t>
            </a:r>
          </a:p>
          <a:p>
            <a:r>
              <a:rPr lang="en-US" sz="2000" dirty="0"/>
              <a:t>Inconel 625</a:t>
            </a:r>
          </a:p>
          <a:p>
            <a:r>
              <a:rPr lang="en-US" sz="2000" dirty="0"/>
              <a:t>ID = 41’’</a:t>
            </a:r>
          </a:p>
          <a:p>
            <a:r>
              <a:rPr lang="en-US" sz="2000" dirty="0"/>
              <a:t>Length = 24.5’’</a:t>
            </a:r>
          </a:p>
        </p:txBody>
      </p:sp>
      <p:sp>
        <p:nvSpPr>
          <p:cNvPr id="11" name="TextBox 10">
            <a:extLst>
              <a:ext uri="{FF2B5EF4-FFF2-40B4-BE49-F238E27FC236}">
                <a16:creationId xmlns:a16="http://schemas.microsoft.com/office/drawing/2014/main" id="{BC73BDB6-5984-4FB1-9E63-8628DA0F05A9}"/>
              </a:ext>
            </a:extLst>
          </p:cNvPr>
          <p:cNvSpPr txBox="1"/>
          <p:nvPr/>
        </p:nvSpPr>
        <p:spPr>
          <a:xfrm>
            <a:off x="10643843" y="4689292"/>
            <a:ext cx="1524072" cy="1323439"/>
          </a:xfrm>
          <a:prstGeom prst="rect">
            <a:avLst/>
          </a:prstGeom>
          <a:noFill/>
        </p:spPr>
        <p:txBody>
          <a:bodyPr wrap="none" rtlCol="0">
            <a:spAutoFit/>
          </a:bodyPr>
          <a:lstStyle/>
          <a:p>
            <a:r>
              <a:rPr lang="en-US" sz="2000" dirty="0"/>
              <a:t>Bellows 7</a:t>
            </a:r>
          </a:p>
          <a:p>
            <a:r>
              <a:rPr lang="en-US" sz="2000" dirty="0"/>
              <a:t>Inconel 625</a:t>
            </a:r>
          </a:p>
          <a:p>
            <a:r>
              <a:rPr lang="en-US" sz="2000" dirty="0"/>
              <a:t>ID = 16’’</a:t>
            </a:r>
          </a:p>
          <a:p>
            <a:r>
              <a:rPr lang="en-US" sz="2000" dirty="0"/>
              <a:t>Length = 22’’</a:t>
            </a:r>
          </a:p>
        </p:txBody>
      </p:sp>
      <p:sp>
        <p:nvSpPr>
          <p:cNvPr id="12" name="TextBox 11">
            <a:extLst>
              <a:ext uri="{FF2B5EF4-FFF2-40B4-BE49-F238E27FC236}">
                <a16:creationId xmlns:a16="http://schemas.microsoft.com/office/drawing/2014/main" id="{7C0E65B4-7333-414A-AD3A-448EB50991B6}"/>
              </a:ext>
            </a:extLst>
          </p:cNvPr>
          <p:cNvSpPr txBox="1"/>
          <p:nvPr/>
        </p:nvSpPr>
        <p:spPr>
          <a:xfrm>
            <a:off x="1725469" y="1466683"/>
            <a:ext cx="1584088" cy="369332"/>
          </a:xfrm>
          <a:prstGeom prst="rect">
            <a:avLst/>
          </a:prstGeom>
          <a:noFill/>
        </p:spPr>
        <p:txBody>
          <a:bodyPr wrap="none" rtlCol="0">
            <a:spAutoFit/>
          </a:bodyPr>
          <a:lstStyle/>
          <a:p>
            <a:r>
              <a:rPr lang="en-US" dirty="0"/>
              <a:t>12’’ beam pipe</a:t>
            </a:r>
          </a:p>
        </p:txBody>
      </p:sp>
      <p:sp>
        <p:nvSpPr>
          <p:cNvPr id="13" name="TextBox 12">
            <a:extLst>
              <a:ext uri="{FF2B5EF4-FFF2-40B4-BE49-F238E27FC236}">
                <a16:creationId xmlns:a16="http://schemas.microsoft.com/office/drawing/2014/main" id="{7FBF3612-12C8-4881-9121-E3A58CF7C8D5}"/>
              </a:ext>
            </a:extLst>
          </p:cNvPr>
          <p:cNvSpPr txBox="1"/>
          <p:nvPr/>
        </p:nvSpPr>
        <p:spPr>
          <a:xfrm>
            <a:off x="7545751" y="1487843"/>
            <a:ext cx="1069524" cy="369332"/>
          </a:xfrm>
          <a:prstGeom prst="rect">
            <a:avLst/>
          </a:prstGeom>
          <a:noFill/>
        </p:spPr>
        <p:txBody>
          <a:bodyPr wrap="none" rtlCol="0">
            <a:spAutoFit/>
          </a:bodyPr>
          <a:lstStyle/>
          <a:p>
            <a:r>
              <a:rPr lang="en-US" dirty="0"/>
              <a:t>Drift Pipe</a:t>
            </a:r>
          </a:p>
        </p:txBody>
      </p:sp>
      <p:sp>
        <p:nvSpPr>
          <p:cNvPr id="14" name="TextBox 13">
            <a:extLst>
              <a:ext uri="{FF2B5EF4-FFF2-40B4-BE49-F238E27FC236}">
                <a16:creationId xmlns:a16="http://schemas.microsoft.com/office/drawing/2014/main" id="{195BC75F-B1CC-4153-96C3-1A9F58E16D3F}"/>
              </a:ext>
            </a:extLst>
          </p:cNvPr>
          <p:cNvSpPr txBox="1"/>
          <p:nvPr/>
        </p:nvSpPr>
        <p:spPr>
          <a:xfrm>
            <a:off x="10254991" y="1470025"/>
            <a:ext cx="1467518" cy="369332"/>
          </a:xfrm>
          <a:prstGeom prst="rect">
            <a:avLst/>
          </a:prstGeom>
          <a:noFill/>
        </p:spPr>
        <p:txBody>
          <a:bodyPr wrap="none" rtlCol="0">
            <a:spAutoFit/>
          </a:bodyPr>
          <a:lstStyle/>
          <a:p>
            <a:r>
              <a:rPr lang="en-US" dirty="0"/>
              <a:t>Detector Pipe</a:t>
            </a:r>
          </a:p>
        </p:txBody>
      </p:sp>
      <p:cxnSp>
        <p:nvCxnSpPr>
          <p:cNvPr id="16" name="Straight Connector 15">
            <a:extLst>
              <a:ext uri="{FF2B5EF4-FFF2-40B4-BE49-F238E27FC236}">
                <a16:creationId xmlns:a16="http://schemas.microsoft.com/office/drawing/2014/main" id="{F9F31EB7-4ACA-490B-AD0B-4CC3DFD431AB}"/>
              </a:ext>
            </a:extLst>
          </p:cNvPr>
          <p:cNvCxnSpPr>
            <a:cxnSpLocks/>
            <a:endCxn id="7" idx="0"/>
          </p:cNvCxnSpPr>
          <p:nvPr/>
        </p:nvCxnSpPr>
        <p:spPr>
          <a:xfrm>
            <a:off x="1075765" y="2858939"/>
            <a:ext cx="138710" cy="182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FE3EF5-62A1-4268-AAA8-5EF2DA5413D6}"/>
              </a:ext>
            </a:extLst>
          </p:cNvPr>
          <p:cNvCxnSpPr>
            <a:cxnSpLocks/>
            <a:endCxn id="7" idx="0"/>
          </p:cNvCxnSpPr>
          <p:nvPr/>
        </p:nvCxnSpPr>
        <p:spPr>
          <a:xfrm flipH="1">
            <a:off x="1214475" y="2979189"/>
            <a:ext cx="831404" cy="17029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28F831D-70ED-4A18-AC7B-815E19888775}"/>
              </a:ext>
            </a:extLst>
          </p:cNvPr>
          <p:cNvCxnSpPr>
            <a:cxnSpLocks/>
            <a:endCxn id="8" idx="0"/>
          </p:cNvCxnSpPr>
          <p:nvPr/>
        </p:nvCxnSpPr>
        <p:spPr>
          <a:xfrm flipH="1">
            <a:off x="3589768" y="2962804"/>
            <a:ext cx="338730" cy="17192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DFD7AA8-5FFE-4678-9F78-7952CDAA834E}"/>
              </a:ext>
            </a:extLst>
          </p:cNvPr>
          <p:cNvCxnSpPr>
            <a:cxnSpLocks/>
          </p:cNvCxnSpPr>
          <p:nvPr/>
        </p:nvCxnSpPr>
        <p:spPr>
          <a:xfrm flipH="1">
            <a:off x="6569070" y="2979189"/>
            <a:ext cx="338730" cy="17192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EBBF34-1AE1-4B1F-A010-C003A83FEA48}"/>
              </a:ext>
            </a:extLst>
          </p:cNvPr>
          <p:cNvCxnSpPr>
            <a:cxnSpLocks/>
          </p:cNvCxnSpPr>
          <p:nvPr/>
        </p:nvCxnSpPr>
        <p:spPr>
          <a:xfrm flipH="1">
            <a:off x="8987474" y="2910872"/>
            <a:ext cx="462738" cy="1765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15048C-5741-4257-9E35-9F6707723254}"/>
              </a:ext>
            </a:extLst>
          </p:cNvPr>
          <p:cNvCxnSpPr>
            <a:cxnSpLocks/>
            <a:endCxn id="11" idx="0"/>
          </p:cNvCxnSpPr>
          <p:nvPr/>
        </p:nvCxnSpPr>
        <p:spPr>
          <a:xfrm flipH="1">
            <a:off x="11405879" y="2954437"/>
            <a:ext cx="524580" cy="17348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AE76A3A-FE9A-4CEF-AE70-86C5AF128009}"/>
              </a:ext>
            </a:extLst>
          </p:cNvPr>
          <p:cNvCxnSpPr>
            <a:cxnSpLocks/>
            <a:stCxn id="12" idx="2"/>
          </p:cNvCxnSpPr>
          <p:nvPr/>
        </p:nvCxnSpPr>
        <p:spPr>
          <a:xfrm flipH="1">
            <a:off x="1868559" y="1836015"/>
            <a:ext cx="648954" cy="10748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6204A3C-97AE-49B9-83AC-C03B3C0CA6B9}"/>
              </a:ext>
            </a:extLst>
          </p:cNvPr>
          <p:cNvCxnSpPr>
            <a:cxnSpLocks/>
            <a:stCxn id="13" idx="2"/>
          </p:cNvCxnSpPr>
          <p:nvPr/>
        </p:nvCxnSpPr>
        <p:spPr>
          <a:xfrm>
            <a:off x="8080513" y="1857175"/>
            <a:ext cx="0" cy="10017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FDB6149-ED3E-4B4E-88C1-C93F41C8ACEA}"/>
              </a:ext>
            </a:extLst>
          </p:cNvPr>
          <p:cNvCxnSpPr>
            <a:cxnSpLocks/>
          </p:cNvCxnSpPr>
          <p:nvPr/>
        </p:nvCxnSpPr>
        <p:spPr>
          <a:xfrm>
            <a:off x="10885714" y="1854926"/>
            <a:ext cx="78256" cy="10139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738C90E-AEBB-43D8-98A3-62C621FB3201}"/>
              </a:ext>
            </a:extLst>
          </p:cNvPr>
          <p:cNvSpPr/>
          <p:nvPr/>
        </p:nvSpPr>
        <p:spPr>
          <a:xfrm>
            <a:off x="2289365" y="2584049"/>
            <a:ext cx="1449908" cy="60160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22E9F54-80E6-4857-8893-C740F5D81F0A}"/>
              </a:ext>
            </a:extLst>
          </p:cNvPr>
          <p:cNvSpPr txBox="1"/>
          <p:nvPr/>
        </p:nvSpPr>
        <p:spPr>
          <a:xfrm>
            <a:off x="2334529" y="2118134"/>
            <a:ext cx="1404744" cy="369332"/>
          </a:xfrm>
          <a:prstGeom prst="rect">
            <a:avLst/>
          </a:prstGeom>
          <a:noFill/>
        </p:spPr>
        <p:txBody>
          <a:bodyPr wrap="none" rtlCol="0">
            <a:spAutoFit/>
          </a:bodyPr>
          <a:lstStyle/>
          <a:p>
            <a:r>
              <a:rPr lang="en-US" dirty="0"/>
              <a:t>US enclosure</a:t>
            </a:r>
          </a:p>
        </p:txBody>
      </p:sp>
      <p:sp>
        <p:nvSpPr>
          <p:cNvPr id="33" name="TextBox 32">
            <a:extLst>
              <a:ext uri="{FF2B5EF4-FFF2-40B4-BE49-F238E27FC236}">
                <a16:creationId xmlns:a16="http://schemas.microsoft.com/office/drawing/2014/main" id="{D4177AEB-B2CA-4F97-B646-091A2BA8F18F}"/>
              </a:ext>
            </a:extLst>
          </p:cNvPr>
          <p:cNvSpPr txBox="1"/>
          <p:nvPr/>
        </p:nvSpPr>
        <p:spPr>
          <a:xfrm>
            <a:off x="4696065" y="1752911"/>
            <a:ext cx="1399935" cy="369332"/>
          </a:xfrm>
          <a:prstGeom prst="rect">
            <a:avLst/>
          </a:prstGeom>
          <a:noFill/>
        </p:spPr>
        <p:txBody>
          <a:bodyPr wrap="none" rtlCol="0">
            <a:spAutoFit/>
          </a:bodyPr>
          <a:lstStyle/>
          <a:p>
            <a:r>
              <a:rPr lang="en-US" dirty="0"/>
              <a:t>DS enclosure</a:t>
            </a:r>
          </a:p>
        </p:txBody>
      </p:sp>
      <p:sp>
        <p:nvSpPr>
          <p:cNvPr id="3" name="TextBox 2">
            <a:extLst>
              <a:ext uri="{FF2B5EF4-FFF2-40B4-BE49-F238E27FC236}">
                <a16:creationId xmlns:a16="http://schemas.microsoft.com/office/drawing/2014/main" id="{17C64972-76F8-417F-8EAB-70853AC57288}"/>
              </a:ext>
            </a:extLst>
          </p:cNvPr>
          <p:cNvSpPr txBox="1"/>
          <p:nvPr/>
        </p:nvSpPr>
        <p:spPr>
          <a:xfrm>
            <a:off x="875720" y="1699640"/>
            <a:ext cx="913324" cy="523220"/>
          </a:xfrm>
          <a:prstGeom prst="rect">
            <a:avLst/>
          </a:prstGeom>
          <a:noFill/>
        </p:spPr>
        <p:txBody>
          <a:bodyPr wrap="square" rtlCol="0">
            <a:spAutoFit/>
          </a:bodyPr>
          <a:lstStyle/>
          <a:p>
            <a:r>
              <a:rPr lang="en-US" sz="1400" dirty="0"/>
              <a:t>Rotatable Al flange</a:t>
            </a:r>
          </a:p>
        </p:txBody>
      </p:sp>
      <p:cxnSp>
        <p:nvCxnSpPr>
          <p:cNvPr id="29" name="Straight Connector 28">
            <a:extLst>
              <a:ext uri="{FF2B5EF4-FFF2-40B4-BE49-F238E27FC236}">
                <a16:creationId xmlns:a16="http://schemas.microsoft.com/office/drawing/2014/main" id="{DF937ECA-B195-40CD-951E-1F205E43C2F1}"/>
              </a:ext>
            </a:extLst>
          </p:cNvPr>
          <p:cNvCxnSpPr>
            <a:cxnSpLocks/>
          </p:cNvCxnSpPr>
          <p:nvPr/>
        </p:nvCxnSpPr>
        <p:spPr>
          <a:xfrm flipH="1">
            <a:off x="1154654" y="2237541"/>
            <a:ext cx="96250" cy="5931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F6979BD-4AB4-48D0-AEA2-F1B58BFEE4CA}"/>
              </a:ext>
            </a:extLst>
          </p:cNvPr>
          <p:cNvSpPr txBox="1"/>
          <p:nvPr/>
        </p:nvSpPr>
        <p:spPr>
          <a:xfrm>
            <a:off x="538962" y="917382"/>
            <a:ext cx="7077130" cy="400110"/>
          </a:xfrm>
          <a:prstGeom prst="rect">
            <a:avLst/>
          </a:prstGeom>
          <a:noFill/>
        </p:spPr>
        <p:txBody>
          <a:bodyPr wrap="none" rtlCol="0">
            <a:spAutoFit/>
          </a:bodyPr>
          <a:lstStyle/>
          <a:p>
            <a:r>
              <a:rPr lang="en-US" sz="2000" dirty="0"/>
              <a:t>One of two mating aluminum flanges of each bellows is rotatable. </a:t>
            </a:r>
          </a:p>
        </p:txBody>
      </p:sp>
      <p:sp>
        <p:nvSpPr>
          <p:cNvPr id="34" name="Arrow: Right 33">
            <a:extLst>
              <a:ext uri="{FF2B5EF4-FFF2-40B4-BE49-F238E27FC236}">
                <a16:creationId xmlns:a16="http://schemas.microsoft.com/office/drawing/2014/main" id="{68707524-3803-47EF-A909-2AE8BCC3040B}"/>
              </a:ext>
            </a:extLst>
          </p:cNvPr>
          <p:cNvSpPr/>
          <p:nvPr/>
        </p:nvSpPr>
        <p:spPr>
          <a:xfrm>
            <a:off x="2661342" y="2817940"/>
            <a:ext cx="630298" cy="117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44746B5-A0B0-4AEB-9DD7-47F8C67D47C3}"/>
              </a:ext>
            </a:extLst>
          </p:cNvPr>
          <p:cNvSpPr txBox="1"/>
          <p:nvPr/>
        </p:nvSpPr>
        <p:spPr>
          <a:xfrm>
            <a:off x="2045879" y="3546859"/>
            <a:ext cx="1611531" cy="369332"/>
          </a:xfrm>
          <a:prstGeom prst="rect">
            <a:avLst/>
          </a:prstGeom>
          <a:noFill/>
        </p:spPr>
        <p:txBody>
          <a:bodyPr wrap="none" rtlCol="0">
            <a:spAutoFit/>
          </a:bodyPr>
          <a:lstStyle/>
          <a:p>
            <a:r>
              <a:rPr lang="en-US" dirty="0"/>
              <a:t>Beam direction</a:t>
            </a:r>
          </a:p>
        </p:txBody>
      </p:sp>
      <p:cxnSp>
        <p:nvCxnSpPr>
          <p:cNvPr id="35" name="Straight Connector 34">
            <a:extLst>
              <a:ext uri="{FF2B5EF4-FFF2-40B4-BE49-F238E27FC236}">
                <a16:creationId xmlns:a16="http://schemas.microsoft.com/office/drawing/2014/main" id="{6287AE12-CB8A-40CA-A62B-EE76218BEEC5}"/>
              </a:ext>
            </a:extLst>
          </p:cNvPr>
          <p:cNvCxnSpPr>
            <a:cxnSpLocks/>
            <a:endCxn id="19" idx="0"/>
          </p:cNvCxnSpPr>
          <p:nvPr/>
        </p:nvCxnSpPr>
        <p:spPr>
          <a:xfrm flipH="1">
            <a:off x="2851645" y="2910872"/>
            <a:ext cx="77124" cy="6359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6682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ir_1.03_MOLLER_Spectrometer_Aug DRAFT2.potx" id="{FC7A5CF4-5D2C-4FE9-A224-0E3AEB9037D1}" vid="{29F06C74-6776-48AE-926C-27FA7E478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9BB2855408CD43A91836C3C7367A4C" ma:contentTypeVersion="9" ma:contentTypeDescription="Create a new document." ma:contentTypeScope="" ma:versionID="60e46f56188b24e73fd49a5d7ebcd8d3">
  <xsd:schema xmlns:xsd="http://www.w3.org/2001/XMLSchema" xmlns:xs="http://www.w3.org/2001/XMLSchema" xmlns:p="http://schemas.microsoft.com/office/2006/metadata/properties" xmlns:ns2="d9b38298-6679-47c0-8a4c-297cb3434de8" xmlns:ns3="9fdee2bc-9293-48cc-b756-85f5c14e8a2a" targetNamespace="http://schemas.microsoft.com/office/2006/metadata/properties" ma:root="true" ma:fieldsID="b4facf0e1d8294ec3ab9cb0c861ff441" ns2:_="" ns3:_="">
    <xsd:import namespace="d9b38298-6679-47c0-8a4c-297cb3434de8"/>
    <xsd:import namespace="9fdee2bc-9293-48cc-b756-85f5c14e8a2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b38298-6679-47c0-8a4c-297cb3434d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dee2bc-9293-48cc-b756-85f5c14e8a2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D86307-3339-42E5-9CEC-38A81E4115F5}">
  <ds:schemaRefs>
    <ds:schemaRef ds:uri="9fdee2bc-9293-48cc-b756-85f5c14e8a2a"/>
    <ds:schemaRef ds:uri="d9b38298-6679-47c0-8a4c-297cb3434d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50F0B71-CA3C-456E-B418-1E03E5DE8252}">
  <ds:schemaRefs>
    <ds:schemaRef ds:uri="http://purl.org/dc/elements/1.1/"/>
    <ds:schemaRef ds:uri="http://schemas.microsoft.com/office/2006/metadata/properties"/>
    <ds:schemaRef ds:uri="9fdee2bc-9293-48cc-b756-85f5c14e8a2a"/>
    <ds:schemaRef ds:uri="http://purl.org/dc/terms/"/>
    <ds:schemaRef ds:uri="http://schemas.openxmlformats.org/package/2006/metadata/core-properties"/>
    <ds:schemaRef ds:uri="d9b38298-6679-47c0-8a4c-297cb3434de8"/>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D08B331A-B45E-434C-8115-BD6A00C405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18576</TotalTime>
  <Words>1439</Words>
  <Application>Microsoft Office PowerPoint</Application>
  <PresentationFormat>Widescreen</PresentationFormat>
  <Paragraphs>215</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.PingFangSC-Regular</vt:lpstr>
      <vt:lpstr>Arial</vt:lpstr>
      <vt:lpstr>Calibri</vt:lpstr>
      <vt:lpstr>Montserrat-Bold</vt:lpstr>
      <vt:lpstr>PingFangSC-Regular</vt:lpstr>
      <vt:lpstr>Wingdings</vt:lpstr>
      <vt:lpstr>Office Theme</vt:lpstr>
      <vt:lpstr>MOLLER Spectrometer – WBS 1.03  </vt:lpstr>
      <vt:lpstr>Outline</vt:lpstr>
      <vt:lpstr>US Enclosure in Shielding</vt:lpstr>
      <vt:lpstr>US System Components</vt:lpstr>
      <vt:lpstr>US Enclosure FEA</vt:lpstr>
      <vt:lpstr>US Torus Magnet</vt:lpstr>
      <vt:lpstr>Blocker and Sieve</vt:lpstr>
      <vt:lpstr>Collimators 1-2</vt:lpstr>
      <vt:lpstr>Overview of Bellows, Beam Pipe, Drift Pipe, and Detector Pipe</vt:lpstr>
      <vt:lpstr>Responses to Recommendation 1 and 3 of 60% Review of Beam Pipes Bellows and Windows</vt:lpstr>
      <vt:lpstr>Progress since 60% Review – Drawings of Bellows </vt:lpstr>
      <vt:lpstr>Summary of 60% Beampipe, Bellows &amp; Windows Review Sep 2021</vt:lpstr>
      <vt:lpstr>Detector Window – Drawings complete with tolerances </vt:lpstr>
      <vt:lpstr>Detector Window Shutter Design</vt:lpstr>
      <vt:lpstr>DS Coil Support and Alignment</vt:lpstr>
      <vt:lpstr>DS TM Magnet Water Piping and Electrical Bus</vt:lpstr>
      <vt:lpstr>Prototype Coil Progress</vt:lpstr>
      <vt:lpstr>Prototype Coils - Continued</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Fast, James E</dc:creator>
  <cp:lastModifiedBy>David Kashy</cp:lastModifiedBy>
  <cp:revision>259</cp:revision>
  <dcterms:created xsi:type="dcterms:W3CDTF">2020-06-16T14:49:10Z</dcterms:created>
  <dcterms:modified xsi:type="dcterms:W3CDTF">2022-06-21T19:06:05Z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0x010100829BB2855408CD43A91836C3C7367A4C</vt:lpwstr>
  </property>
</Properties>
</file>