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675" r:id="rId5"/>
  </p:sldMasterIdLst>
  <p:notesMasterIdLst>
    <p:notesMasterId r:id="rId41"/>
  </p:notesMasterIdLst>
  <p:sldIdLst>
    <p:sldId id="421" r:id="rId6"/>
    <p:sldId id="519" r:id="rId7"/>
    <p:sldId id="520" r:id="rId8"/>
    <p:sldId id="505" r:id="rId9"/>
    <p:sldId id="508" r:id="rId10"/>
    <p:sldId id="515" r:id="rId11"/>
    <p:sldId id="518" r:id="rId12"/>
    <p:sldId id="516" r:id="rId13"/>
    <p:sldId id="517" r:id="rId14"/>
    <p:sldId id="512" r:id="rId15"/>
    <p:sldId id="509" r:id="rId16"/>
    <p:sldId id="507" r:id="rId17"/>
    <p:sldId id="523" r:id="rId18"/>
    <p:sldId id="506" r:id="rId19"/>
    <p:sldId id="525" r:id="rId20"/>
    <p:sldId id="521" r:id="rId21"/>
    <p:sldId id="526" r:id="rId22"/>
    <p:sldId id="522" r:id="rId23"/>
    <p:sldId id="498" r:id="rId24"/>
    <p:sldId id="491" r:id="rId25"/>
    <p:sldId id="501" r:id="rId26"/>
    <p:sldId id="450" r:id="rId27"/>
    <p:sldId id="496" r:id="rId28"/>
    <p:sldId id="492" r:id="rId29"/>
    <p:sldId id="474" r:id="rId30"/>
    <p:sldId id="503" r:id="rId31"/>
    <p:sldId id="499" r:id="rId32"/>
    <p:sldId id="500" r:id="rId33"/>
    <p:sldId id="426" r:id="rId34"/>
    <p:sldId id="439" r:id="rId35"/>
    <p:sldId id="495" r:id="rId36"/>
    <p:sldId id="469" r:id="rId37"/>
    <p:sldId id="470" r:id="rId38"/>
    <p:sldId id="436" r:id="rId39"/>
    <p:sldId id="437" r:id="rId4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68B3CE7-D811-4B03-BEF7-2FA82013F947}">
          <p14:sldIdLst>
            <p14:sldId id="421"/>
            <p14:sldId id="519"/>
            <p14:sldId id="520"/>
            <p14:sldId id="505"/>
            <p14:sldId id="508"/>
            <p14:sldId id="515"/>
            <p14:sldId id="518"/>
            <p14:sldId id="516"/>
            <p14:sldId id="517"/>
            <p14:sldId id="512"/>
            <p14:sldId id="509"/>
            <p14:sldId id="507"/>
            <p14:sldId id="523"/>
            <p14:sldId id="506"/>
            <p14:sldId id="525"/>
            <p14:sldId id="521"/>
            <p14:sldId id="526"/>
            <p14:sldId id="522"/>
            <p14:sldId id="498"/>
            <p14:sldId id="491"/>
            <p14:sldId id="501"/>
            <p14:sldId id="450"/>
            <p14:sldId id="496"/>
            <p14:sldId id="492"/>
            <p14:sldId id="474"/>
            <p14:sldId id="503"/>
            <p14:sldId id="499"/>
            <p14:sldId id="500"/>
            <p14:sldId id="426"/>
            <p14:sldId id="439"/>
            <p14:sldId id="495"/>
            <p14:sldId id="469"/>
            <p14:sldId id="470"/>
            <p14:sldId id="436"/>
            <p14:sldId id="43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5884" autoAdjust="0"/>
  </p:normalViewPr>
  <p:slideViewPr>
    <p:cSldViewPr snapToGrid="0" snapToObjects="1">
      <p:cViewPr varScale="1">
        <p:scale>
          <a:sx n="65" d="100"/>
          <a:sy n="65" d="100"/>
        </p:scale>
        <p:origin x="648" y="60"/>
      </p:cViewPr>
      <p:guideLst/>
    </p:cSldViewPr>
  </p:slideViewPr>
  <p:outlineViewPr>
    <p:cViewPr>
      <p:scale>
        <a:sx n="33" d="100"/>
        <a:sy n="33" d="100"/>
      </p:scale>
      <p:origin x="0" y="-11706"/>
    </p:cViewPr>
  </p:outlineViewPr>
  <p:notesTextViewPr>
    <p:cViewPr>
      <p:scale>
        <a:sx n="1" d="1"/>
        <a:sy n="1" d="1"/>
      </p:scale>
      <p:origin x="0" y="0"/>
    </p:cViewPr>
  </p:notesTextViewPr>
  <p:sorterViewPr>
    <p:cViewPr>
      <p:scale>
        <a:sx n="80" d="100"/>
        <a:sy n="80" d="100"/>
      </p:scale>
      <p:origin x="0" y="-5828"/>
    </p:cViewPr>
  </p:sorterViewPr>
  <p:notesViewPr>
    <p:cSldViewPr snapToGrid="0" snapToObjects="1">
      <p:cViewPr varScale="1">
        <p:scale>
          <a:sx n="48" d="100"/>
          <a:sy n="48" d="100"/>
        </p:scale>
        <p:origin x="2664"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72"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Fast" userId="413017ad-baca-49c1-98af-b3f2cb479364" providerId="ADAL" clId="{1EB644C7-B1FD-B043-9CE8-03595AB5416B}"/>
    <pc:docChg chg="custSel modMainMaster">
      <pc:chgData name="James Fast" userId="413017ad-baca-49c1-98af-b3f2cb479364" providerId="ADAL" clId="{1EB644C7-B1FD-B043-9CE8-03595AB5416B}" dt="2020-07-17T15:01:40.580" v="3" actId="478"/>
      <pc:docMkLst>
        <pc:docMk/>
      </pc:docMkLst>
      <pc:sldMasterChg chg="modSldLayout">
        <pc:chgData name="James Fast" userId="413017ad-baca-49c1-98af-b3f2cb479364" providerId="ADAL" clId="{1EB644C7-B1FD-B043-9CE8-03595AB5416B}" dt="2020-07-17T15:01:40.580" v="3" actId="478"/>
        <pc:sldMasterMkLst>
          <pc:docMk/>
          <pc:sldMasterMk cId="1526086246" sldId="2147483660"/>
        </pc:sldMasterMkLst>
        <pc:sldLayoutChg chg="addSp delSp modSp">
          <pc:chgData name="James Fast" userId="413017ad-baca-49c1-98af-b3f2cb479364" providerId="ADAL" clId="{1EB644C7-B1FD-B043-9CE8-03595AB5416B}" dt="2020-07-17T15:01:40.580" v="3" actId="478"/>
          <pc:sldLayoutMkLst>
            <pc:docMk/>
            <pc:sldMasterMk cId="1526086246" sldId="2147483660"/>
            <pc:sldLayoutMk cId="0" sldId="2147483661"/>
          </pc:sldLayoutMkLst>
          <pc:spChg chg="del">
            <ac:chgData name="James Fast" userId="413017ad-baca-49c1-98af-b3f2cb479364" providerId="ADAL" clId="{1EB644C7-B1FD-B043-9CE8-03595AB5416B}" dt="2020-07-17T15:01:40.580" v="3" actId="478"/>
            <ac:spMkLst>
              <pc:docMk/>
              <pc:sldMasterMk cId="1526086246" sldId="2147483660"/>
              <pc:sldLayoutMk cId="0" sldId="2147483661"/>
              <ac:spMk id="14" creationId="{00000000-0000-0000-0000-000000000000}"/>
            </ac:spMkLst>
          </pc:spChg>
          <pc:picChg chg="del">
            <ac:chgData name="James Fast" userId="413017ad-baca-49c1-98af-b3f2cb479364" providerId="ADAL" clId="{1EB644C7-B1FD-B043-9CE8-03595AB5416B}" dt="2020-07-17T15:01:31.524" v="0" actId="478"/>
            <ac:picMkLst>
              <pc:docMk/>
              <pc:sldMasterMk cId="1526086246" sldId="2147483660"/>
              <pc:sldLayoutMk cId="0" sldId="2147483661"/>
              <ac:picMk id="16" creationId="{DC017786-BA65-AD49-A528-006733ACD3DC}"/>
            </ac:picMkLst>
          </pc:picChg>
          <pc:picChg chg="add mod">
            <ac:chgData name="James Fast" userId="413017ad-baca-49c1-98af-b3f2cb479364" providerId="ADAL" clId="{1EB644C7-B1FD-B043-9CE8-03595AB5416B}" dt="2020-07-17T15:01:37.790" v="2" actId="167"/>
            <ac:picMkLst>
              <pc:docMk/>
              <pc:sldMasterMk cId="1526086246" sldId="2147483660"/>
              <pc:sldLayoutMk cId="0" sldId="2147483661"/>
              <ac:picMk id="18" creationId="{9953BEE2-8998-0742-A64B-C4CF06B4E727}"/>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AF8F3527-BB28-884B-A511-C22C3DCF5453}" type="datetimeFigureOut">
              <a:rPr lang="en-US" smtClean="0"/>
              <a:t>6/20/2022</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FBBF1341-3AFE-B447-A831-9671D6A7009B}" type="slidenum">
              <a:rPr lang="en-US" smtClean="0"/>
              <a:t>‹#›</a:t>
            </a:fld>
            <a:endParaRPr lang="en-US" dirty="0"/>
          </a:p>
        </p:txBody>
      </p:sp>
    </p:spTree>
    <p:extLst>
      <p:ext uri="{BB962C8B-B14F-4D97-AF65-F5344CB8AC3E}">
        <p14:creationId xmlns:p14="http://schemas.microsoft.com/office/powerpoint/2010/main" val="109854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8" name="Picture 2">
            <a:extLst>
              <a:ext uri="{FF2B5EF4-FFF2-40B4-BE49-F238E27FC236}">
                <a16:creationId xmlns:a16="http://schemas.microsoft.com/office/drawing/2014/main" id="{9953BEE2-8998-0742-A64B-C4CF06B4E727}"/>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6321942" y="1720793"/>
            <a:ext cx="5785895" cy="407019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2271" y="2866618"/>
            <a:ext cx="4317562" cy="4317562"/>
          </a:xfrm>
          <a:prstGeom prst="rect">
            <a:avLst/>
          </a:prstGeom>
        </p:spPr>
      </p:pic>
      <p:pic>
        <p:nvPicPr>
          <p:cNvPr id="4" name="Picture 3"/>
          <p:cNvPicPr>
            <a:picLocks noChangeAspect="1"/>
          </p:cNvPicPr>
          <p:nvPr userDrawn="1"/>
        </p:nvPicPr>
        <p:blipFill>
          <a:blip r:embed="rId4"/>
          <a:stretch>
            <a:fillRect/>
          </a:stretch>
        </p:blipFill>
        <p:spPr>
          <a:xfrm>
            <a:off x="0" y="0"/>
            <a:ext cx="12192000" cy="1282700"/>
          </a:xfrm>
          <a:prstGeom prst="rect">
            <a:avLst/>
          </a:prstGeom>
        </p:spPr>
      </p:pic>
      <p:sp>
        <p:nvSpPr>
          <p:cNvPr id="2" name="Title 1"/>
          <p:cNvSpPr>
            <a:spLocks noGrp="1"/>
          </p:cNvSpPr>
          <p:nvPr>
            <p:ph type="ctrTitle" hasCustomPrompt="1"/>
          </p:nvPr>
        </p:nvSpPr>
        <p:spPr>
          <a:xfrm>
            <a:off x="443181" y="505595"/>
            <a:ext cx="10583064" cy="617838"/>
          </a:xfrm>
        </p:spPr>
        <p:txBody>
          <a:bodyPr anchor="b">
            <a:noAutofit/>
          </a:bodyPr>
          <a:lstStyle>
            <a:lvl1pPr algn="l">
              <a:defRPr sz="3000" b="1" cap="none" baseline="0">
                <a:latin typeface="Arial" charset="0"/>
              </a:defRPr>
            </a:lvl1pPr>
          </a:lstStyle>
          <a:p>
            <a:r>
              <a:rPr lang="en-US" dirty="0"/>
              <a:t>Title Here</a:t>
            </a:r>
          </a:p>
        </p:txBody>
      </p:sp>
      <p:sp>
        <p:nvSpPr>
          <p:cNvPr id="3" name="Subtitle 2"/>
          <p:cNvSpPr>
            <a:spLocks noGrp="1"/>
          </p:cNvSpPr>
          <p:nvPr>
            <p:ph type="subTitle" idx="1" hasCustomPrompt="1"/>
          </p:nvPr>
        </p:nvSpPr>
        <p:spPr>
          <a:xfrm>
            <a:off x="443182" y="1720793"/>
            <a:ext cx="5875975" cy="3246670"/>
          </a:xfrm>
        </p:spPr>
        <p:txBody>
          <a:bodyPr>
            <a:normAutofit/>
          </a:bodyPr>
          <a:lstStyle>
            <a:lvl1pPr marL="0" indent="0" algn="l">
              <a:lnSpc>
                <a:spcPct val="100000"/>
              </a:lnSpc>
              <a:buNone/>
              <a:defRPr sz="2200" baseline="0">
                <a:solidFill>
                  <a:schemeClr val="accent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p>
        </p:txBody>
      </p:sp>
      <p:sp>
        <p:nvSpPr>
          <p:cNvPr id="32" name="Date Placeholder 31"/>
          <p:cNvSpPr>
            <a:spLocks noGrp="1"/>
          </p:cNvSpPr>
          <p:nvPr>
            <p:ph type="dt" sz="half" idx="12"/>
          </p:nvPr>
        </p:nvSpPr>
        <p:spPr>
          <a:xfrm>
            <a:off x="443182" y="5560503"/>
            <a:ext cx="3208124" cy="365125"/>
          </a:xfrm>
        </p:spPr>
        <p:txBody>
          <a:bodyPr/>
          <a:lstStyle>
            <a:lvl1pPr algn="l">
              <a:defRPr baseline="0">
                <a:solidFill>
                  <a:schemeClr val="tx1"/>
                </a:solidFill>
                <a:latin typeface="Arial" charset="0"/>
              </a:defRPr>
            </a:lvl1pPr>
          </a:lstStyle>
          <a:p>
            <a:endParaRPr lang="en-US" dirty="0"/>
          </a:p>
        </p:txBody>
      </p:sp>
      <p:sp>
        <p:nvSpPr>
          <p:cNvPr id="15" name="Text Placeholder 14"/>
          <p:cNvSpPr>
            <a:spLocks noGrp="1"/>
          </p:cNvSpPr>
          <p:nvPr>
            <p:ph type="body" sz="quarter" idx="14" hasCustomPrompt="1"/>
          </p:nvPr>
        </p:nvSpPr>
        <p:spPr>
          <a:xfrm>
            <a:off x="443182" y="5126730"/>
            <a:ext cx="5875975" cy="420862"/>
          </a:xfrm>
        </p:spPr>
        <p:txBody>
          <a:bodyPr>
            <a:normAutofit/>
          </a:bodyPr>
          <a:lstStyle>
            <a:lvl1pPr marL="0" indent="0">
              <a:buFontTx/>
              <a:buNone/>
              <a:defRPr sz="2200" baseline="0">
                <a:solidFill>
                  <a:schemeClr val="accent6"/>
                </a:solidFill>
              </a:defRPr>
            </a:lvl1pPr>
          </a:lstStyle>
          <a:p>
            <a:pPr lvl="0"/>
            <a:r>
              <a:rPr lang="en-US" dirty="0"/>
              <a:t>Author</a:t>
            </a:r>
          </a:p>
        </p:txBody>
      </p:sp>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3181" y="6178121"/>
            <a:ext cx="1948205" cy="630895"/>
          </a:xfrm>
          <a:prstGeom prst="rect">
            <a:avLst/>
          </a:prstGeom>
        </p:spPr>
      </p:pic>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511392" y="6434371"/>
            <a:ext cx="1622935" cy="272421"/>
          </a:xfrm>
          <a:prstGeom prst="rect">
            <a:avLst/>
          </a:prstGeom>
        </p:spPr>
      </p:pic>
      <p:pic>
        <p:nvPicPr>
          <p:cNvPr id="8" name="Pictur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364686" y="6425551"/>
            <a:ext cx="506186" cy="339956"/>
          </a:xfrm>
          <a:prstGeom prst="rect">
            <a:avLst/>
          </a:prstGeom>
        </p:spPr>
      </p:pic>
      <p:pic>
        <p:nvPicPr>
          <p:cNvPr id="17" name="Picture Placeholder 8">
            <a:extLst>
              <a:ext uri="{FF2B5EF4-FFF2-40B4-BE49-F238E27FC236}">
                <a16:creationId xmlns:a16="http://schemas.microsoft.com/office/drawing/2014/main" id="{5E934236-E122-7846-84A9-752797FA274A}"/>
              </a:ext>
            </a:extLst>
          </p:cNvPr>
          <p:cNvPicPr>
            <a:picLocks noChangeAspect="1"/>
          </p:cNvPicPr>
          <p:nvPr userDrawn="1"/>
        </p:nvPicPr>
        <p:blipFill>
          <a:blip r:embed="rId8"/>
          <a:stretch>
            <a:fillRect/>
          </a:stretch>
        </p:blipFill>
        <p:spPr>
          <a:xfrm>
            <a:off x="6740967" y="1914054"/>
            <a:ext cx="2298955" cy="107513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271" y="2866618"/>
            <a:ext cx="4317562" cy="4317562"/>
          </a:xfrm>
          <a:prstGeom prst="rect">
            <a:avLst/>
          </a:prstGeom>
        </p:spPr>
      </p:pic>
      <p:pic>
        <p:nvPicPr>
          <p:cNvPr id="4" name="Picture 3"/>
          <p:cNvPicPr>
            <a:picLocks noChangeAspect="1"/>
          </p:cNvPicPr>
          <p:nvPr userDrawn="1"/>
        </p:nvPicPr>
        <p:blipFill>
          <a:blip r:embed="rId3"/>
          <a:stretch>
            <a:fillRect/>
          </a:stretch>
        </p:blipFill>
        <p:spPr>
          <a:xfrm>
            <a:off x="0" y="0"/>
            <a:ext cx="12192000" cy="1282700"/>
          </a:xfrm>
          <a:prstGeom prst="rect">
            <a:avLst/>
          </a:prstGeom>
        </p:spPr>
      </p:pic>
      <p:sp>
        <p:nvSpPr>
          <p:cNvPr id="2" name="Title 1"/>
          <p:cNvSpPr>
            <a:spLocks noGrp="1"/>
          </p:cNvSpPr>
          <p:nvPr>
            <p:ph type="ctrTitle" hasCustomPrompt="1"/>
          </p:nvPr>
        </p:nvSpPr>
        <p:spPr>
          <a:xfrm>
            <a:off x="443181" y="505595"/>
            <a:ext cx="6986319" cy="617838"/>
          </a:xfrm>
        </p:spPr>
        <p:txBody>
          <a:bodyPr anchor="b">
            <a:noAutofit/>
          </a:bodyPr>
          <a:lstStyle>
            <a:lvl1pPr algn="l">
              <a:defRPr sz="3000" b="1" cap="none" baseline="0">
                <a:latin typeface="Arial" charset="0"/>
              </a:defRPr>
            </a:lvl1pPr>
          </a:lstStyle>
          <a:p>
            <a:r>
              <a:rPr lang="en-US" dirty="0"/>
              <a:t>Questions?</a:t>
            </a:r>
          </a:p>
        </p:txBody>
      </p:sp>
      <p:sp>
        <p:nvSpPr>
          <p:cNvPr id="32" name="Date Placeholder 31"/>
          <p:cNvSpPr>
            <a:spLocks noGrp="1"/>
          </p:cNvSpPr>
          <p:nvPr>
            <p:ph type="dt" sz="half" idx="12"/>
          </p:nvPr>
        </p:nvSpPr>
        <p:spPr>
          <a:xfrm>
            <a:off x="4760743" y="6341667"/>
            <a:ext cx="3208124" cy="365125"/>
          </a:xfrm>
        </p:spPr>
        <p:txBody>
          <a:bodyPr/>
          <a:lstStyle>
            <a:lvl1pPr algn="ctr">
              <a:defRPr baseline="0">
                <a:solidFill>
                  <a:schemeClr val="tx1"/>
                </a:solidFill>
                <a:latin typeface="Arial" charset="0"/>
              </a:defRPr>
            </a:lvl1pPr>
          </a:lstStyle>
          <a:p>
            <a:endParaRPr lang="en-US" dirty="0"/>
          </a:p>
        </p:txBody>
      </p:sp>
      <p:sp>
        <p:nvSpPr>
          <p:cNvPr id="15" name="Text Placeholder 14"/>
          <p:cNvSpPr>
            <a:spLocks noGrp="1"/>
          </p:cNvSpPr>
          <p:nvPr>
            <p:ph type="body" sz="quarter" idx="14" hasCustomPrompt="1"/>
          </p:nvPr>
        </p:nvSpPr>
        <p:spPr>
          <a:xfrm>
            <a:off x="7510538" y="145564"/>
            <a:ext cx="4360333" cy="661107"/>
          </a:xfrm>
        </p:spPr>
        <p:txBody>
          <a:bodyPr>
            <a:normAutofit/>
          </a:bodyPr>
          <a:lstStyle>
            <a:lvl1pPr marL="0" indent="0">
              <a:buFontTx/>
              <a:buNone/>
              <a:defRPr sz="1400" b="1" baseline="0">
                <a:solidFill>
                  <a:schemeClr val="accent6"/>
                </a:solidFill>
              </a:defRPr>
            </a:lvl1pPr>
          </a:lstStyle>
          <a:p>
            <a:pPr lvl="0"/>
            <a:r>
              <a:rPr lang="en-US" dirty="0"/>
              <a:t>Author</a:t>
            </a:r>
          </a:p>
          <a:p>
            <a:pPr lvl="0"/>
            <a:r>
              <a:rPr lang="en-US" dirty="0"/>
              <a:t>Title</a:t>
            </a:r>
          </a:p>
        </p:txBody>
      </p:sp>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3181" y="6178121"/>
            <a:ext cx="1948205" cy="630895"/>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511392" y="6434371"/>
            <a:ext cx="1622935" cy="272421"/>
          </a:xfrm>
          <a:prstGeom prst="rect">
            <a:avLst/>
          </a:prstGeom>
        </p:spPr>
      </p:pic>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364686" y="6425551"/>
            <a:ext cx="506186" cy="339956"/>
          </a:xfrm>
          <a:prstGeom prst="rect">
            <a:avLst/>
          </a:prstGeom>
        </p:spPr>
      </p:pic>
      <p:sp>
        <p:nvSpPr>
          <p:cNvPr id="14" name="Picture Placeholder 13"/>
          <p:cNvSpPr>
            <a:spLocks noGrp="1"/>
          </p:cNvSpPr>
          <p:nvPr>
            <p:ph type="pic" sz="quarter" idx="15"/>
          </p:nvPr>
        </p:nvSpPr>
        <p:spPr>
          <a:xfrm>
            <a:off x="6572250" y="1720850"/>
            <a:ext cx="5619750" cy="3840163"/>
          </a:xfrm>
          <a:solidFill>
            <a:schemeClr val="accent2"/>
          </a:solidFill>
        </p:spPr>
        <p:txBody>
          <a:bodyPr/>
          <a:lstStyle/>
          <a:p>
            <a:r>
              <a:rPr lang="en-US" dirty="0" smtClean="0"/>
              <a:t>Click icon to add picture</a:t>
            </a:r>
            <a:endParaRPr lang="en-US" dirty="0"/>
          </a:p>
        </p:txBody>
      </p:sp>
      <p:sp>
        <p:nvSpPr>
          <p:cNvPr id="12" name="Text Placeholder 14"/>
          <p:cNvSpPr>
            <a:spLocks noGrp="1"/>
          </p:cNvSpPr>
          <p:nvPr>
            <p:ph type="body" sz="quarter" idx="16" hasCustomPrompt="1"/>
          </p:nvPr>
        </p:nvSpPr>
        <p:spPr>
          <a:xfrm>
            <a:off x="7510539" y="847492"/>
            <a:ext cx="4360333" cy="275941"/>
          </a:xfrm>
        </p:spPr>
        <p:txBody>
          <a:bodyPr>
            <a:normAutofit/>
          </a:bodyPr>
          <a:lstStyle>
            <a:lvl1pPr marL="0" indent="0">
              <a:buFontTx/>
              <a:buNone/>
              <a:defRPr sz="1200" baseline="0">
                <a:solidFill>
                  <a:srgbClr val="C00000"/>
                </a:solidFill>
              </a:defRPr>
            </a:lvl1pPr>
          </a:lstStyle>
          <a:p>
            <a:pPr lvl="0"/>
            <a:r>
              <a:rPr lang="en-US" dirty="0"/>
              <a:t>Contact</a:t>
            </a:r>
          </a:p>
        </p:txBody>
      </p:sp>
      <p:sp>
        <p:nvSpPr>
          <p:cNvPr id="13" name="Text Placeholder 6"/>
          <p:cNvSpPr>
            <a:spLocks noGrp="1"/>
          </p:cNvSpPr>
          <p:nvPr>
            <p:ph type="body" sz="quarter" idx="17" hasCustomPrompt="1"/>
          </p:nvPr>
        </p:nvSpPr>
        <p:spPr>
          <a:xfrm>
            <a:off x="424849" y="1726357"/>
            <a:ext cx="5894308" cy="3834656"/>
          </a:xfrm>
        </p:spPr>
        <p:txBody>
          <a:bodyPr>
            <a:normAutofit/>
          </a:bodyPr>
          <a:lstStyle>
            <a:lvl1pPr marL="342900" indent="-342900">
              <a:buFont typeface="Arial" charset="0"/>
              <a:buChar char="•"/>
              <a:defRPr sz="2200" baseline="0">
                <a:solidFill>
                  <a:schemeClr val="accent1"/>
                </a:solidFill>
              </a:defRPr>
            </a:lvl1pPr>
            <a:lvl2pPr marL="685800" indent="-228600">
              <a:buFont typeface=".PingFangSC-Regular" charset="-122"/>
              <a:buChar char="－"/>
              <a:defRPr sz="2200" baseline="0">
                <a:solidFill>
                  <a:schemeClr val="accent1"/>
                </a:solidFill>
              </a:defRPr>
            </a:lvl2pPr>
            <a:lvl3pPr marL="1143000" indent="-228600">
              <a:buFont typeface="Arial" charset="0"/>
              <a:buChar char="•"/>
              <a:defRPr sz="2200" baseline="0">
                <a:solidFill>
                  <a:schemeClr val="accent1"/>
                </a:solidFill>
              </a:defRPr>
            </a:lvl3pPr>
            <a:lvl4pPr marL="1600200" indent="-228600">
              <a:buFont typeface=".PingFangSC-Regular" charset="-122"/>
              <a:buChar char="－"/>
              <a:defRPr sz="2200" baseline="0">
                <a:solidFill>
                  <a:schemeClr val="accent1"/>
                </a:solidFill>
              </a:defRPr>
            </a:lvl4pPr>
            <a:lvl5pPr marL="2057400" indent="-228600">
              <a:buFont typeface="Arial" charset="0"/>
              <a:buChar char="•"/>
              <a:defRPr sz="2200" baseline="0">
                <a:solidFill>
                  <a:schemeClr val="accent1"/>
                </a:solidFill>
              </a:defRPr>
            </a:lvl5pPr>
          </a:lstStyle>
          <a:p>
            <a:pPr lvl="0"/>
            <a:r>
              <a:rPr lang="en-US" dirty="0"/>
              <a:t>Agenda Topics Covered:</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MOLLER  DAQ Update, 21 June 2022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17144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MOLLER  DAQ Update, 21 June 2022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827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MOLLER  DAQ Update, 21 June 2022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7909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MOLLER  DAQ Update, 21 June 2022</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32724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MOLLER  DAQ Update, 21 June 2022</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77579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MOLLER  DAQ Update, 21 June 2022</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29977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MOLLER  DAQ Update, 21 June 2022</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461030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MOLLER  DAQ Update, 21 June 2022</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594338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MOLLER  DAQ Update, 21 June 2022</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04735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Layout 1">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11892" y="966055"/>
            <a:ext cx="1128583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smtClean="0"/>
              <a:t>MOLLER  DAQ Update, 21 June 2022</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MOLLER  DAQ Update, 21 June 2022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673397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MOLLER  DAQ Update, 21 June 2022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95506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Layout 2">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11892" y="966055"/>
            <a:ext cx="55643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smtClean="0"/>
              <a:t>MOLLER  DAQ Update, 21 June 2022</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6204856" y="966055"/>
            <a:ext cx="5492873"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Layout 3">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11892" y="966055"/>
            <a:ext cx="64787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smtClean="0"/>
              <a:t>MOLLER  DAQ Update, 21 June 2022</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7053943" y="4062939"/>
            <a:ext cx="4643786" cy="228481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4"/>
          </p:nvPr>
        </p:nvSpPr>
        <p:spPr>
          <a:xfrm>
            <a:off x="7053942" y="966789"/>
            <a:ext cx="4644345" cy="2976562"/>
          </a:xfrm>
          <a:solidFill>
            <a:schemeClr val="accent2"/>
          </a:solidFill>
        </p:spPr>
        <p:txBody>
          <a:bodyPr/>
          <a:lstStyle/>
          <a:p>
            <a:r>
              <a:rPr lang="en-US" dirty="0" smtClean="0"/>
              <a:t>Click icon to add picture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Layout 4">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11892" y="966055"/>
            <a:ext cx="64787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smtClean="0"/>
              <a:t>MOLLER  DAQ Update, 21 June 2022</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7053943" y="966055"/>
            <a:ext cx="4643786" cy="228481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4"/>
          </p:nvPr>
        </p:nvSpPr>
        <p:spPr>
          <a:xfrm>
            <a:off x="7053942" y="3371187"/>
            <a:ext cx="4644345" cy="2976562"/>
          </a:xfrm>
          <a:solidFill>
            <a:schemeClr val="accent2"/>
          </a:solidFill>
        </p:spPr>
        <p:txBody>
          <a:bodyPr/>
          <a:lstStyle/>
          <a:p>
            <a:r>
              <a:rPr lang="en-US" dirty="0" smtClean="0"/>
              <a:t>Click icon to add picture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Layout 5">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11892" y="966055"/>
            <a:ext cx="697678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smtClean="0"/>
              <a:t>MOLLER  DAQ Update, 21 June 2022</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7666264" y="966055"/>
            <a:ext cx="4032023" cy="2584125"/>
          </a:xfrm>
          <a:solidFill>
            <a:schemeClr val="accent2"/>
          </a:solidFill>
        </p:spPr>
        <p:txBody>
          <a:bodyPr/>
          <a:lstStyle/>
          <a:p>
            <a:r>
              <a:rPr lang="en-US" dirty="0" smtClean="0"/>
              <a:t>Click icon to add picture</a:t>
            </a:r>
            <a:endParaRPr lang="en-US" dirty="0"/>
          </a:p>
        </p:txBody>
      </p:sp>
      <p:sp>
        <p:nvSpPr>
          <p:cNvPr id="11" name="Picture Placeholder 6"/>
          <p:cNvSpPr>
            <a:spLocks noGrp="1"/>
          </p:cNvSpPr>
          <p:nvPr>
            <p:ph type="pic" sz="quarter" idx="15"/>
          </p:nvPr>
        </p:nvSpPr>
        <p:spPr>
          <a:xfrm>
            <a:off x="7666264" y="3763624"/>
            <a:ext cx="4032023" cy="2584125"/>
          </a:xfrm>
          <a:solidFill>
            <a:schemeClr val="accent2"/>
          </a:solidFill>
        </p:spPr>
        <p:txBody>
          <a:bodyPr/>
          <a:lstStyle/>
          <a:p>
            <a:r>
              <a:rPr lang="en-US" dirty="0" smtClean="0"/>
              <a:t>Click icon to add picture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Layout 6">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657320" y="966055"/>
            <a:ext cx="697678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smtClean="0"/>
              <a:t>MOLLER  DAQ Update, 21 June 2022</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966055"/>
            <a:ext cx="4032023" cy="2584125"/>
          </a:xfrm>
          <a:solidFill>
            <a:schemeClr val="accent2"/>
          </a:solidFill>
        </p:spPr>
        <p:txBody>
          <a:bodyPr/>
          <a:lstStyle/>
          <a:p>
            <a:r>
              <a:rPr lang="en-US" dirty="0" smtClean="0"/>
              <a:t>Click icon to add picture</a:t>
            </a:r>
            <a:endParaRPr lang="en-US" dirty="0"/>
          </a:p>
        </p:txBody>
      </p:sp>
      <p:sp>
        <p:nvSpPr>
          <p:cNvPr id="11" name="Picture Placeholder 6"/>
          <p:cNvSpPr>
            <a:spLocks noGrp="1"/>
          </p:cNvSpPr>
          <p:nvPr>
            <p:ph type="pic" sz="quarter" idx="15"/>
          </p:nvPr>
        </p:nvSpPr>
        <p:spPr>
          <a:xfrm>
            <a:off x="411892" y="3763624"/>
            <a:ext cx="4032023" cy="2584125"/>
          </a:xfrm>
          <a:solidFill>
            <a:schemeClr val="accent2"/>
          </a:solidFill>
        </p:spPr>
        <p:txBody>
          <a:bodyPr/>
          <a:lstStyle/>
          <a:p>
            <a:r>
              <a:rPr lang="en-US" dirty="0" smtClean="0"/>
              <a:t>Click icon to add picture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Layout 7">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125200" y="3445216"/>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smtClean="0"/>
              <a:t>MOLLER  DAQ Update, 21 June 2022</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966055"/>
            <a:ext cx="3639123" cy="2332315"/>
          </a:xfrm>
          <a:solidFill>
            <a:schemeClr val="accent2"/>
          </a:solidFill>
        </p:spPr>
        <p:txBody>
          <a:bodyPr/>
          <a:lstStyle/>
          <a:p>
            <a:r>
              <a:rPr lang="en-US" dirty="0" smtClean="0"/>
              <a:t>Click icon to add picture</a:t>
            </a:r>
            <a:endParaRPr lang="en-US" dirty="0"/>
          </a:p>
        </p:txBody>
      </p:sp>
      <p:sp>
        <p:nvSpPr>
          <p:cNvPr id="11" name="Picture Placeholder 6"/>
          <p:cNvSpPr>
            <a:spLocks noGrp="1"/>
          </p:cNvSpPr>
          <p:nvPr>
            <p:ph type="pic" sz="quarter" idx="15"/>
          </p:nvPr>
        </p:nvSpPr>
        <p:spPr>
          <a:xfrm>
            <a:off x="4235248" y="966055"/>
            <a:ext cx="3639123" cy="2332315"/>
          </a:xfrm>
          <a:solidFill>
            <a:schemeClr val="accent2"/>
          </a:solidFill>
        </p:spPr>
        <p:txBody>
          <a:bodyPr/>
          <a:lstStyle/>
          <a:p>
            <a:r>
              <a:rPr lang="en-US" dirty="0" smtClean="0"/>
              <a:t>Click icon to add picture</a:t>
            </a:r>
            <a:endParaRPr lang="en-US" dirty="0"/>
          </a:p>
        </p:txBody>
      </p:sp>
      <p:sp>
        <p:nvSpPr>
          <p:cNvPr id="10" name="Content Placeholder 2"/>
          <p:cNvSpPr>
            <a:spLocks noGrp="1"/>
          </p:cNvSpPr>
          <p:nvPr>
            <p:ph idx="16"/>
          </p:nvPr>
        </p:nvSpPr>
        <p:spPr>
          <a:xfrm>
            <a:off x="411892" y="3445216"/>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Picture Placeholder 6"/>
          <p:cNvSpPr>
            <a:spLocks noGrp="1"/>
          </p:cNvSpPr>
          <p:nvPr>
            <p:ph type="pic" sz="quarter" idx="17"/>
          </p:nvPr>
        </p:nvSpPr>
        <p:spPr>
          <a:xfrm>
            <a:off x="8058606" y="966055"/>
            <a:ext cx="3639123" cy="2332315"/>
          </a:xfrm>
          <a:solidFill>
            <a:schemeClr val="accent2"/>
          </a:solidFill>
        </p:spPr>
        <p:txBody>
          <a:bodyPr/>
          <a:lstStyle/>
          <a:p>
            <a:r>
              <a:rPr lang="en-US" dirty="0" smtClean="0"/>
              <a:t>Click icon to add picture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Layout 8">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125200"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idx="16"/>
          </p:nvPr>
        </p:nvSpPr>
        <p:spPr>
          <a:xfrm>
            <a:off x="411892"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smtClean="0"/>
              <a:t>MOLLER  DAQ Update, 21 June 2022</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3914031"/>
            <a:ext cx="3639123" cy="2332315"/>
          </a:xfrm>
          <a:solidFill>
            <a:schemeClr val="accent2"/>
          </a:solidFill>
        </p:spPr>
        <p:txBody>
          <a:bodyPr/>
          <a:lstStyle/>
          <a:p>
            <a:r>
              <a:rPr lang="en-US" dirty="0" smtClean="0"/>
              <a:t>Click icon to add picture</a:t>
            </a:r>
            <a:endParaRPr lang="en-US" dirty="0"/>
          </a:p>
        </p:txBody>
      </p:sp>
      <p:sp>
        <p:nvSpPr>
          <p:cNvPr id="11" name="Picture Placeholder 6"/>
          <p:cNvSpPr>
            <a:spLocks noGrp="1"/>
          </p:cNvSpPr>
          <p:nvPr>
            <p:ph type="pic" sz="quarter" idx="15"/>
          </p:nvPr>
        </p:nvSpPr>
        <p:spPr>
          <a:xfrm>
            <a:off x="4235248" y="3914031"/>
            <a:ext cx="3639123" cy="2332315"/>
          </a:xfrm>
          <a:solidFill>
            <a:schemeClr val="accent2"/>
          </a:solidFill>
        </p:spPr>
        <p:txBody>
          <a:bodyPr/>
          <a:lstStyle/>
          <a:p>
            <a:r>
              <a:rPr lang="en-US" dirty="0" smtClean="0"/>
              <a:t>Click icon to add picture</a:t>
            </a:r>
            <a:endParaRPr lang="en-US" dirty="0"/>
          </a:p>
        </p:txBody>
      </p:sp>
      <p:sp>
        <p:nvSpPr>
          <p:cNvPr id="12" name="Picture Placeholder 6"/>
          <p:cNvSpPr>
            <a:spLocks noGrp="1"/>
          </p:cNvSpPr>
          <p:nvPr>
            <p:ph type="pic" sz="quarter" idx="17"/>
          </p:nvPr>
        </p:nvSpPr>
        <p:spPr>
          <a:xfrm>
            <a:off x="8058606" y="3914031"/>
            <a:ext cx="3639123" cy="2332315"/>
          </a:xfrm>
          <a:solidFill>
            <a:schemeClr val="accent2"/>
          </a:solidFill>
        </p:spPr>
        <p:txBody>
          <a:bodyPr/>
          <a:lstStyle/>
          <a:p>
            <a:r>
              <a:rPr lang="en-US" dirty="0"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US" smtClean="0"/>
              <a:t>MOLLER  DAQ Update, 21 June 2022</a:t>
            </a:r>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1526086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p:hf hd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MOLLER  DAQ Update, 21 June 2022</a:t>
            </a: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08185517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DAQ </a:t>
            </a:r>
            <a:r>
              <a:rPr lang="en-US" dirty="0" smtClean="0"/>
              <a:t>update</a:t>
            </a:r>
            <a:endParaRPr lang="en-US" dirty="0"/>
          </a:p>
        </p:txBody>
      </p:sp>
      <p:sp>
        <p:nvSpPr>
          <p:cNvPr id="5" name="Text Placeholder 4"/>
          <p:cNvSpPr>
            <a:spLocks noGrp="1"/>
          </p:cNvSpPr>
          <p:nvPr>
            <p:ph type="body" sz="quarter" idx="14"/>
          </p:nvPr>
        </p:nvSpPr>
        <p:spPr>
          <a:xfrm>
            <a:off x="443182" y="4492098"/>
            <a:ext cx="5792155" cy="1706501"/>
          </a:xfrm>
        </p:spPr>
        <p:txBody>
          <a:bodyPr vert="horz" lIns="91440" tIns="45720" rIns="91440" bIns="45720" rtlCol="0" anchor="t">
            <a:normAutofit/>
          </a:bodyPr>
          <a:lstStyle/>
          <a:p>
            <a:r>
              <a:rPr lang="en-US" sz="1600" b="1" dirty="0" smtClean="0">
                <a:latin typeface="Arial"/>
                <a:cs typeface="Arial"/>
              </a:rPr>
              <a:t>Paul M. King – Ohio University</a:t>
            </a:r>
            <a:endParaRPr lang="en-US" sz="1400" b="1" dirty="0" smtClean="0">
              <a:latin typeface="Arial"/>
              <a:cs typeface="Arial"/>
            </a:endParaRPr>
          </a:p>
          <a:p>
            <a:r>
              <a:rPr lang="en-US" sz="1600" b="1" dirty="0" smtClean="0">
                <a:latin typeface="Arial"/>
                <a:cs typeface="Arial"/>
              </a:rPr>
              <a:t>MIE WBS1.07 Level </a:t>
            </a:r>
            <a:r>
              <a:rPr lang="en-US" sz="1600" b="1" dirty="0">
                <a:latin typeface="Arial"/>
                <a:cs typeface="Arial"/>
              </a:rPr>
              <a:t>2 Technical Lead</a:t>
            </a:r>
          </a:p>
          <a:p>
            <a:endParaRPr lang="en-US" sz="1400" b="1" dirty="0">
              <a:latin typeface="Arial"/>
              <a:cs typeface="Aria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172" y="3689938"/>
            <a:ext cx="2559087" cy="690314"/>
          </a:xfrm>
          <a:prstGeom prst="rect">
            <a:avLst/>
          </a:prstGeom>
        </p:spPr>
      </p:pic>
      <p:sp>
        <p:nvSpPr>
          <p:cNvPr id="6" name="Subtitle 2"/>
          <p:cNvSpPr>
            <a:spLocks noGrp="1"/>
          </p:cNvSpPr>
          <p:nvPr>
            <p:ph type="subTitle" idx="1"/>
          </p:nvPr>
        </p:nvSpPr>
        <p:spPr>
          <a:xfrm>
            <a:off x="443182" y="1720793"/>
            <a:ext cx="5875975" cy="3246670"/>
          </a:xfrm>
        </p:spPr>
        <p:txBody>
          <a:bodyPr/>
          <a:lstStyle/>
          <a:p>
            <a:r>
              <a:rPr lang="en-US" dirty="0" smtClean="0"/>
              <a:t>Integration and counting mode DAQ planning for </a:t>
            </a:r>
            <a:r>
              <a:rPr lang="en-US" dirty="0"/>
              <a:t>MOLLER (WBS 1.07, 2.07, </a:t>
            </a:r>
            <a:r>
              <a:rPr lang="en-US" dirty="0" smtClean="0"/>
              <a:t>3.07)</a:t>
            </a:r>
            <a:br>
              <a:rPr lang="en-US" dirty="0" smtClean="0"/>
            </a:br>
            <a:r>
              <a:rPr lang="en-US" sz="1800" dirty="0" smtClean="0">
                <a:solidFill>
                  <a:schemeClr val="tx1"/>
                </a:solidFill>
              </a:rPr>
              <a:t>MOLLER Collaboration meeting, 21-22 June 2022</a:t>
            </a:r>
          </a:p>
        </p:txBody>
      </p:sp>
    </p:spTree>
    <p:extLst>
      <p:ext uri="{BB962C8B-B14F-4D97-AF65-F5344CB8AC3E}">
        <p14:creationId xmlns:p14="http://schemas.microsoft.com/office/powerpoint/2010/main" val="31260124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Beamline readout</a:t>
            </a:r>
            <a:endParaRPr lang="en-US" dirty="0"/>
          </a:p>
        </p:txBody>
      </p:sp>
      <p:sp>
        <p:nvSpPr>
          <p:cNvPr id="3" name="Content Placeholder 2"/>
          <p:cNvSpPr>
            <a:spLocks noGrp="1"/>
          </p:cNvSpPr>
          <p:nvPr>
            <p:ph idx="1"/>
          </p:nvPr>
        </p:nvSpPr>
        <p:spPr/>
        <p:txBody>
          <a:bodyPr/>
          <a:lstStyle/>
          <a:p>
            <a:r>
              <a:rPr lang="en-US" dirty="0" smtClean="0"/>
              <a:t>Expect to use Berkley digital receivers for our primary BCMs</a:t>
            </a:r>
          </a:p>
          <a:p>
            <a:r>
              <a:rPr lang="en-US" dirty="0" smtClean="0"/>
              <a:t>BPMs (and any BCMs we need to share with OPS) would (probably) go through JLab instrumentation</a:t>
            </a:r>
          </a:p>
          <a:p>
            <a:r>
              <a:rPr lang="en-US" dirty="0" smtClean="0"/>
              <a:t>Discussion group:  </a:t>
            </a:r>
            <a:r>
              <a:rPr lang="en-US" dirty="0" err="1" smtClean="0"/>
              <a:t>Yury</a:t>
            </a:r>
            <a:r>
              <a:rPr lang="en-US" dirty="0" smtClean="0"/>
              <a:t>, Kent, </a:t>
            </a:r>
            <a:r>
              <a:rPr lang="en-US" dirty="0"/>
              <a:t>Mark P., </a:t>
            </a:r>
            <a:r>
              <a:rPr lang="en-US" dirty="0" smtClean="0"/>
              <a:t>Bob, Jim, Paul K., John Musson</a:t>
            </a:r>
          </a:p>
          <a:p>
            <a:r>
              <a:rPr lang="en-US" dirty="0" smtClean="0"/>
              <a:t>PVES results published to date have relied on Switched Electrode Electronics for BPMs</a:t>
            </a:r>
          </a:p>
          <a:p>
            <a:pPr lvl="1"/>
            <a:r>
              <a:rPr lang="en-US" dirty="0" smtClean="0"/>
              <a:t>With the sample and hold cards, the </a:t>
            </a:r>
            <a:r>
              <a:rPr lang="en-US" dirty="0" err="1" smtClean="0"/>
              <a:t>linac</a:t>
            </a:r>
            <a:r>
              <a:rPr lang="en-US" dirty="0" smtClean="0"/>
              <a:t> SEE effective analog bandwidth is ~30kHz.</a:t>
            </a:r>
          </a:p>
          <a:p>
            <a:pPr lvl="1"/>
            <a:r>
              <a:rPr lang="en-US" dirty="0" smtClean="0">
                <a:solidFill>
                  <a:srgbClr val="00B050"/>
                </a:solidFill>
              </a:rPr>
              <a:t>SEE systems are gradually being replaced, but many likely to remain in use, such as in INJ</a:t>
            </a:r>
            <a:endParaRPr lang="en-US" dirty="0">
              <a:solidFill>
                <a:srgbClr val="00B050"/>
              </a:solidFill>
            </a:endParaRPr>
          </a:p>
          <a:p>
            <a:r>
              <a:rPr lang="en-US" dirty="0" smtClean="0"/>
              <a:t>New BPMs in the hall would be instrumented by JLab digital </a:t>
            </a:r>
            <a:r>
              <a:rPr lang="en-US" dirty="0" err="1" smtClean="0"/>
              <a:t>recievers</a:t>
            </a:r>
            <a:endParaRPr lang="en-US" dirty="0" smtClean="0"/>
          </a:p>
          <a:p>
            <a:pPr lvl="1"/>
            <a:r>
              <a:rPr lang="en-US" dirty="0" smtClean="0"/>
              <a:t>Normally, </a:t>
            </a:r>
            <a:r>
              <a:rPr lang="en-US" dirty="0" err="1" smtClean="0"/>
              <a:t>stripline</a:t>
            </a:r>
            <a:r>
              <a:rPr lang="en-US" dirty="0" smtClean="0"/>
              <a:t> wire-pairs are multiplexed like in SEE, but at 1 MHz switching</a:t>
            </a:r>
          </a:p>
          <a:p>
            <a:pPr lvl="1"/>
            <a:r>
              <a:rPr lang="en-US" dirty="0" smtClean="0">
                <a:solidFill>
                  <a:srgbClr val="00B050"/>
                </a:solidFill>
              </a:rPr>
              <a:t>16-bit 1 MHz analog outputs are available, with limiting bandwidth between 100-200 kHz.</a:t>
            </a:r>
          </a:p>
          <a:p>
            <a:pPr lvl="1"/>
            <a:r>
              <a:rPr lang="en-US" dirty="0" smtClean="0"/>
              <a:t>Digital output processing would allow ~21 bits at 1 MHz sampling</a:t>
            </a:r>
          </a:p>
          <a:p>
            <a:pPr lvl="1"/>
            <a:r>
              <a:rPr lang="en-US" dirty="0" smtClean="0"/>
              <a:t>New development work may allow removal of multiplexing and increase of sample frequency</a:t>
            </a:r>
          </a:p>
          <a:p>
            <a:r>
              <a:rPr lang="en-US" dirty="0" smtClean="0"/>
              <a:t>Digital readout system development test stand is being set up</a:t>
            </a:r>
          </a:p>
          <a:p>
            <a:r>
              <a:rPr lang="en-US" dirty="0" smtClean="0"/>
              <a:t>Plan to test new receivers in parallel with existing SEE systems on some devices</a:t>
            </a:r>
          </a:p>
        </p:txBody>
      </p:sp>
      <p:sp>
        <p:nvSpPr>
          <p:cNvPr id="4" name="Footer Placeholder 3"/>
          <p:cNvSpPr>
            <a:spLocks noGrp="1"/>
          </p:cNvSpPr>
          <p:nvPr>
            <p:ph type="ftr" sz="quarter" idx="11"/>
          </p:nvPr>
        </p:nvSpPr>
        <p:spPr/>
        <p:txBody>
          <a:bodyPr/>
          <a:lstStyle/>
          <a:p>
            <a:r>
              <a:rPr lang="en-US" smtClean="0"/>
              <a:t>MOLLER  DAQ Update, 21 June 2022</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10</a:t>
            </a:fld>
            <a:endParaRPr lang="en-US" dirty="0"/>
          </a:p>
        </p:txBody>
      </p:sp>
    </p:spTree>
    <p:extLst>
      <p:ext uri="{BB962C8B-B14F-4D97-AF65-F5344CB8AC3E}">
        <p14:creationId xmlns:p14="http://schemas.microsoft.com/office/powerpoint/2010/main" val="16798924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95868" y="2110603"/>
            <a:ext cx="2895600" cy="1981200"/>
          </a:xfrm>
          <a:prstGeom prst="rect">
            <a:avLst/>
          </a:prstGeom>
          <a:noFill/>
          <a:ln w="317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5" name="Rectangle 4"/>
          <p:cNvSpPr/>
          <p:nvPr/>
        </p:nvSpPr>
        <p:spPr>
          <a:xfrm>
            <a:off x="7110404" y="2109709"/>
            <a:ext cx="2895600" cy="1981200"/>
          </a:xfrm>
          <a:prstGeom prst="rect">
            <a:avLst/>
          </a:prstGeom>
          <a:noFill/>
          <a:ln w="317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7" name="Straight Connector 6"/>
          <p:cNvCxnSpPr/>
          <p:nvPr/>
        </p:nvCxnSpPr>
        <p:spPr>
          <a:xfrm flipV="1">
            <a:off x="5291468" y="2908915"/>
            <a:ext cx="1818936" cy="894"/>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944100" y="2909809"/>
            <a:ext cx="457200" cy="0"/>
          </a:xfrm>
          <a:prstGeom prst="straightConnector1">
            <a:avLst/>
          </a:prstGeom>
          <a:ln w="38100">
            <a:solidFill>
              <a:schemeClr val="tx2"/>
            </a:solidFill>
            <a:tailEnd type="stealth"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603202" y="2876141"/>
            <a:ext cx="2514600" cy="923330"/>
          </a:xfrm>
          <a:prstGeom prst="rect">
            <a:avLst/>
          </a:prstGeom>
          <a:noFill/>
        </p:spPr>
        <p:txBody>
          <a:bodyPr wrap="square" rtlCol="0">
            <a:spAutoFit/>
          </a:bodyPr>
          <a:lstStyle/>
          <a:p>
            <a:r>
              <a:rPr lang="en-US" dirty="0">
                <a:solidFill>
                  <a:prstClr val="black"/>
                </a:solidFill>
                <a:latin typeface="Calibri"/>
              </a:rPr>
              <a:t>beam current (BCM) or</a:t>
            </a:r>
          </a:p>
          <a:p>
            <a:r>
              <a:rPr lang="en-US" dirty="0">
                <a:solidFill>
                  <a:prstClr val="black"/>
                </a:solidFill>
                <a:latin typeface="Calibri"/>
              </a:rPr>
              <a:t>beam position (BPM)</a:t>
            </a:r>
          </a:p>
          <a:p>
            <a:r>
              <a:rPr lang="en-US" dirty="0">
                <a:solidFill>
                  <a:prstClr val="black"/>
                </a:solidFill>
                <a:latin typeface="Calibri"/>
              </a:rPr>
              <a:t>Digital data</a:t>
            </a:r>
          </a:p>
        </p:txBody>
      </p:sp>
      <p:sp>
        <p:nvSpPr>
          <p:cNvPr id="14" name="TextBox 13"/>
          <p:cNvSpPr txBox="1"/>
          <p:nvPr/>
        </p:nvSpPr>
        <p:spPr>
          <a:xfrm>
            <a:off x="5638800" y="2362200"/>
            <a:ext cx="1447800" cy="369332"/>
          </a:xfrm>
          <a:prstGeom prst="rect">
            <a:avLst/>
          </a:prstGeom>
          <a:noFill/>
        </p:spPr>
        <p:txBody>
          <a:bodyPr wrap="square" rtlCol="0">
            <a:spAutoFit/>
          </a:bodyPr>
          <a:lstStyle/>
          <a:p>
            <a:r>
              <a:rPr lang="en-US" dirty="0">
                <a:solidFill>
                  <a:prstClr val="black"/>
                </a:solidFill>
                <a:latin typeface="Calibri"/>
              </a:rPr>
              <a:t>Fiber </a:t>
            </a:r>
          </a:p>
        </p:txBody>
      </p:sp>
      <p:sp>
        <p:nvSpPr>
          <p:cNvPr id="18" name="TextBox 17"/>
          <p:cNvSpPr txBox="1"/>
          <p:nvPr/>
        </p:nvSpPr>
        <p:spPr>
          <a:xfrm>
            <a:off x="7272668" y="2309073"/>
            <a:ext cx="2590800" cy="1477328"/>
          </a:xfrm>
          <a:prstGeom prst="rect">
            <a:avLst/>
          </a:prstGeom>
          <a:noFill/>
        </p:spPr>
        <p:txBody>
          <a:bodyPr wrap="square" rtlCol="0">
            <a:spAutoFit/>
          </a:bodyPr>
          <a:lstStyle/>
          <a:p>
            <a:r>
              <a:rPr lang="en-US" dirty="0">
                <a:solidFill>
                  <a:prstClr val="black"/>
                </a:solidFill>
                <a:latin typeface="Calibri"/>
              </a:rPr>
              <a:t>Electronics  that  sums the data in each  integration window  and can be read out  by  the  DAQ</a:t>
            </a:r>
          </a:p>
        </p:txBody>
      </p:sp>
      <p:sp>
        <p:nvSpPr>
          <p:cNvPr id="16" name="TextBox 15"/>
          <p:cNvSpPr txBox="1"/>
          <p:nvPr/>
        </p:nvSpPr>
        <p:spPr>
          <a:xfrm>
            <a:off x="2518138" y="2263003"/>
            <a:ext cx="2590800" cy="369332"/>
          </a:xfrm>
          <a:prstGeom prst="rect">
            <a:avLst/>
          </a:prstGeom>
          <a:noFill/>
        </p:spPr>
        <p:txBody>
          <a:bodyPr wrap="square" rtlCol="0">
            <a:spAutoFit/>
          </a:bodyPr>
          <a:lstStyle/>
          <a:p>
            <a:r>
              <a:rPr lang="en-US" dirty="0">
                <a:solidFill>
                  <a:prstClr val="black"/>
                </a:solidFill>
                <a:latin typeface="Calibri"/>
              </a:rPr>
              <a:t>Beam Monitor Electronics</a:t>
            </a:r>
          </a:p>
        </p:txBody>
      </p:sp>
      <p:cxnSp>
        <p:nvCxnSpPr>
          <p:cNvPr id="21" name="Straight Arrow Connector 20"/>
          <p:cNvCxnSpPr/>
          <p:nvPr/>
        </p:nvCxnSpPr>
        <p:spPr>
          <a:xfrm>
            <a:off x="6434468" y="3482203"/>
            <a:ext cx="685800" cy="0"/>
          </a:xfrm>
          <a:prstGeom prst="straightConnector1">
            <a:avLst/>
          </a:prstGeom>
          <a:ln w="38100">
            <a:solidFill>
              <a:schemeClr val="tx2"/>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434468" y="3471570"/>
            <a:ext cx="0" cy="12192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129668" y="4701403"/>
            <a:ext cx="1718932" cy="369332"/>
          </a:xfrm>
          <a:prstGeom prst="rect">
            <a:avLst/>
          </a:prstGeom>
          <a:noFill/>
        </p:spPr>
        <p:txBody>
          <a:bodyPr wrap="square" rtlCol="0">
            <a:spAutoFit/>
          </a:bodyPr>
          <a:lstStyle/>
          <a:p>
            <a:r>
              <a:rPr lang="en-US" dirty="0">
                <a:solidFill>
                  <a:prstClr val="black"/>
                </a:solidFill>
                <a:latin typeface="Calibri"/>
              </a:rPr>
              <a:t>Integration gate</a:t>
            </a:r>
          </a:p>
        </p:txBody>
      </p:sp>
      <p:sp>
        <p:nvSpPr>
          <p:cNvPr id="17" name="TextBox 16"/>
          <p:cNvSpPr txBox="1"/>
          <p:nvPr/>
        </p:nvSpPr>
        <p:spPr>
          <a:xfrm>
            <a:off x="2057400" y="457200"/>
            <a:ext cx="8001000" cy="523220"/>
          </a:xfrm>
          <a:prstGeom prst="rect">
            <a:avLst/>
          </a:prstGeom>
          <a:noFill/>
        </p:spPr>
        <p:txBody>
          <a:bodyPr wrap="square" rtlCol="0">
            <a:spAutoFit/>
          </a:bodyPr>
          <a:lstStyle/>
          <a:p>
            <a:r>
              <a:rPr lang="en-US" sz="2800" dirty="0">
                <a:solidFill>
                  <a:srgbClr val="C00000"/>
                </a:solidFill>
                <a:latin typeface="Calibri"/>
              </a:rPr>
              <a:t>Planned Readout of Digital Data for Beam Monitors</a:t>
            </a:r>
          </a:p>
        </p:txBody>
      </p:sp>
      <p:sp>
        <p:nvSpPr>
          <p:cNvPr id="19" name="TextBox 18"/>
          <p:cNvSpPr txBox="1"/>
          <p:nvPr/>
        </p:nvSpPr>
        <p:spPr>
          <a:xfrm>
            <a:off x="2743200" y="1600200"/>
            <a:ext cx="2819400" cy="369332"/>
          </a:xfrm>
          <a:prstGeom prst="rect">
            <a:avLst/>
          </a:prstGeom>
          <a:noFill/>
        </p:spPr>
        <p:txBody>
          <a:bodyPr wrap="square" rtlCol="0">
            <a:spAutoFit/>
          </a:bodyPr>
          <a:lstStyle/>
          <a:p>
            <a:r>
              <a:rPr lang="en-US" dirty="0">
                <a:solidFill>
                  <a:srgbClr val="0070C0"/>
                </a:solidFill>
                <a:latin typeface="Calibri"/>
              </a:rPr>
              <a:t>J. </a:t>
            </a:r>
            <a:r>
              <a:rPr lang="en-US" dirty="0" err="1">
                <a:solidFill>
                  <a:srgbClr val="0070C0"/>
                </a:solidFill>
                <a:latin typeface="Calibri"/>
              </a:rPr>
              <a:t>Musson’s</a:t>
            </a:r>
            <a:r>
              <a:rPr lang="en-US" dirty="0">
                <a:solidFill>
                  <a:srgbClr val="0070C0"/>
                </a:solidFill>
                <a:latin typeface="Calibri"/>
              </a:rPr>
              <a:t>  electronics</a:t>
            </a:r>
          </a:p>
        </p:txBody>
      </p:sp>
      <p:sp>
        <p:nvSpPr>
          <p:cNvPr id="20" name="TextBox 19"/>
          <p:cNvSpPr txBox="1"/>
          <p:nvPr/>
        </p:nvSpPr>
        <p:spPr>
          <a:xfrm>
            <a:off x="7391400" y="1547035"/>
            <a:ext cx="2819400" cy="369332"/>
          </a:xfrm>
          <a:prstGeom prst="rect">
            <a:avLst/>
          </a:prstGeom>
          <a:noFill/>
        </p:spPr>
        <p:txBody>
          <a:bodyPr wrap="square" rtlCol="0">
            <a:spAutoFit/>
          </a:bodyPr>
          <a:lstStyle/>
          <a:p>
            <a:r>
              <a:rPr lang="en-US" dirty="0">
                <a:solidFill>
                  <a:srgbClr val="0070C0"/>
                </a:solidFill>
                <a:latin typeface="Calibri"/>
              </a:rPr>
              <a:t>CAEN V2495  PLU</a:t>
            </a:r>
          </a:p>
        </p:txBody>
      </p:sp>
      <p:sp>
        <p:nvSpPr>
          <p:cNvPr id="22" name="TextBox 21"/>
          <p:cNvSpPr txBox="1"/>
          <p:nvPr/>
        </p:nvSpPr>
        <p:spPr>
          <a:xfrm>
            <a:off x="6172200" y="4988437"/>
            <a:ext cx="1918474" cy="369332"/>
          </a:xfrm>
          <a:prstGeom prst="rect">
            <a:avLst/>
          </a:prstGeom>
          <a:noFill/>
        </p:spPr>
        <p:txBody>
          <a:bodyPr wrap="none" rtlCol="0">
            <a:spAutoFit/>
          </a:bodyPr>
          <a:lstStyle/>
          <a:p>
            <a:r>
              <a:rPr lang="en-US" dirty="0">
                <a:solidFill>
                  <a:prstClr val="black"/>
                </a:solidFill>
                <a:latin typeface="Calibri"/>
              </a:rPr>
              <a:t>4 </a:t>
            </a:r>
            <a:r>
              <a:rPr lang="en-US" dirty="0" err="1">
                <a:solidFill>
                  <a:prstClr val="black"/>
                </a:solidFill>
                <a:latin typeface="Calibri"/>
              </a:rPr>
              <a:t>usec</a:t>
            </a:r>
            <a:r>
              <a:rPr lang="en-US" dirty="0">
                <a:solidFill>
                  <a:prstClr val="black"/>
                </a:solidFill>
                <a:latin typeface="Calibri"/>
              </a:rPr>
              <a:t>  to  ~1 hour</a:t>
            </a:r>
          </a:p>
        </p:txBody>
      </p:sp>
      <p:sp>
        <p:nvSpPr>
          <p:cNvPr id="27" name="TextBox 26"/>
          <p:cNvSpPr txBox="1"/>
          <p:nvPr/>
        </p:nvSpPr>
        <p:spPr>
          <a:xfrm>
            <a:off x="2438400" y="4648201"/>
            <a:ext cx="3200400" cy="954107"/>
          </a:xfrm>
          <a:prstGeom prst="rect">
            <a:avLst/>
          </a:prstGeom>
          <a:noFill/>
        </p:spPr>
        <p:txBody>
          <a:bodyPr wrap="square" rtlCol="0">
            <a:spAutoFit/>
          </a:bodyPr>
          <a:lstStyle/>
          <a:p>
            <a:r>
              <a:rPr lang="en-US" sz="1400" dirty="0">
                <a:solidFill>
                  <a:prstClr val="black"/>
                </a:solidFill>
                <a:latin typeface="Calibri"/>
              </a:rPr>
              <a:t> John </a:t>
            </a:r>
            <a:r>
              <a:rPr lang="en-US" sz="1400" dirty="0" err="1">
                <a:solidFill>
                  <a:prstClr val="black"/>
                </a:solidFill>
                <a:latin typeface="Calibri"/>
              </a:rPr>
              <a:t>Musson</a:t>
            </a:r>
            <a:endParaRPr lang="en-US" sz="1400" dirty="0">
              <a:solidFill>
                <a:prstClr val="black"/>
              </a:solidFill>
              <a:latin typeface="Calibri"/>
            </a:endParaRPr>
          </a:p>
          <a:p>
            <a:r>
              <a:rPr lang="en-US" sz="1400" dirty="0">
                <a:solidFill>
                  <a:prstClr val="black"/>
                </a:solidFill>
                <a:latin typeface="Calibri"/>
              </a:rPr>
              <a:t>Chad Seaton</a:t>
            </a:r>
          </a:p>
          <a:p>
            <a:r>
              <a:rPr lang="en-US" sz="1400" dirty="0">
                <a:solidFill>
                  <a:prstClr val="black"/>
                </a:solidFill>
                <a:latin typeface="Calibri"/>
              </a:rPr>
              <a:t>Bob Michaels</a:t>
            </a:r>
          </a:p>
          <a:p>
            <a:r>
              <a:rPr lang="en-US" sz="1400" dirty="0">
                <a:solidFill>
                  <a:prstClr val="black"/>
                </a:solidFill>
                <a:latin typeface="Calibri"/>
              </a:rPr>
              <a:t>Randall McClellan (initial version)</a:t>
            </a:r>
          </a:p>
        </p:txBody>
      </p:sp>
      <p:sp>
        <p:nvSpPr>
          <p:cNvPr id="28" name="TextBox 27"/>
          <p:cNvSpPr txBox="1"/>
          <p:nvPr/>
        </p:nvSpPr>
        <p:spPr>
          <a:xfrm>
            <a:off x="3657600" y="990600"/>
            <a:ext cx="5715000" cy="369332"/>
          </a:xfrm>
          <a:prstGeom prst="rect">
            <a:avLst/>
          </a:prstGeom>
          <a:noFill/>
        </p:spPr>
        <p:txBody>
          <a:bodyPr wrap="square" rtlCol="0">
            <a:spAutoFit/>
          </a:bodyPr>
          <a:lstStyle/>
          <a:p>
            <a:r>
              <a:rPr lang="en-US" dirty="0">
                <a:solidFill>
                  <a:prstClr val="black"/>
                </a:solidFill>
                <a:latin typeface="Calibri"/>
              </a:rPr>
              <a:t>https://userweb.jlab.org/~rom/digibcm</a:t>
            </a:r>
          </a:p>
        </p:txBody>
      </p:sp>
      <p:sp>
        <p:nvSpPr>
          <p:cNvPr id="2" name="TextBox 1"/>
          <p:cNvSpPr txBox="1"/>
          <p:nvPr/>
        </p:nvSpPr>
        <p:spPr>
          <a:xfrm>
            <a:off x="1874985" y="5809680"/>
            <a:ext cx="8996887" cy="369332"/>
          </a:xfrm>
          <a:prstGeom prst="rect">
            <a:avLst/>
          </a:prstGeom>
          <a:noFill/>
        </p:spPr>
        <p:txBody>
          <a:bodyPr wrap="none" rtlCol="0">
            <a:spAutoFit/>
          </a:bodyPr>
          <a:lstStyle/>
          <a:p>
            <a:r>
              <a:rPr lang="en-US" dirty="0" smtClean="0"/>
              <a:t>This development is supported by Hall Ops funds; would be needed for other experiments too</a:t>
            </a:r>
            <a:endParaRPr lang="en-US" dirty="0"/>
          </a:p>
        </p:txBody>
      </p:sp>
      <p:sp>
        <p:nvSpPr>
          <p:cNvPr id="23" name="TextBox 22"/>
          <p:cNvSpPr txBox="1"/>
          <p:nvPr/>
        </p:nvSpPr>
        <p:spPr>
          <a:xfrm>
            <a:off x="6945745" y="6271491"/>
            <a:ext cx="2859052" cy="369332"/>
          </a:xfrm>
          <a:prstGeom prst="rect">
            <a:avLst/>
          </a:prstGeom>
          <a:noFill/>
        </p:spPr>
        <p:txBody>
          <a:bodyPr wrap="none" rtlCol="0">
            <a:spAutoFit/>
          </a:bodyPr>
          <a:lstStyle/>
          <a:p>
            <a:r>
              <a:rPr lang="en-US" dirty="0" smtClean="0"/>
              <a:t>Slide courtesy of R. Michaels</a:t>
            </a:r>
            <a:endParaRPr lang="en-US" dirty="0"/>
          </a:p>
        </p:txBody>
      </p:sp>
    </p:spTree>
    <p:extLst>
      <p:ext uri="{BB962C8B-B14F-4D97-AF65-F5344CB8AC3E}">
        <p14:creationId xmlns:p14="http://schemas.microsoft.com/office/powerpoint/2010/main" val="28587292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Helicity generator boards and helicity pattern</a:t>
            </a:r>
            <a:endParaRPr lang="en-US" dirty="0"/>
          </a:p>
        </p:txBody>
      </p:sp>
      <p:sp>
        <p:nvSpPr>
          <p:cNvPr id="3" name="Content Placeholder 2"/>
          <p:cNvSpPr>
            <a:spLocks noGrp="1"/>
          </p:cNvSpPr>
          <p:nvPr>
            <p:ph idx="1"/>
          </p:nvPr>
        </p:nvSpPr>
        <p:spPr/>
        <p:txBody>
          <a:bodyPr/>
          <a:lstStyle/>
          <a:p>
            <a:r>
              <a:rPr lang="en-US" dirty="0" smtClean="0"/>
              <a:t>New helicity boards being constructed (identical to current design) with new firmware</a:t>
            </a:r>
          </a:p>
          <a:p>
            <a:pPr lvl="1"/>
            <a:r>
              <a:rPr lang="en-US" dirty="0" smtClean="0"/>
              <a:t>1920 </a:t>
            </a:r>
            <a:r>
              <a:rPr lang="en-US" dirty="0"/>
              <a:t>Hz </a:t>
            </a:r>
            <a:r>
              <a:rPr lang="en-US" dirty="0" smtClean="0"/>
              <a:t>running: 520.85</a:t>
            </a:r>
            <a:r>
              <a:rPr lang="el-GR" dirty="0"/>
              <a:t> μ</a:t>
            </a:r>
            <a:r>
              <a:rPr lang="en-US" dirty="0" smtClean="0"/>
              <a:t>s period, such as 510.85 </a:t>
            </a:r>
            <a:r>
              <a:rPr lang="el-GR" dirty="0" smtClean="0"/>
              <a:t>μ</a:t>
            </a:r>
            <a:r>
              <a:rPr lang="en-US" dirty="0"/>
              <a:t>s </a:t>
            </a:r>
            <a:r>
              <a:rPr lang="en-US" dirty="0" err="1" smtClean="0"/>
              <a:t>T_stable</a:t>
            </a:r>
            <a:r>
              <a:rPr lang="en-US" dirty="0"/>
              <a:t> </a:t>
            </a:r>
            <a:r>
              <a:rPr lang="en-US" dirty="0" smtClean="0"/>
              <a:t>&amp; 10 </a:t>
            </a:r>
            <a:r>
              <a:rPr lang="el-GR" dirty="0" smtClean="0"/>
              <a:t>μ</a:t>
            </a:r>
            <a:r>
              <a:rPr lang="en-US" dirty="0"/>
              <a:t>s </a:t>
            </a:r>
            <a:r>
              <a:rPr lang="en-US" dirty="0" err="1" smtClean="0"/>
              <a:t>T_settle</a:t>
            </a:r>
            <a:endParaRPr lang="en-US" dirty="0" smtClean="0"/>
          </a:p>
          <a:p>
            <a:pPr lvl="1"/>
            <a:r>
              <a:rPr lang="en-US" dirty="0" smtClean="0"/>
              <a:t>64-event helicity pattern length with 128 event delay</a:t>
            </a:r>
          </a:p>
          <a:p>
            <a:r>
              <a:rPr lang="en-US" dirty="0" smtClean="0"/>
              <a:t>Discussion group for helicity pattern:  Kent, Caryn, </a:t>
            </a:r>
            <a:r>
              <a:rPr lang="en-US" dirty="0" err="1" smtClean="0"/>
              <a:t>Riad</a:t>
            </a:r>
            <a:r>
              <a:rPr lang="en-US" dirty="0" smtClean="0"/>
              <a:t>, Paul K., Prasanna N.</a:t>
            </a:r>
          </a:p>
          <a:p>
            <a:r>
              <a:rPr lang="en-US" dirty="0" smtClean="0"/>
              <a:t>Plan to have three options for 64-event pattern structure:  </a:t>
            </a:r>
            <a:r>
              <a:rPr lang="en-US" dirty="0" err="1" smtClean="0"/>
              <a:t>Thue</a:t>
            </a:r>
            <a:r>
              <a:rPr lang="en-US" dirty="0" smtClean="0"/>
              <a:t>-Morse; alternation of quad polarities; sequence of pairs.  These could be changed in firmware if desired.</a:t>
            </a:r>
            <a:endParaRPr lang="en-US" dirty="0"/>
          </a:p>
          <a:p>
            <a:r>
              <a:rPr lang="en-US" dirty="0" smtClean="0"/>
              <a:t>64-event </a:t>
            </a:r>
            <a:r>
              <a:rPr lang="en-US" dirty="0" err="1" smtClean="0"/>
              <a:t>Thue</a:t>
            </a:r>
            <a:r>
              <a:rPr lang="en-US" dirty="0" smtClean="0"/>
              <a:t>-Morse pattern:  each doubling of the pattern adds inverse of previous</a:t>
            </a:r>
          </a:p>
          <a:p>
            <a:endParaRPr lang="en-US" dirty="0"/>
          </a:p>
          <a:p>
            <a:endParaRPr lang="en-US" dirty="0" smtClean="0"/>
          </a:p>
          <a:p>
            <a:r>
              <a:rPr lang="en-US" dirty="0"/>
              <a:t>N</a:t>
            </a:r>
            <a:r>
              <a:rPr lang="en-US" dirty="0" smtClean="0"/>
              <a:t>umerical integration of sine &amp; cosine waves over 500 consecutive patterns was performed as a function of frequency, collecting the RMS of pattern differences to evaluate noise sensitivity</a:t>
            </a:r>
          </a:p>
        </p:txBody>
      </p:sp>
      <p:sp>
        <p:nvSpPr>
          <p:cNvPr id="4" name="Footer Placeholder 3"/>
          <p:cNvSpPr>
            <a:spLocks noGrp="1"/>
          </p:cNvSpPr>
          <p:nvPr>
            <p:ph type="ftr" sz="quarter" idx="11"/>
          </p:nvPr>
        </p:nvSpPr>
        <p:spPr/>
        <p:txBody>
          <a:bodyPr/>
          <a:lstStyle/>
          <a:p>
            <a:r>
              <a:rPr lang="en-US" smtClean="0"/>
              <a:t>MOLLER  DAQ Update, 21 June 2022</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12</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892" y="3643737"/>
            <a:ext cx="11285836" cy="709801"/>
          </a:xfrm>
          <a:prstGeom prst="rect">
            <a:avLst/>
          </a:prstGeom>
          <a:ln w="12700">
            <a:noFill/>
          </a:ln>
        </p:spPr>
      </p:pic>
    </p:spTree>
    <p:extLst>
      <p:ext uri="{BB962C8B-B14F-4D97-AF65-F5344CB8AC3E}">
        <p14:creationId xmlns:p14="http://schemas.microsoft.com/office/powerpoint/2010/main" val="855138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Modeled fractional pickup of several helicity patterns</a:t>
            </a:r>
            <a:endParaRPr lang="en-US" dirty="0"/>
          </a:p>
        </p:txBody>
      </p:sp>
      <p:sp>
        <p:nvSpPr>
          <p:cNvPr id="4" name="Footer Placeholder 3"/>
          <p:cNvSpPr>
            <a:spLocks noGrp="1"/>
          </p:cNvSpPr>
          <p:nvPr>
            <p:ph type="ftr" sz="quarter" idx="11"/>
          </p:nvPr>
        </p:nvSpPr>
        <p:spPr/>
        <p:txBody>
          <a:bodyPr/>
          <a:lstStyle/>
          <a:p>
            <a:r>
              <a:rPr lang="en-US" smtClean="0"/>
              <a:t>MOLLER  DAQ Update, 21 June 2022</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13</a:t>
            </a:fld>
            <a:endParaRPr lang="en-US" dirty="0"/>
          </a:p>
        </p:txBody>
      </p:sp>
      <p:pic>
        <p:nvPicPr>
          <p:cNvPr id="8" name="Picture 7"/>
          <p:cNvPicPr>
            <a:picLocks noChangeAspect="1"/>
          </p:cNvPicPr>
          <p:nvPr/>
        </p:nvPicPr>
        <p:blipFill>
          <a:blip r:embed="rId2"/>
          <a:stretch>
            <a:fillRect/>
          </a:stretch>
        </p:blipFill>
        <p:spPr>
          <a:xfrm>
            <a:off x="929629" y="906261"/>
            <a:ext cx="10693857" cy="5501281"/>
          </a:xfrm>
          <a:prstGeom prst="rect">
            <a:avLst/>
          </a:prstGeom>
        </p:spPr>
      </p:pic>
      <p:sp>
        <p:nvSpPr>
          <p:cNvPr id="14" name="TextBox 13"/>
          <p:cNvSpPr txBox="1"/>
          <p:nvPr/>
        </p:nvSpPr>
        <p:spPr>
          <a:xfrm>
            <a:off x="2164728" y="4054764"/>
            <a:ext cx="4509632" cy="923330"/>
          </a:xfrm>
          <a:prstGeom prst="rect">
            <a:avLst/>
          </a:prstGeom>
          <a:noFill/>
        </p:spPr>
        <p:txBody>
          <a:bodyPr wrap="none" rtlCol="0">
            <a:spAutoFit/>
          </a:bodyPr>
          <a:lstStyle/>
          <a:p>
            <a:r>
              <a:rPr lang="en-US" dirty="0" err="1" smtClean="0"/>
              <a:t>Thue</a:t>
            </a:r>
            <a:r>
              <a:rPr lang="en-US" dirty="0" smtClean="0"/>
              <a:t>-Morse 64</a:t>
            </a:r>
          </a:p>
          <a:p>
            <a:r>
              <a:rPr lang="en-US" dirty="0" smtClean="0">
                <a:solidFill>
                  <a:srgbClr val="FF0000"/>
                </a:solidFill>
              </a:rPr>
              <a:t>Alternating paired quads: +--+ +--+ and </a:t>
            </a:r>
            <a:r>
              <a:rPr lang="en-US" dirty="0" err="1" smtClean="0">
                <a:solidFill>
                  <a:srgbClr val="FF0000"/>
                </a:solidFill>
              </a:rPr>
              <a:t>compl</a:t>
            </a:r>
            <a:r>
              <a:rPr lang="en-US" dirty="0" smtClean="0">
                <a:solidFill>
                  <a:srgbClr val="FF0000"/>
                </a:solidFill>
              </a:rPr>
              <a:t>.</a:t>
            </a:r>
          </a:p>
          <a:p>
            <a:r>
              <a:rPr lang="en-US" dirty="0" smtClean="0">
                <a:solidFill>
                  <a:srgbClr val="0070C0"/>
                </a:solidFill>
              </a:rPr>
              <a:t>Alternating quad pairs:  +-+- +-+- and </a:t>
            </a:r>
            <a:r>
              <a:rPr lang="en-US" dirty="0" err="1" smtClean="0">
                <a:solidFill>
                  <a:srgbClr val="0070C0"/>
                </a:solidFill>
              </a:rPr>
              <a:t>compl</a:t>
            </a:r>
            <a:r>
              <a:rPr lang="en-US" dirty="0" smtClean="0">
                <a:solidFill>
                  <a:srgbClr val="0070C0"/>
                </a:solidFill>
              </a:rPr>
              <a:t>.</a:t>
            </a:r>
            <a:endParaRPr lang="en-US" dirty="0">
              <a:solidFill>
                <a:srgbClr val="0070C0"/>
              </a:solidFill>
            </a:endParaRPr>
          </a:p>
        </p:txBody>
      </p:sp>
    </p:spTree>
    <p:extLst>
      <p:ext uri="{BB962C8B-B14F-4D97-AF65-F5344CB8AC3E}">
        <p14:creationId xmlns:p14="http://schemas.microsoft.com/office/powerpoint/2010/main" val="31084701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Mock-data and analysis testing</a:t>
            </a:r>
            <a:endParaRPr lang="en-US" dirty="0"/>
          </a:p>
        </p:txBody>
      </p:sp>
      <p:sp>
        <p:nvSpPr>
          <p:cNvPr id="3" name="Content Placeholder 2"/>
          <p:cNvSpPr>
            <a:spLocks noGrp="1"/>
          </p:cNvSpPr>
          <p:nvPr>
            <p:ph idx="1"/>
          </p:nvPr>
        </p:nvSpPr>
        <p:spPr/>
        <p:txBody>
          <a:bodyPr>
            <a:normAutofit/>
          </a:bodyPr>
          <a:lstStyle/>
          <a:p>
            <a:r>
              <a:rPr lang="en-US" dirty="0" smtClean="0"/>
              <a:t>Mock-data generator within “japan” creates realistic data files with time-dependent and randomized generation of beam parameters and detector signals, including correlations</a:t>
            </a:r>
          </a:p>
          <a:p>
            <a:r>
              <a:rPr lang="en-US" dirty="0" smtClean="0"/>
              <a:t>First model of </a:t>
            </a:r>
            <a:r>
              <a:rPr lang="en-US" dirty="0"/>
              <a:t>the integrating ADC data-structure </a:t>
            </a:r>
            <a:r>
              <a:rPr lang="en-US" dirty="0" smtClean="0"/>
              <a:t>has been added; should be updated as we become familiar with the actual data stream</a:t>
            </a:r>
          </a:p>
          <a:p>
            <a:r>
              <a:rPr lang="en-US" dirty="0" smtClean="0"/>
              <a:t>Analysis of these data files allows testing of throughput and processing algorithms</a:t>
            </a:r>
          </a:p>
          <a:p>
            <a:pPr lvl="1"/>
            <a:r>
              <a:rPr lang="en-US" dirty="0" smtClean="0"/>
              <a:t>Processing time for initial mock-data (216 PMT channels and 50 beamline channels) is ~5</a:t>
            </a:r>
            <a:r>
              <a:rPr lang="en-US" dirty="0" smtClean="0">
                <a:latin typeface="Calibri" panose="020F0502020204030204" pitchFamily="34" charset="0"/>
                <a:cs typeface="Calibri" panose="020F0502020204030204" pitchFamily="34" charset="0"/>
              </a:rPr>
              <a:t>µ</a:t>
            </a:r>
            <a:r>
              <a:rPr lang="en-US" dirty="0" smtClean="0"/>
              <a:t>s per event; this is faster than we had expected from scaling arguments</a:t>
            </a:r>
          </a:p>
          <a:p>
            <a:r>
              <a:rPr lang="en-US" dirty="0" smtClean="0"/>
              <a:t>We should restart the parity analysis group discussions</a:t>
            </a:r>
          </a:p>
          <a:p>
            <a:pPr lvl="1"/>
            <a:r>
              <a:rPr lang="en-US" dirty="0"/>
              <a:t>Starting point is the japan framework as used in PREX/CREX; should revisit what worked well and what was missing</a:t>
            </a:r>
          </a:p>
          <a:p>
            <a:pPr lvl="1"/>
            <a:r>
              <a:rPr lang="en-US" dirty="0"/>
              <a:t>Are there reasons to make major framework changes, or even start with new framework</a:t>
            </a:r>
            <a:r>
              <a:rPr lang="en-US" dirty="0" smtClean="0"/>
              <a:t>?</a:t>
            </a:r>
          </a:p>
          <a:p>
            <a:endParaRPr lang="en-US" dirty="0"/>
          </a:p>
          <a:p>
            <a:r>
              <a:rPr lang="en-US" dirty="0" smtClean="0"/>
              <a:t>Should also be considering the tracking analysis; should look at what can be used from SBS</a:t>
            </a:r>
            <a:endParaRPr lang="en-US" dirty="0"/>
          </a:p>
        </p:txBody>
      </p:sp>
      <p:sp>
        <p:nvSpPr>
          <p:cNvPr id="4" name="Footer Placeholder 3"/>
          <p:cNvSpPr>
            <a:spLocks noGrp="1"/>
          </p:cNvSpPr>
          <p:nvPr>
            <p:ph type="ftr" sz="quarter" idx="11"/>
          </p:nvPr>
        </p:nvSpPr>
        <p:spPr/>
        <p:txBody>
          <a:bodyPr/>
          <a:lstStyle/>
          <a:p>
            <a:r>
              <a:rPr lang="en-US" smtClean="0"/>
              <a:t>MOLLER  DAQ Update, 21 June 2022</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14</a:t>
            </a:fld>
            <a:endParaRPr lang="en-US" dirty="0"/>
          </a:p>
        </p:txBody>
      </p:sp>
    </p:spTree>
    <p:extLst>
      <p:ext uri="{BB962C8B-B14F-4D97-AF65-F5344CB8AC3E}">
        <p14:creationId xmlns:p14="http://schemas.microsoft.com/office/powerpoint/2010/main" val="2851404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Summary</a:t>
            </a:r>
            <a:endParaRPr lang="en-US" dirty="0"/>
          </a:p>
        </p:txBody>
      </p:sp>
      <p:sp>
        <p:nvSpPr>
          <p:cNvPr id="4" name="Text Placeholder 3"/>
          <p:cNvSpPr>
            <a:spLocks noGrp="1"/>
          </p:cNvSpPr>
          <p:nvPr>
            <p:ph type="body" sz="quarter" idx="14"/>
          </p:nvPr>
        </p:nvSpPr>
        <p:spPr/>
        <p:txBody>
          <a:bodyPr/>
          <a:lstStyle/>
          <a:p>
            <a:r>
              <a:rPr lang="en-US" dirty="0" smtClean="0"/>
              <a:t>Paul King</a:t>
            </a:r>
            <a:endParaRPr lang="en-US" dirty="0"/>
          </a:p>
        </p:txBody>
      </p:sp>
      <p:sp>
        <p:nvSpPr>
          <p:cNvPr id="6" name="Text Placeholder 5"/>
          <p:cNvSpPr>
            <a:spLocks noGrp="1"/>
          </p:cNvSpPr>
          <p:nvPr>
            <p:ph type="body" sz="quarter" idx="16"/>
          </p:nvPr>
        </p:nvSpPr>
        <p:spPr/>
        <p:txBody>
          <a:bodyPr/>
          <a:lstStyle/>
          <a:p>
            <a:r>
              <a:rPr lang="en-US" dirty="0" smtClean="0"/>
              <a:t>pking@jlab.org</a:t>
            </a:r>
            <a:endParaRPr lang="en-US" dirty="0"/>
          </a:p>
        </p:txBody>
      </p:sp>
      <p:sp>
        <p:nvSpPr>
          <p:cNvPr id="7" name="Text Placeholder 6"/>
          <p:cNvSpPr>
            <a:spLocks noGrp="1"/>
          </p:cNvSpPr>
          <p:nvPr>
            <p:ph type="body" sz="quarter" idx="17"/>
          </p:nvPr>
        </p:nvSpPr>
        <p:spPr>
          <a:xfrm>
            <a:off x="424849" y="1726356"/>
            <a:ext cx="5894308" cy="4471243"/>
          </a:xfrm>
        </p:spPr>
        <p:txBody>
          <a:bodyPr>
            <a:normAutofit/>
          </a:bodyPr>
          <a:lstStyle/>
          <a:p>
            <a:r>
              <a:rPr lang="en-US" altLang="en-US" dirty="0" smtClean="0"/>
              <a:t>Integrating and counting DAQ working groups are continuing to refine the designs and prepare the design and interface documents</a:t>
            </a:r>
          </a:p>
          <a:p>
            <a:r>
              <a:rPr lang="en-US" altLang="en-US" dirty="0" smtClean="0"/>
              <a:t>CODA development for integrating ADC to begin shortly</a:t>
            </a:r>
          </a:p>
          <a:p>
            <a:r>
              <a:rPr lang="en-US" altLang="en-US" dirty="0" smtClean="0"/>
              <a:t>Plan to start bench testing of JLab digital beam readout soon</a:t>
            </a:r>
          </a:p>
          <a:p>
            <a:r>
              <a:rPr lang="en-US" altLang="en-US" dirty="0" smtClean="0"/>
              <a:t>Aim for 90% design review at end of summer</a:t>
            </a:r>
          </a:p>
          <a:p>
            <a:endParaRPr lang="en-US" altLang="en-US" dirty="0"/>
          </a:p>
          <a:p>
            <a:pPr marL="0" indent="0">
              <a:buNone/>
            </a:pPr>
            <a:endParaRPr lang="en-US" altLang="en-US" dirty="0" smtClean="0"/>
          </a:p>
        </p:txBody>
      </p:sp>
      <p:pic>
        <p:nvPicPr>
          <p:cNvPr id="8" name="Content Placeholder 8"/>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a:off x="7006370" y="1999311"/>
            <a:ext cx="4981838" cy="3149715"/>
          </a:xfrm>
          <a:prstGeom prst="rect">
            <a:avLst/>
          </a:prstGeom>
          <a:noFill/>
          <a:ln w="88900" cap="sq">
            <a:solidFill>
              <a:srgbClr val="FFFFFF"/>
            </a:solidFill>
            <a:miter lim="800000"/>
          </a:ln>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55257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DAQ development contributors</a:t>
            </a:r>
            <a:endParaRPr lang="en-US" dirty="0"/>
          </a:p>
        </p:txBody>
      </p:sp>
      <p:sp>
        <p:nvSpPr>
          <p:cNvPr id="3" name="Content Placeholder 2"/>
          <p:cNvSpPr>
            <a:spLocks noGrp="1"/>
          </p:cNvSpPr>
          <p:nvPr>
            <p:ph idx="1"/>
          </p:nvPr>
        </p:nvSpPr>
        <p:spPr/>
        <p:txBody>
          <a:bodyPr/>
          <a:lstStyle/>
          <a:p>
            <a:r>
              <a:rPr lang="en-US" dirty="0" smtClean="0"/>
              <a:t>Integration mode</a:t>
            </a:r>
          </a:p>
          <a:p>
            <a:pPr lvl="1"/>
            <a:r>
              <a:rPr lang="en-US" dirty="0" smtClean="0"/>
              <a:t>D. Bishop, B. Shaw; TRIUMF</a:t>
            </a:r>
          </a:p>
          <a:p>
            <a:pPr lvl="1"/>
            <a:r>
              <a:rPr lang="en-US" dirty="0" smtClean="0"/>
              <a:t>B. </a:t>
            </a:r>
            <a:r>
              <a:rPr lang="en-US" dirty="0" err="1" smtClean="0"/>
              <a:t>Blaikie</a:t>
            </a:r>
            <a:r>
              <a:rPr lang="en-US" dirty="0" smtClean="0"/>
              <a:t>, M. </a:t>
            </a:r>
            <a:r>
              <a:rPr lang="en-US" dirty="0" err="1" smtClean="0"/>
              <a:t>Gericke</a:t>
            </a:r>
            <a:r>
              <a:rPr lang="en-US" dirty="0" smtClean="0"/>
              <a:t>, J. Pan; University of Manitoba</a:t>
            </a:r>
          </a:p>
          <a:p>
            <a:pPr lvl="1"/>
            <a:r>
              <a:rPr lang="en-US" dirty="0" smtClean="0"/>
              <a:t>C. Cuevas, W. </a:t>
            </a:r>
            <a:r>
              <a:rPr lang="en-US" dirty="0" err="1" smtClean="0"/>
              <a:t>Gu</a:t>
            </a:r>
            <a:r>
              <a:rPr lang="en-US" dirty="0" smtClean="0"/>
              <a:t>; JLab</a:t>
            </a:r>
          </a:p>
          <a:p>
            <a:r>
              <a:rPr lang="en-US" dirty="0" smtClean="0"/>
              <a:t>Counting mode</a:t>
            </a:r>
          </a:p>
          <a:p>
            <a:pPr lvl="1"/>
            <a:r>
              <a:rPr lang="en-US" dirty="0" smtClean="0"/>
              <a:t>D. Armstrong; William and Mary</a:t>
            </a:r>
          </a:p>
          <a:p>
            <a:pPr lvl="1"/>
            <a:r>
              <a:rPr lang="en-US" dirty="0"/>
              <a:t>C. </a:t>
            </a:r>
            <a:r>
              <a:rPr lang="en-US" dirty="0" smtClean="0"/>
              <a:t>Ghosh, </a:t>
            </a:r>
            <a:r>
              <a:rPr lang="en-US" dirty="0"/>
              <a:t>H</a:t>
            </a:r>
            <a:r>
              <a:rPr lang="en-US" dirty="0" smtClean="0"/>
              <a:t>. Liu; University </a:t>
            </a:r>
            <a:r>
              <a:rPr lang="en-US" dirty="0"/>
              <a:t>of Massachusetts, Amherst</a:t>
            </a:r>
            <a:endParaRPr lang="en-US" dirty="0" smtClean="0"/>
          </a:p>
          <a:p>
            <a:r>
              <a:rPr lang="en-US" dirty="0" smtClean="0"/>
              <a:t>Digital BCM</a:t>
            </a:r>
          </a:p>
          <a:p>
            <a:pPr lvl="1"/>
            <a:r>
              <a:rPr lang="en-US" dirty="0" smtClean="0"/>
              <a:t>J. Arrington, Y. </a:t>
            </a:r>
            <a:r>
              <a:rPr lang="en-US" dirty="0" err="1" smtClean="0"/>
              <a:t>Kolomensky</a:t>
            </a:r>
            <a:r>
              <a:rPr lang="en-US" dirty="0" smtClean="0"/>
              <a:t>, S. Li, Y. Mei, E. </a:t>
            </a:r>
            <a:r>
              <a:rPr lang="en-US" dirty="0" err="1" smtClean="0"/>
              <a:t>Sichtermann</a:t>
            </a:r>
            <a:r>
              <a:rPr lang="en-US" dirty="0" smtClean="0"/>
              <a:t>; LBNL</a:t>
            </a:r>
          </a:p>
          <a:p>
            <a:pPr lvl="1"/>
            <a:r>
              <a:rPr lang="en-US" dirty="0" smtClean="0"/>
              <a:t>W. </a:t>
            </a:r>
            <a:r>
              <a:rPr lang="en-US" dirty="0" err="1" smtClean="0"/>
              <a:t>Gu</a:t>
            </a:r>
            <a:r>
              <a:rPr lang="en-US" dirty="0" smtClean="0"/>
              <a:t>; JLab</a:t>
            </a:r>
          </a:p>
          <a:p>
            <a:pPr marL="457200" lvl="1" indent="0">
              <a:buNone/>
            </a:pPr>
            <a:endParaRPr lang="en-US" dirty="0" smtClean="0"/>
          </a:p>
          <a:p>
            <a:r>
              <a:rPr lang="en-US" dirty="0" smtClean="0"/>
              <a:t>All three teams involve</a:t>
            </a:r>
          </a:p>
          <a:p>
            <a:pPr lvl="1"/>
            <a:r>
              <a:rPr lang="en-US" dirty="0"/>
              <a:t>R. Michaels, B. </a:t>
            </a:r>
            <a:r>
              <a:rPr lang="en-US" dirty="0" err="1" smtClean="0"/>
              <a:t>Moffit</a:t>
            </a:r>
            <a:r>
              <a:rPr lang="en-US" dirty="0" smtClean="0"/>
              <a:t>; </a:t>
            </a:r>
            <a:r>
              <a:rPr lang="en-US" dirty="0"/>
              <a:t>JLab</a:t>
            </a:r>
          </a:p>
          <a:p>
            <a:pPr lvl="1"/>
            <a:r>
              <a:rPr lang="en-US" dirty="0"/>
              <a:t>P. </a:t>
            </a:r>
            <a:r>
              <a:rPr lang="en-US" dirty="0" smtClean="0"/>
              <a:t>King; </a:t>
            </a:r>
            <a:r>
              <a:rPr lang="en-US" dirty="0"/>
              <a:t>Ohio University</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MOLLER  DAQ Update, 21 June 2022</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16</a:t>
            </a:fld>
            <a:endParaRPr lang="en-US" dirty="0"/>
          </a:p>
        </p:txBody>
      </p:sp>
    </p:spTree>
    <p:extLst>
      <p:ext uri="{BB962C8B-B14F-4D97-AF65-F5344CB8AC3E}">
        <p14:creationId xmlns:p14="http://schemas.microsoft.com/office/powerpoint/2010/main" val="17500410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Backup slides</a:t>
            </a:r>
            <a:endParaRPr lang="en-US" dirty="0"/>
          </a:p>
        </p:txBody>
      </p:sp>
      <p:sp>
        <p:nvSpPr>
          <p:cNvPr id="8" name="Text Placeholder 7"/>
          <p:cNvSpPr>
            <a:spLocks noGrp="1"/>
          </p:cNvSpPr>
          <p:nvPr>
            <p:ph type="body" idx="1"/>
          </p:nvPr>
        </p:nvSpPr>
        <p:spPr/>
        <p:txBody>
          <a:bodyPr/>
          <a:lstStyle/>
          <a:p>
            <a:endParaRPr lang="en-US"/>
          </a:p>
        </p:txBody>
      </p:sp>
      <p:sp>
        <p:nvSpPr>
          <p:cNvPr id="2" name="Footer Placeholder 1"/>
          <p:cNvSpPr>
            <a:spLocks noGrp="1"/>
          </p:cNvSpPr>
          <p:nvPr>
            <p:ph type="ftr" sz="quarter" idx="11"/>
          </p:nvPr>
        </p:nvSpPr>
        <p:spPr/>
        <p:txBody>
          <a:bodyPr/>
          <a:lstStyle/>
          <a:p>
            <a:r>
              <a:rPr lang="en-US" smtClean="0"/>
              <a:t>MOLLER  DAQ Update, 21 June 2022</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14379164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 DAQ layout</a:t>
            </a:r>
            <a:endParaRPr lang="en-US" dirty="0">
              <a:solidFill>
                <a:srgbClr val="FF0000"/>
              </a:solidFill>
            </a:endParaRP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1892" y="950846"/>
            <a:ext cx="8372891" cy="5293672"/>
          </a:xfrm>
        </p:spPr>
      </p:pic>
      <p:sp>
        <p:nvSpPr>
          <p:cNvPr id="4" name="Footer Placeholder 3"/>
          <p:cNvSpPr>
            <a:spLocks noGrp="1"/>
          </p:cNvSpPr>
          <p:nvPr>
            <p:ph type="ftr" sz="quarter" idx="11"/>
          </p:nvPr>
        </p:nvSpPr>
        <p:spPr/>
        <p:txBody>
          <a:bodyPr/>
          <a:lstStyle/>
          <a:p>
            <a:pPr defTabSz="914406"/>
            <a:r>
              <a:rPr lang="en-US" smtClean="0">
                <a:solidFill>
                  <a:srgbClr val="000000"/>
                </a:solidFill>
              </a:rPr>
              <a:t>MOLLER  DAQ Update, 21 June 2022</a:t>
            </a:r>
            <a:endParaRPr lang="en-US" dirty="0">
              <a:solidFill>
                <a:srgbClr val="000000"/>
              </a:solidFill>
            </a:endParaRPr>
          </a:p>
        </p:txBody>
      </p:sp>
      <p:sp>
        <p:nvSpPr>
          <p:cNvPr id="5" name="Slide Number Placeholder 4"/>
          <p:cNvSpPr>
            <a:spLocks noGrp="1"/>
          </p:cNvSpPr>
          <p:nvPr>
            <p:ph type="sldNum" sz="quarter" idx="12"/>
          </p:nvPr>
        </p:nvSpPr>
        <p:spPr/>
        <p:txBody>
          <a:bodyPr/>
          <a:lstStyle/>
          <a:p>
            <a:pPr defTabSz="914406"/>
            <a:fld id="{07E1C93C-5050-FC42-8F10-D22D4F119D13}" type="slidenum">
              <a:rPr lang="en-US">
                <a:solidFill>
                  <a:srgbClr val="000000"/>
                </a:solidFill>
              </a:rPr>
              <a:pPr defTabSz="914406"/>
              <a:t>18</a:t>
            </a:fld>
            <a:endParaRPr lang="en-US" dirty="0">
              <a:solidFill>
                <a:srgbClr val="000000"/>
              </a:solidFill>
            </a:endParaRPr>
          </a:p>
        </p:txBody>
      </p:sp>
      <p:sp>
        <p:nvSpPr>
          <p:cNvPr id="3" name="TextBox 2"/>
          <p:cNvSpPr txBox="1"/>
          <p:nvPr/>
        </p:nvSpPr>
        <p:spPr>
          <a:xfrm>
            <a:off x="9133490" y="1250731"/>
            <a:ext cx="2711669" cy="5078313"/>
          </a:xfrm>
          <a:prstGeom prst="rect">
            <a:avLst/>
          </a:prstGeom>
          <a:noFill/>
        </p:spPr>
        <p:txBody>
          <a:bodyPr wrap="square" rtlCol="0">
            <a:spAutoFit/>
          </a:bodyPr>
          <a:lstStyle/>
          <a:p>
            <a:r>
              <a:rPr lang="en-US" dirty="0" smtClean="0"/>
              <a:t>Helicity trigger is formed in ISB, so that INJ gate is formed promptly</a:t>
            </a:r>
          </a:p>
          <a:p>
            <a:endParaRPr lang="en-US" dirty="0"/>
          </a:p>
          <a:p>
            <a:r>
              <a:rPr lang="en-US" dirty="0" smtClean="0"/>
              <a:t>Gate timing adjusted per module to account for ~20</a:t>
            </a:r>
            <a:r>
              <a:rPr lang="el-GR" dirty="0" smtClean="0"/>
              <a:t>μ</a:t>
            </a:r>
            <a:r>
              <a:rPr lang="en-US" dirty="0" smtClean="0"/>
              <a:t>s electron transit or other signal latencies; need ~0.1</a:t>
            </a:r>
            <a:r>
              <a:rPr lang="el-GR" dirty="0" smtClean="0"/>
              <a:t>μ</a:t>
            </a:r>
            <a:r>
              <a:rPr lang="en-US" dirty="0" smtClean="0"/>
              <a:t>s </a:t>
            </a:r>
            <a:r>
              <a:rPr lang="en-US" dirty="0"/>
              <a:t>resolution</a:t>
            </a:r>
            <a:endParaRPr lang="en-US" dirty="0" smtClean="0"/>
          </a:p>
          <a:p>
            <a:endParaRPr lang="en-US" dirty="0" smtClean="0"/>
          </a:p>
          <a:p>
            <a:r>
              <a:rPr lang="en-US" dirty="0" smtClean="0"/>
              <a:t>TI Bridge feeds SD/TDs to distribute gates/triggers</a:t>
            </a:r>
          </a:p>
          <a:p>
            <a:endParaRPr lang="en-US" dirty="0"/>
          </a:p>
          <a:p>
            <a:r>
              <a:rPr lang="en-US" dirty="0" smtClean="0"/>
              <a:t>TI to Integrator connection use one QSFP connection</a:t>
            </a:r>
          </a:p>
          <a:p>
            <a:endParaRPr lang="en-US" dirty="0"/>
          </a:p>
          <a:p>
            <a:r>
              <a:rPr lang="en-US" dirty="0" smtClean="0"/>
              <a:t>10Gb/s network on QSFP connections</a:t>
            </a:r>
            <a:endParaRPr lang="en-US" dirty="0"/>
          </a:p>
        </p:txBody>
      </p:sp>
      <p:sp>
        <p:nvSpPr>
          <p:cNvPr id="8" name="Rounded Rectangle 7"/>
          <p:cNvSpPr/>
          <p:nvPr/>
        </p:nvSpPr>
        <p:spPr>
          <a:xfrm>
            <a:off x="4222865" y="3715789"/>
            <a:ext cx="872837" cy="1330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222864" y="3715789"/>
            <a:ext cx="872837" cy="1384995"/>
          </a:xfrm>
          <a:prstGeom prst="rect">
            <a:avLst/>
          </a:prstGeom>
          <a:noFill/>
        </p:spPr>
        <p:txBody>
          <a:bodyPr wrap="square" rtlCol="0">
            <a:spAutoFit/>
          </a:bodyPr>
          <a:lstStyle/>
          <a:p>
            <a:r>
              <a:rPr lang="en-US" sz="1200" dirty="0" smtClean="0"/>
              <a:t>HVMAPS and digital BCMs planned to  connect like the integrators</a:t>
            </a:r>
            <a:endParaRPr lang="en-US" sz="1200" dirty="0"/>
          </a:p>
        </p:txBody>
      </p:sp>
    </p:spTree>
    <p:extLst>
      <p:ext uri="{BB962C8B-B14F-4D97-AF65-F5344CB8AC3E}">
        <p14:creationId xmlns:p14="http://schemas.microsoft.com/office/powerpoint/2010/main" val="14034609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 ADC readout modes</a:t>
            </a:r>
            <a:endParaRPr lang="en-US" dirty="0"/>
          </a:p>
        </p:txBody>
      </p:sp>
      <p:sp>
        <p:nvSpPr>
          <p:cNvPr id="3" name="Content Placeholder 2"/>
          <p:cNvSpPr>
            <a:spLocks noGrp="1"/>
          </p:cNvSpPr>
          <p:nvPr>
            <p:ph idx="1"/>
          </p:nvPr>
        </p:nvSpPr>
        <p:spPr/>
        <p:txBody>
          <a:bodyPr/>
          <a:lstStyle/>
          <a:p>
            <a:r>
              <a:rPr lang="en-US" dirty="0" smtClean="0"/>
              <a:t>Primary mode</a:t>
            </a:r>
          </a:p>
          <a:p>
            <a:pPr lvl="1"/>
            <a:r>
              <a:rPr lang="en-US" dirty="0" smtClean="0"/>
              <a:t>Samples are accumulated into 4 “</a:t>
            </a:r>
            <a:r>
              <a:rPr lang="en-US" dirty="0" err="1" smtClean="0"/>
              <a:t>subblocks</a:t>
            </a:r>
            <a:r>
              <a:rPr lang="en-US" dirty="0" smtClean="0"/>
              <a:t>” in each helicity window, as well as the full window accumulation</a:t>
            </a:r>
          </a:p>
          <a:p>
            <a:pPr lvl="1"/>
            <a:r>
              <a:rPr lang="en-US" dirty="0" smtClean="0"/>
              <a:t>Each </a:t>
            </a:r>
            <a:r>
              <a:rPr lang="en-US" dirty="0" err="1" smtClean="0"/>
              <a:t>subblock</a:t>
            </a:r>
            <a:r>
              <a:rPr lang="en-US" dirty="0" smtClean="0"/>
              <a:t> has the full window has:  sum, sum of squares, minimum, maximum, </a:t>
            </a:r>
            <a:r>
              <a:rPr lang="en-US" dirty="0"/>
              <a:t>and number of </a:t>
            </a:r>
            <a:r>
              <a:rPr lang="en-US" dirty="0" smtClean="0"/>
              <a:t>collected </a:t>
            </a:r>
            <a:r>
              <a:rPr lang="en-US" dirty="0"/>
              <a:t>samples </a:t>
            </a:r>
            <a:endParaRPr lang="en-US" dirty="0" smtClean="0"/>
          </a:p>
          <a:p>
            <a:pPr lvl="1"/>
            <a:endParaRPr lang="en-US" dirty="0"/>
          </a:p>
          <a:p>
            <a:r>
              <a:rPr lang="en-US" dirty="0" smtClean="0">
                <a:solidFill>
                  <a:srgbClr val="FF0000"/>
                </a:solidFill>
              </a:rPr>
              <a:t>Diagnostic modes are still being discussed.  Some of the ideas we’ve mentioned.</a:t>
            </a:r>
          </a:p>
          <a:p>
            <a:pPr marL="914400" lvl="1" indent="-457200">
              <a:buFont typeface="+mj-lt"/>
              <a:buAutoNum type="arabicPeriod"/>
            </a:pPr>
            <a:r>
              <a:rPr lang="en-US" dirty="0"/>
              <a:t>S</a:t>
            </a:r>
            <a:r>
              <a:rPr lang="en-US" dirty="0" smtClean="0"/>
              <a:t>treaming of all samples for a small number of channels for continuous ~1 second</a:t>
            </a:r>
          </a:p>
          <a:p>
            <a:pPr lvl="2"/>
            <a:r>
              <a:rPr lang="en-US" dirty="0" smtClean="0"/>
              <a:t>Purpose:  to carry out FFT analysis over the range of Hz to MHz </a:t>
            </a:r>
          </a:p>
          <a:p>
            <a:pPr marL="914400" lvl="1" indent="-457200">
              <a:buFont typeface="+mj-lt"/>
              <a:buAutoNum type="arabicPeriod"/>
            </a:pPr>
            <a:r>
              <a:rPr lang="en-US" dirty="0" smtClean="0"/>
              <a:t>Reporting of all samples in a window; there may be </a:t>
            </a:r>
            <a:r>
              <a:rPr lang="en-US" dirty="0" err="1" smtClean="0"/>
              <a:t>deadtime</a:t>
            </a:r>
            <a:r>
              <a:rPr lang="en-US" dirty="0" smtClean="0"/>
              <a:t>, with windows non-consecutive</a:t>
            </a:r>
          </a:p>
          <a:p>
            <a:pPr lvl="2"/>
            <a:r>
              <a:rPr lang="en-US" dirty="0" smtClean="0"/>
              <a:t>Purpose:  used with pulse mode beam to compare signal latency between different detector/monitor elements, and to adjust the gate timing</a:t>
            </a:r>
          </a:p>
          <a:p>
            <a:pPr marL="914400" lvl="1" indent="-457200">
              <a:buFont typeface="+mj-lt"/>
              <a:buAutoNum type="arabicPeriod"/>
            </a:pPr>
            <a:r>
              <a:rPr lang="en-US" dirty="0" smtClean="0"/>
              <a:t>Reporting of all samples for two or more consecutive windows; could be the same as #2 with a “special definition” of the window start</a:t>
            </a:r>
          </a:p>
          <a:p>
            <a:pPr lvl="2"/>
            <a:r>
              <a:rPr lang="en-US" dirty="0" smtClean="0"/>
              <a:t>Purpose:  used to look at behavior of signals during the “settle” period</a:t>
            </a:r>
          </a:p>
        </p:txBody>
      </p:sp>
      <p:sp>
        <p:nvSpPr>
          <p:cNvPr id="4" name="Footer Placeholder 3"/>
          <p:cNvSpPr>
            <a:spLocks noGrp="1"/>
          </p:cNvSpPr>
          <p:nvPr>
            <p:ph type="ftr" sz="quarter" idx="11"/>
          </p:nvPr>
        </p:nvSpPr>
        <p:spPr/>
        <p:txBody>
          <a:bodyPr/>
          <a:lstStyle/>
          <a:p>
            <a:r>
              <a:rPr lang="en-US" smtClean="0"/>
              <a:t>MOLLER  DAQ Update, 21 June 2022</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19</a:t>
            </a:fld>
            <a:endParaRPr lang="en-US" dirty="0"/>
          </a:p>
        </p:txBody>
      </p:sp>
    </p:spTree>
    <p:extLst>
      <p:ext uri="{BB962C8B-B14F-4D97-AF65-F5344CB8AC3E}">
        <p14:creationId xmlns:p14="http://schemas.microsoft.com/office/powerpoint/2010/main" val="1754584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Milestones &amp; Plans (As of Dec. Collab. Meeting with updates)</a:t>
            </a:r>
            <a:endParaRPr lang="en-US" dirty="0"/>
          </a:p>
        </p:txBody>
      </p:sp>
      <p:sp>
        <p:nvSpPr>
          <p:cNvPr id="3" name="Content Placeholder 2"/>
          <p:cNvSpPr>
            <a:spLocks noGrp="1"/>
          </p:cNvSpPr>
          <p:nvPr>
            <p:ph idx="1"/>
          </p:nvPr>
        </p:nvSpPr>
        <p:spPr/>
        <p:txBody>
          <a:bodyPr>
            <a:normAutofit/>
          </a:bodyPr>
          <a:lstStyle/>
          <a:p>
            <a:r>
              <a:rPr lang="en-US" dirty="0" smtClean="0"/>
              <a:t>Verification of test system:  Oct/Nov 2021 – Feb/Apr 2022</a:t>
            </a:r>
          </a:p>
          <a:p>
            <a:pPr lvl="1"/>
            <a:r>
              <a:rPr lang="en-US" strike="sngStrike" dirty="0" smtClean="0">
                <a:solidFill>
                  <a:srgbClr val="FF0000"/>
                </a:solidFill>
              </a:rPr>
              <a:t>Ohio just received the VXS crates and VME CPUs; ADC modules will be available later (Feb? March?)  May push the test system verification into May?</a:t>
            </a:r>
          </a:p>
          <a:p>
            <a:pPr lvl="1"/>
            <a:r>
              <a:rPr lang="en-US" dirty="0" smtClean="0">
                <a:solidFill>
                  <a:srgbClr val="00B050"/>
                </a:solidFill>
              </a:rPr>
              <a:t>Integrating ADC now expected to be at JLab ~July; testing to go into August-September?</a:t>
            </a:r>
          </a:p>
          <a:p>
            <a:r>
              <a:rPr lang="en-US" dirty="0" smtClean="0"/>
              <a:t>90% design preparation and review:  Apr 2022 – May 2022</a:t>
            </a:r>
          </a:p>
          <a:p>
            <a:pPr lvl="1"/>
            <a:r>
              <a:rPr lang="en-US" strike="sngStrike" dirty="0" smtClean="0">
                <a:solidFill>
                  <a:srgbClr val="FF0000"/>
                </a:solidFill>
              </a:rPr>
              <a:t>Trigger and DAQ FDR is proposed for  June 9-10</a:t>
            </a:r>
          </a:p>
          <a:p>
            <a:pPr lvl="1"/>
            <a:r>
              <a:rPr lang="en-US" dirty="0" smtClean="0">
                <a:solidFill>
                  <a:srgbClr val="00B050"/>
                </a:solidFill>
              </a:rPr>
              <a:t>Now anticipate Trigger and DAQ FDR at end of summer (not yet scheduled)</a:t>
            </a:r>
          </a:p>
          <a:p>
            <a:pPr lvl="1"/>
            <a:endParaRPr lang="en-US" dirty="0"/>
          </a:p>
          <a:p>
            <a:r>
              <a:rPr lang="en-US" dirty="0" smtClean="0"/>
              <a:t>Support of PQB studies</a:t>
            </a:r>
          </a:p>
          <a:p>
            <a:pPr lvl="1"/>
            <a:r>
              <a:rPr lang="en-US" dirty="0" smtClean="0"/>
              <a:t>Currently only using INJ crate with VQWKs, running CODA 2.6.2</a:t>
            </a:r>
          </a:p>
          <a:p>
            <a:pPr lvl="1"/>
            <a:r>
              <a:rPr lang="en-US" dirty="0" err="1" smtClean="0">
                <a:solidFill>
                  <a:srgbClr val="00B050"/>
                </a:solidFill>
              </a:rPr>
              <a:t>GEn</a:t>
            </a:r>
            <a:r>
              <a:rPr lang="en-US" dirty="0" smtClean="0">
                <a:solidFill>
                  <a:srgbClr val="00B050"/>
                </a:solidFill>
              </a:rPr>
              <a:t>-II will be running a counting house parity DAQ for charge feedback; may allow PQB studies through to the hall</a:t>
            </a:r>
          </a:p>
          <a:p>
            <a:endParaRPr lang="en-US" dirty="0"/>
          </a:p>
          <a:p>
            <a:r>
              <a:rPr lang="en-US" dirty="0" smtClean="0"/>
              <a:t>For the 90% review (or sooner), need to have the plan for certifying the electronics modules with the new guidance from Electrical Safety committee</a:t>
            </a:r>
          </a:p>
          <a:p>
            <a:pPr lvl="1"/>
            <a:endParaRPr lang="en-US" dirty="0"/>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MOLLER  DAQ Update, 21 June 2022</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2</a:t>
            </a:fld>
            <a:endParaRPr lang="en-US" dirty="0"/>
          </a:p>
        </p:txBody>
      </p:sp>
    </p:spTree>
    <p:extLst>
      <p:ext uri="{BB962C8B-B14F-4D97-AF65-F5344CB8AC3E}">
        <p14:creationId xmlns:p14="http://schemas.microsoft.com/office/powerpoint/2010/main" val="9369437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 levels in integration mode</a:t>
            </a:r>
            <a:endParaRPr lang="en-US" dirty="0"/>
          </a:p>
        </p:txBody>
      </p:sp>
      <p:sp>
        <p:nvSpPr>
          <p:cNvPr id="3" name="Content Placeholder 2"/>
          <p:cNvSpPr>
            <a:spLocks noGrp="1"/>
          </p:cNvSpPr>
          <p:nvPr>
            <p:ph idx="1"/>
          </p:nvPr>
        </p:nvSpPr>
        <p:spPr/>
        <p:txBody>
          <a:bodyPr>
            <a:normAutofit/>
          </a:bodyPr>
          <a:lstStyle/>
          <a:p>
            <a:r>
              <a:rPr lang="en-US" dirty="0" smtClean="0"/>
              <a:t>The integrating ADC module base design uses a differential input with both pins accepting a -2V to +2V range, allowing a -4V to +4V signal range</a:t>
            </a:r>
          </a:p>
          <a:p>
            <a:endParaRPr lang="en-US" dirty="0" smtClean="0"/>
          </a:p>
          <a:p>
            <a:r>
              <a:rPr lang="en-US" dirty="0" smtClean="0"/>
              <a:t>PMT signals:  the </a:t>
            </a:r>
            <a:r>
              <a:rPr lang="en-US" dirty="0" err="1" smtClean="0"/>
              <a:t>transimpedence</a:t>
            </a:r>
            <a:r>
              <a:rPr lang="en-US" dirty="0" smtClean="0"/>
              <a:t> preamplifiers are designed to match the ADC input.</a:t>
            </a:r>
          </a:p>
          <a:p>
            <a:endParaRPr lang="en-US" dirty="0"/>
          </a:p>
          <a:p>
            <a:r>
              <a:rPr lang="en-US" dirty="0"/>
              <a:t>B</a:t>
            </a:r>
            <a:r>
              <a:rPr lang="en-US" dirty="0" smtClean="0"/>
              <a:t>eam monitor signals from JLab instrumentation are available as single-ended signals.  </a:t>
            </a:r>
            <a:r>
              <a:rPr lang="en-US" dirty="0" smtClean="0">
                <a:solidFill>
                  <a:srgbClr val="FF0000"/>
                </a:solidFill>
              </a:rPr>
              <a:t>Alternate front-end panel for the ADC will take single-ended input on BNC with signal range of -4V to +4V.</a:t>
            </a:r>
          </a:p>
          <a:p>
            <a:pPr lvl="1"/>
            <a:r>
              <a:rPr lang="en-US" dirty="0" err="1" smtClean="0"/>
              <a:t>Stripline</a:t>
            </a:r>
            <a:r>
              <a:rPr lang="en-US" dirty="0" smtClean="0"/>
              <a:t> BPMs:  The S&amp;H cards output a nominal 3V signal (potentially chosen in either polarity), but the signal can go to 5V.  </a:t>
            </a:r>
            <a:r>
              <a:rPr lang="en-US" dirty="0" smtClean="0">
                <a:solidFill>
                  <a:srgbClr val="FF0000"/>
                </a:solidFill>
              </a:rPr>
              <a:t>Plan to add in-line attenuators </a:t>
            </a:r>
          </a:p>
          <a:p>
            <a:pPr lvl="1"/>
            <a:r>
              <a:rPr lang="en-US" dirty="0" smtClean="0"/>
              <a:t>BCMs:  CREX saw nominal signal levels of ~1.3V from the analog BCM receivers</a:t>
            </a:r>
          </a:p>
          <a:p>
            <a:pPr lvl="1"/>
            <a:r>
              <a:rPr lang="en-US" dirty="0" smtClean="0"/>
              <a:t>Cavity BPMs:  CREX saw &lt;2V on the Q signals and a range of +/-1V on the position signals</a:t>
            </a:r>
          </a:p>
          <a:p>
            <a:pPr lvl="1"/>
            <a:r>
              <a:rPr lang="en-US" dirty="0" smtClean="0"/>
              <a:t>Raster pickoff:  CREX saw triangle wave with &lt;2V amplitude; </a:t>
            </a:r>
            <a:r>
              <a:rPr lang="en-US" dirty="0" smtClean="0">
                <a:solidFill>
                  <a:srgbClr val="FF0000"/>
                </a:solidFill>
              </a:rPr>
              <a:t>the raster is being reworked &amp; currents will be higher </a:t>
            </a:r>
            <a:r>
              <a:rPr lang="en-US" dirty="0" smtClean="0">
                <a:solidFill>
                  <a:srgbClr val="FF0000"/>
                </a:solidFill>
                <a:sym typeface="Wingdings" panose="05000000000000000000" pitchFamily="2" charset="2"/>
              </a:rPr>
              <a:t> Plan to add in-line attenuators</a:t>
            </a:r>
            <a:endParaRPr lang="en-US" dirty="0" smtClean="0">
              <a:solidFill>
                <a:srgbClr val="FF0000"/>
              </a:solidFill>
            </a:endParaRPr>
          </a:p>
          <a:p>
            <a:pPr lvl="1"/>
            <a:endParaRPr lang="en-US" dirty="0"/>
          </a:p>
        </p:txBody>
      </p:sp>
      <p:sp>
        <p:nvSpPr>
          <p:cNvPr id="4" name="Footer Placeholder 3"/>
          <p:cNvSpPr>
            <a:spLocks noGrp="1"/>
          </p:cNvSpPr>
          <p:nvPr>
            <p:ph type="ftr" sz="quarter" idx="11"/>
          </p:nvPr>
        </p:nvSpPr>
        <p:spPr/>
        <p:txBody>
          <a:bodyPr/>
          <a:lstStyle/>
          <a:p>
            <a:r>
              <a:rPr lang="en-US" smtClean="0"/>
              <a:t>MOLLER  DAQ Update, 21 June 2022</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20</a:t>
            </a:fld>
            <a:endParaRPr lang="en-US" dirty="0"/>
          </a:p>
        </p:txBody>
      </p:sp>
    </p:spTree>
    <p:extLst>
      <p:ext uri="{BB962C8B-B14F-4D97-AF65-F5344CB8AC3E}">
        <p14:creationId xmlns:p14="http://schemas.microsoft.com/office/powerpoint/2010/main" val="3296044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don’t we have the TDCs/VETROCs anymore?</a:t>
            </a:r>
            <a:endParaRPr lang="en-US" dirty="0"/>
          </a:p>
        </p:txBody>
      </p:sp>
      <p:sp>
        <p:nvSpPr>
          <p:cNvPr id="3" name="Content Placeholder 2"/>
          <p:cNvSpPr>
            <a:spLocks noGrp="1"/>
          </p:cNvSpPr>
          <p:nvPr>
            <p:ph idx="1"/>
          </p:nvPr>
        </p:nvSpPr>
        <p:spPr>
          <a:xfrm>
            <a:off x="411892" y="2575488"/>
            <a:ext cx="11285837" cy="3756301"/>
          </a:xfrm>
        </p:spPr>
        <p:txBody>
          <a:bodyPr>
            <a:normAutofit/>
          </a:bodyPr>
          <a:lstStyle/>
          <a:p>
            <a:pPr marL="0" indent="0">
              <a:buNone/>
            </a:pPr>
            <a:r>
              <a:rPr lang="en-US" dirty="0" smtClean="0"/>
              <a:t>In the counting mode DAQ in the CDR, we had discriminators and VETROC modules for timing.  However, we think the FADC will give us sufficient timing resolution.</a:t>
            </a:r>
          </a:p>
          <a:p>
            <a:pPr marL="0" indent="0">
              <a:buNone/>
            </a:pPr>
            <a:endParaRPr lang="en-US" dirty="0" smtClean="0"/>
          </a:p>
          <a:p>
            <a:pPr marL="0" indent="0">
              <a:buNone/>
            </a:pPr>
            <a:r>
              <a:rPr lang="en-US" dirty="0" smtClean="0"/>
              <a:t>We need the timing to find coincidences between the scintillators, match to the quartz and GEMs, and have some gauge of accidentals</a:t>
            </a:r>
            <a:endParaRPr lang="en-US" dirty="0"/>
          </a:p>
          <a:p>
            <a:r>
              <a:rPr lang="en-US" dirty="0" smtClean="0"/>
              <a:t>FADC250 waveform has 4ns time steps</a:t>
            </a:r>
          </a:p>
          <a:p>
            <a:pPr lvl="1"/>
            <a:r>
              <a:rPr lang="en-US" dirty="0" smtClean="0"/>
              <a:t>Fitting a peak in the waveform can get better precision; some report as low as ~60ps </a:t>
            </a:r>
          </a:p>
          <a:p>
            <a:pPr lvl="1"/>
            <a:r>
              <a:rPr lang="en-US" dirty="0" smtClean="0"/>
              <a:t>Considering only the 4 ns bins, a rough calculation gives accidental rate of 5% of coincidences at 100 </a:t>
            </a:r>
            <a:r>
              <a:rPr lang="en-US" dirty="0" err="1" smtClean="0"/>
              <a:t>nA</a:t>
            </a:r>
            <a:r>
              <a:rPr lang="en-US" dirty="0" smtClean="0"/>
              <a:t> (Moller rate ~30MHz/sector), so can likely do better by peak fitting</a:t>
            </a:r>
            <a:endParaRPr lang="en-US" dirty="0"/>
          </a:p>
          <a:p>
            <a:pPr marL="0" indent="0">
              <a:buNone/>
            </a:pPr>
            <a:r>
              <a:rPr lang="en-US" dirty="0" smtClean="0"/>
              <a:t>A more complete evaluation of the timing requirements is in progress.</a:t>
            </a:r>
          </a:p>
        </p:txBody>
      </p:sp>
      <p:sp>
        <p:nvSpPr>
          <p:cNvPr id="4" name="Footer Placeholder 3"/>
          <p:cNvSpPr>
            <a:spLocks noGrp="1"/>
          </p:cNvSpPr>
          <p:nvPr>
            <p:ph type="ftr" sz="quarter" idx="11"/>
          </p:nvPr>
        </p:nvSpPr>
        <p:spPr/>
        <p:txBody>
          <a:bodyPr/>
          <a:lstStyle/>
          <a:p>
            <a:r>
              <a:rPr lang="en-US" smtClean="0"/>
              <a:t>MOLLER  DAQ Update, 21 June 2022</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21</a:t>
            </a:fld>
            <a:endParaRPr lang="en-US" dirty="0"/>
          </a:p>
        </p:txBody>
      </p:sp>
      <p:pic>
        <p:nvPicPr>
          <p:cNvPr id="8"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860220"/>
            <a:ext cx="6858000" cy="1698015"/>
          </a:xfrm>
          <a:prstGeom prst="rect">
            <a:avLst/>
          </a:prstGeom>
        </p:spPr>
      </p:pic>
    </p:spTree>
    <p:extLst>
      <p:ext uri="{BB962C8B-B14F-4D97-AF65-F5344CB8AC3E}">
        <p14:creationId xmlns:p14="http://schemas.microsoft.com/office/powerpoint/2010/main" val="2466130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mode cable and crate layout</a:t>
            </a:r>
            <a:endParaRPr lang="en-US" dirty="0"/>
          </a:p>
        </p:txBody>
      </p:sp>
      <p:sp>
        <p:nvSpPr>
          <p:cNvPr id="6" name="Content Placeholder 5"/>
          <p:cNvSpPr>
            <a:spLocks noGrp="1"/>
          </p:cNvSpPr>
          <p:nvPr>
            <p:ph idx="1"/>
          </p:nvPr>
        </p:nvSpPr>
        <p:spPr/>
        <p:txBody>
          <a:bodyPr>
            <a:normAutofit lnSpcReduction="10000"/>
          </a:bodyPr>
          <a:lstStyle/>
          <a:p>
            <a:r>
              <a:rPr lang="en-US" dirty="0" smtClean="0"/>
              <a:t>PMT signals go through event-mode amplifiers built into the base, then through high density cables to a patch panel, then 320’ RG58 cables to main electronics hut patch panel</a:t>
            </a:r>
          </a:p>
          <a:p>
            <a:r>
              <a:rPr lang="en-US" dirty="0" smtClean="0"/>
              <a:t>From main electronics hut patch panel, 600” RG58 cables connect to the FADCs</a:t>
            </a:r>
          </a:p>
          <a:p>
            <a:endParaRPr lang="en-US" dirty="0"/>
          </a:p>
          <a:p>
            <a:r>
              <a:rPr lang="en-US" dirty="0" smtClean="0"/>
              <a:t>Beam monitor signals run on RG58 cables (length TBD) from the standard Hall A electronics racks to FADCs</a:t>
            </a:r>
          </a:p>
          <a:p>
            <a:endParaRPr lang="en-US" dirty="0"/>
          </a:p>
          <a:p>
            <a:r>
              <a:rPr lang="en-US" dirty="0" smtClean="0"/>
              <a:t>GEM signals from 30 modules </a:t>
            </a:r>
            <a:r>
              <a:rPr lang="en-US" dirty="0" smtClean="0">
                <a:solidFill>
                  <a:srgbClr val="0070C0"/>
                </a:solidFill>
              </a:rPr>
              <a:t>(28 tracking, 2 pion)</a:t>
            </a:r>
            <a:r>
              <a:rPr lang="en-US" dirty="0" smtClean="0"/>
              <a:t> go to the 30 MPDs in their doghouses, then to a VTP in the main electronics hut</a:t>
            </a:r>
            <a:endParaRPr lang="en-US" dirty="0"/>
          </a:p>
        </p:txBody>
      </p:sp>
      <p:sp>
        <p:nvSpPr>
          <p:cNvPr id="4" name="Footer Placeholder 3"/>
          <p:cNvSpPr>
            <a:spLocks noGrp="1"/>
          </p:cNvSpPr>
          <p:nvPr>
            <p:ph type="ftr" sz="quarter" idx="11"/>
          </p:nvPr>
        </p:nvSpPr>
        <p:spPr/>
        <p:txBody>
          <a:bodyPr/>
          <a:lstStyle/>
          <a:p>
            <a:r>
              <a:rPr lang="en-US" smtClean="0"/>
              <a:t>MOLLER  DAQ Update, 21 June 2022</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22</a:t>
            </a:fld>
            <a:endParaRPr lang="en-US" dirty="0"/>
          </a:p>
        </p:txBody>
      </p:sp>
      <p:pic>
        <p:nvPicPr>
          <p:cNvPr id="3" name="Content Placeholder 2"/>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7126305" y="975017"/>
            <a:ext cx="3651216" cy="5365166"/>
          </a:xfrm>
        </p:spPr>
      </p:pic>
    </p:spTree>
    <p:extLst>
      <p:ext uri="{BB962C8B-B14F-4D97-AF65-F5344CB8AC3E}">
        <p14:creationId xmlns:p14="http://schemas.microsoft.com/office/powerpoint/2010/main" val="28356326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mode crate layout</a:t>
            </a:r>
            <a:endParaRPr lang="en-US" dirty="0"/>
          </a:p>
        </p:txBody>
      </p:sp>
      <p:sp>
        <p:nvSpPr>
          <p:cNvPr id="4" name="Footer Placeholder 3"/>
          <p:cNvSpPr>
            <a:spLocks noGrp="1"/>
          </p:cNvSpPr>
          <p:nvPr>
            <p:ph type="ftr" sz="quarter" idx="11"/>
          </p:nvPr>
        </p:nvSpPr>
        <p:spPr/>
        <p:txBody>
          <a:bodyPr/>
          <a:lstStyle/>
          <a:p>
            <a:r>
              <a:rPr lang="en-US" smtClean="0"/>
              <a:t>MOLLER  DAQ Update, 21 June 2022</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23</a:t>
            </a:fld>
            <a:endParaRPr lang="en-US" dirty="0"/>
          </a:p>
        </p:txBody>
      </p:sp>
      <p:sp>
        <p:nvSpPr>
          <p:cNvPr id="7" name="Content Placeholder 6"/>
          <p:cNvSpPr>
            <a:spLocks noGrp="1"/>
          </p:cNvSpPr>
          <p:nvPr>
            <p:ph idx="13"/>
          </p:nvPr>
        </p:nvSpPr>
        <p:spPr>
          <a:xfrm>
            <a:off x="5069712" y="966055"/>
            <a:ext cx="6628018" cy="5381694"/>
          </a:xfrm>
        </p:spPr>
        <p:txBody>
          <a:bodyPr>
            <a:normAutofit fontScale="92500"/>
          </a:bodyPr>
          <a:lstStyle/>
          <a:p>
            <a:r>
              <a:rPr lang="en-US" dirty="0" smtClean="0">
                <a:solidFill>
                  <a:srgbClr val="000000"/>
                </a:solidFill>
              </a:rPr>
              <a:t>VXS #1:  </a:t>
            </a:r>
            <a:r>
              <a:rPr lang="en-US" dirty="0" smtClean="0">
                <a:solidFill>
                  <a:srgbClr val="00B050"/>
                </a:solidFill>
              </a:rPr>
              <a:t>Rings 1 – 4, Ring 5 &amp; 6</a:t>
            </a:r>
          </a:p>
          <a:p>
            <a:r>
              <a:rPr lang="en-US" dirty="0" smtClean="0">
                <a:solidFill>
                  <a:srgbClr val="000000"/>
                </a:solidFill>
              </a:rPr>
              <a:t>VXS #2:  </a:t>
            </a:r>
            <a:r>
              <a:rPr lang="en-US" dirty="0" smtClean="0">
                <a:solidFill>
                  <a:srgbClr val="00B050"/>
                </a:solidFill>
              </a:rPr>
              <a:t>Shower max, Pion detectors, Trigger scintillators, Scanner, Alternates</a:t>
            </a:r>
            <a:r>
              <a:rPr lang="en-US" dirty="0" smtClean="0">
                <a:solidFill>
                  <a:srgbClr val="000000"/>
                </a:solidFill>
              </a:rPr>
              <a:t>; Voltage-only signals</a:t>
            </a:r>
            <a:endParaRPr lang="en-US" dirty="0">
              <a:solidFill>
                <a:srgbClr val="000000"/>
              </a:solidFill>
            </a:endParaRPr>
          </a:p>
          <a:p>
            <a:pPr marL="0" indent="0">
              <a:buNone/>
            </a:pPr>
            <a:endParaRPr lang="en-US" dirty="0" smtClean="0">
              <a:solidFill>
                <a:srgbClr val="000000"/>
              </a:solidFill>
            </a:endParaRPr>
          </a:p>
          <a:p>
            <a:r>
              <a:rPr lang="en-US" dirty="0" smtClean="0">
                <a:solidFill>
                  <a:srgbClr val="000000"/>
                </a:solidFill>
              </a:rPr>
              <a:t>VXS #3:  30 MPDs readout through VTP</a:t>
            </a:r>
          </a:p>
          <a:p>
            <a:pPr lvl="1"/>
            <a:r>
              <a:rPr lang="en-US" dirty="0" smtClean="0">
                <a:solidFill>
                  <a:srgbClr val="FF0000"/>
                </a:solidFill>
              </a:rPr>
              <a:t>Crates of 16 or 14 MPDs in two doghouses</a:t>
            </a:r>
          </a:p>
          <a:p>
            <a:endParaRPr lang="en-US" dirty="0" smtClean="0">
              <a:solidFill>
                <a:srgbClr val="000000"/>
              </a:solidFill>
            </a:endParaRPr>
          </a:p>
          <a:p>
            <a:pPr marL="0" indent="0">
              <a:buNone/>
            </a:pPr>
            <a:r>
              <a:rPr lang="en-US" dirty="0" smtClean="0">
                <a:solidFill>
                  <a:srgbClr val="000000"/>
                </a:solidFill>
              </a:rPr>
              <a:t>Trigger formation</a:t>
            </a:r>
          </a:p>
          <a:p>
            <a:r>
              <a:rPr lang="en-US" dirty="0" smtClean="0">
                <a:solidFill>
                  <a:srgbClr val="000000"/>
                </a:solidFill>
              </a:rPr>
              <a:t>Trigger thresholds defined in FADCs</a:t>
            </a:r>
          </a:p>
          <a:p>
            <a:r>
              <a:rPr lang="en-US" dirty="0" smtClean="0">
                <a:solidFill>
                  <a:srgbClr val="000000"/>
                </a:solidFill>
              </a:rPr>
              <a:t>FADC trigger information sent to VTP for processing</a:t>
            </a:r>
          </a:p>
          <a:p>
            <a:r>
              <a:rPr lang="en-US" dirty="0" smtClean="0">
                <a:solidFill>
                  <a:srgbClr val="000000"/>
                </a:solidFill>
              </a:rPr>
              <a:t>VTPs in VXS #1 &amp; #2 send triggers to TI-master</a:t>
            </a:r>
          </a:p>
          <a:p>
            <a:endParaRPr lang="en-US" dirty="0">
              <a:solidFill>
                <a:srgbClr val="000000"/>
              </a:solidFill>
            </a:endParaRPr>
          </a:p>
          <a:p>
            <a:pPr marL="0" indent="0">
              <a:buNone/>
            </a:pPr>
            <a:r>
              <a:rPr lang="en-US" dirty="0" smtClean="0">
                <a:solidFill>
                  <a:srgbClr val="000000"/>
                </a:solidFill>
              </a:rPr>
              <a:t>FADC readout may be done through VTP or VME</a:t>
            </a:r>
            <a:endParaRPr lang="en-US" dirty="0">
              <a:solidFill>
                <a:srgbClr val="000000"/>
              </a:solidFill>
            </a:endParaRP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9514" y="1051306"/>
            <a:ext cx="3886200" cy="5082307"/>
          </a:xfrm>
        </p:spPr>
      </p:pic>
    </p:spTree>
    <p:extLst>
      <p:ext uri="{BB962C8B-B14F-4D97-AF65-F5344CB8AC3E}">
        <p14:creationId xmlns:p14="http://schemas.microsoft.com/office/powerpoint/2010/main" val="1307089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 levels in counting mode</a:t>
            </a:r>
            <a:endParaRPr lang="en-US" dirty="0"/>
          </a:p>
        </p:txBody>
      </p:sp>
      <p:sp>
        <p:nvSpPr>
          <p:cNvPr id="3" name="Content Placeholder 2"/>
          <p:cNvSpPr>
            <a:spLocks noGrp="1"/>
          </p:cNvSpPr>
          <p:nvPr>
            <p:ph idx="1"/>
          </p:nvPr>
        </p:nvSpPr>
        <p:spPr/>
        <p:txBody>
          <a:bodyPr/>
          <a:lstStyle/>
          <a:p>
            <a:r>
              <a:rPr lang="en-US" dirty="0" smtClean="0"/>
              <a:t>The FADC can have a negative going range of 0V to -2V (or similar for positive)  A DAC offset allows software adjustment of the baseline.</a:t>
            </a:r>
          </a:p>
          <a:p>
            <a:endParaRPr lang="en-US" dirty="0" smtClean="0"/>
          </a:p>
          <a:p>
            <a:r>
              <a:rPr lang="en-US" dirty="0" smtClean="0"/>
              <a:t>PMT signals:  Signals should be within the input range</a:t>
            </a:r>
          </a:p>
          <a:p>
            <a:endParaRPr lang="en-US" dirty="0"/>
          </a:p>
          <a:p>
            <a:r>
              <a:rPr lang="en-US" dirty="0" smtClean="0"/>
              <a:t>Beam monitors</a:t>
            </a:r>
          </a:p>
          <a:p>
            <a:pPr lvl="1"/>
            <a:r>
              <a:rPr lang="en-US" dirty="0" err="1" smtClean="0"/>
              <a:t>Stripline</a:t>
            </a:r>
            <a:r>
              <a:rPr lang="en-US" dirty="0" smtClean="0"/>
              <a:t> BPMs:  The S&amp;H cards output a nominal 3V signal (potentially chosen in either polarity), but the signal can go to 5V.  </a:t>
            </a:r>
            <a:r>
              <a:rPr lang="en-US" dirty="0" smtClean="0">
                <a:solidFill>
                  <a:srgbClr val="FF0000"/>
                </a:solidFill>
              </a:rPr>
              <a:t>Plan to use in-line attenuators and DAC offset</a:t>
            </a:r>
          </a:p>
          <a:p>
            <a:pPr lvl="1"/>
            <a:r>
              <a:rPr lang="en-US" dirty="0" smtClean="0"/>
              <a:t>BCMs:  CREX saw nominal signal levels of ~1.3V from the analog BCM receivers</a:t>
            </a:r>
          </a:p>
          <a:p>
            <a:pPr lvl="1"/>
            <a:r>
              <a:rPr lang="en-US" dirty="0" smtClean="0"/>
              <a:t>Cavity BPMs:  CREX saw &lt;2V on the Q signals and a range of +/-1V on the position signals; </a:t>
            </a:r>
            <a:r>
              <a:rPr lang="en-US" dirty="0">
                <a:solidFill>
                  <a:srgbClr val="FF0000"/>
                </a:solidFill>
              </a:rPr>
              <a:t>Plan to use in-line </a:t>
            </a:r>
            <a:r>
              <a:rPr lang="en-US" dirty="0" smtClean="0">
                <a:solidFill>
                  <a:srgbClr val="FF0000"/>
                </a:solidFill>
              </a:rPr>
              <a:t>attenuators</a:t>
            </a:r>
            <a:r>
              <a:rPr lang="en-US" dirty="0">
                <a:solidFill>
                  <a:srgbClr val="FF0000"/>
                </a:solidFill>
              </a:rPr>
              <a:t> and DAC offset</a:t>
            </a:r>
            <a:endParaRPr lang="en-US" dirty="0" smtClean="0">
              <a:solidFill>
                <a:srgbClr val="FF0000"/>
              </a:solidFill>
            </a:endParaRPr>
          </a:p>
          <a:p>
            <a:pPr lvl="1"/>
            <a:r>
              <a:rPr lang="en-US" dirty="0" smtClean="0"/>
              <a:t>Raster pickoff:  CREX saw triangle wave with &lt;2V amplitude; </a:t>
            </a:r>
            <a:r>
              <a:rPr lang="en-US" dirty="0">
                <a:solidFill>
                  <a:srgbClr val="FF0000"/>
                </a:solidFill>
              </a:rPr>
              <a:t>Plan to use in-line </a:t>
            </a:r>
            <a:r>
              <a:rPr lang="en-US" dirty="0" smtClean="0">
                <a:solidFill>
                  <a:srgbClr val="FF0000"/>
                </a:solidFill>
              </a:rPr>
              <a:t>attenuators</a:t>
            </a:r>
            <a:r>
              <a:rPr lang="en-US" dirty="0">
                <a:solidFill>
                  <a:srgbClr val="FF0000"/>
                </a:solidFill>
              </a:rPr>
              <a:t> and DAC offset</a:t>
            </a:r>
            <a:endParaRPr lang="en-US" dirty="0" smtClean="0">
              <a:solidFill>
                <a:srgbClr val="FF0000"/>
              </a:solidFill>
            </a:endParaRPr>
          </a:p>
          <a:p>
            <a:pPr lvl="1"/>
            <a:endParaRPr lang="en-US" dirty="0"/>
          </a:p>
        </p:txBody>
      </p:sp>
      <p:sp>
        <p:nvSpPr>
          <p:cNvPr id="4" name="Footer Placeholder 3"/>
          <p:cNvSpPr>
            <a:spLocks noGrp="1"/>
          </p:cNvSpPr>
          <p:nvPr>
            <p:ph type="ftr" sz="quarter" idx="11"/>
          </p:nvPr>
        </p:nvSpPr>
        <p:spPr/>
        <p:txBody>
          <a:bodyPr/>
          <a:lstStyle/>
          <a:p>
            <a:r>
              <a:rPr lang="en-US" smtClean="0"/>
              <a:t>MOLLER  DAQ Update, 21 June 2022</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24</a:t>
            </a:fld>
            <a:endParaRPr lang="en-US" dirty="0"/>
          </a:p>
        </p:txBody>
      </p:sp>
    </p:spTree>
    <p:extLst>
      <p:ext uri="{BB962C8B-B14F-4D97-AF65-F5344CB8AC3E}">
        <p14:creationId xmlns:p14="http://schemas.microsoft.com/office/powerpoint/2010/main" val="876308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Rack space estimate for DAQ for 40U (70inch) racks</a:t>
            </a:r>
            <a:endParaRPr lang="en-US" dirty="0"/>
          </a:p>
        </p:txBody>
      </p:sp>
      <p:sp>
        <p:nvSpPr>
          <p:cNvPr id="4" name="Footer Placeholder 3"/>
          <p:cNvSpPr>
            <a:spLocks noGrp="1"/>
          </p:cNvSpPr>
          <p:nvPr>
            <p:ph type="ftr" sz="quarter" idx="11"/>
          </p:nvPr>
        </p:nvSpPr>
        <p:spPr/>
        <p:txBody>
          <a:bodyPr/>
          <a:lstStyle/>
          <a:p>
            <a:r>
              <a:rPr lang="en-US" smtClean="0"/>
              <a:t>MOLLER  DAQ Update, 21 June 2022</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25</a:t>
            </a:fld>
            <a:endParaRPr lang="en-US" dirty="0"/>
          </a:p>
        </p:txBody>
      </p:sp>
      <p:sp>
        <p:nvSpPr>
          <p:cNvPr id="3" name="Content Placeholder 2"/>
          <p:cNvSpPr>
            <a:spLocks noGrp="1"/>
          </p:cNvSpPr>
          <p:nvPr>
            <p:ph idx="1"/>
          </p:nvPr>
        </p:nvSpPr>
        <p:spPr/>
        <p:txBody>
          <a:bodyPr>
            <a:normAutofit lnSpcReduction="10000"/>
          </a:bodyPr>
          <a:lstStyle/>
          <a:p>
            <a:r>
              <a:rPr lang="en-US" dirty="0" smtClean="0"/>
              <a:t>Integration mode:  71U in Hall, 31U in INJ</a:t>
            </a:r>
          </a:p>
          <a:p>
            <a:pPr lvl="1"/>
            <a:r>
              <a:rPr lang="en-US" dirty="0" smtClean="0"/>
              <a:t>Integrators, 1U rackmount units, assume +1U for airflow</a:t>
            </a:r>
          </a:p>
          <a:p>
            <a:pPr lvl="2"/>
            <a:r>
              <a:rPr lang="en-US" dirty="0" smtClean="0"/>
              <a:t>INJ:  6 modules </a:t>
            </a:r>
            <a:r>
              <a:rPr lang="en-US" dirty="0" smtClean="0">
                <a:sym typeface="Wingdings" panose="05000000000000000000" pitchFamily="2" charset="2"/>
              </a:rPr>
              <a:t> 12U: 0.3 rack</a:t>
            </a:r>
          </a:p>
          <a:p>
            <a:pPr lvl="2"/>
            <a:r>
              <a:rPr lang="en-US" dirty="0" smtClean="0">
                <a:sym typeface="Wingdings" panose="05000000000000000000" pitchFamily="2" charset="2"/>
              </a:rPr>
              <a:t>Hall A:  </a:t>
            </a:r>
            <a:r>
              <a:rPr lang="en-US" dirty="0">
                <a:sym typeface="Wingdings" panose="05000000000000000000" pitchFamily="2" charset="2"/>
              </a:rPr>
              <a:t>26 modules   52U:  1.3 </a:t>
            </a:r>
            <a:r>
              <a:rPr lang="en-US" dirty="0" smtClean="0">
                <a:sym typeface="Wingdings" panose="05000000000000000000" pitchFamily="2" charset="2"/>
              </a:rPr>
              <a:t>racks</a:t>
            </a:r>
          </a:p>
          <a:p>
            <a:pPr lvl="1"/>
            <a:r>
              <a:rPr lang="en-US" dirty="0" smtClean="0">
                <a:sym typeface="Wingdings" panose="05000000000000000000" pitchFamily="2" charset="2"/>
              </a:rPr>
              <a:t>VME/VXS:  </a:t>
            </a:r>
            <a:r>
              <a:rPr lang="en-US" dirty="0"/>
              <a:t>11U </a:t>
            </a:r>
            <a:r>
              <a:rPr lang="en-US" dirty="0" smtClean="0"/>
              <a:t>height</a:t>
            </a:r>
            <a:r>
              <a:rPr lang="en-US" dirty="0"/>
              <a:t>, front to back </a:t>
            </a:r>
            <a:r>
              <a:rPr lang="en-US" dirty="0" smtClean="0"/>
              <a:t>airflow</a:t>
            </a:r>
            <a:endParaRPr lang="en-US" dirty="0" smtClean="0">
              <a:sym typeface="Wingdings" panose="05000000000000000000" pitchFamily="2" charset="2"/>
            </a:endParaRPr>
          </a:p>
          <a:p>
            <a:pPr lvl="2"/>
            <a:r>
              <a:rPr lang="en-US" dirty="0" smtClean="0">
                <a:sym typeface="Wingdings" panose="05000000000000000000" pitchFamily="2" charset="2"/>
              </a:rPr>
              <a:t>Trigger distribution in Hall</a:t>
            </a:r>
          </a:p>
          <a:p>
            <a:pPr lvl="2"/>
            <a:r>
              <a:rPr lang="en-US" dirty="0" smtClean="0">
                <a:sym typeface="Wingdings" panose="05000000000000000000" pitchFamily="2" charset="2"/>
              </a:rPr>
              <a:t>Trigger supervisor in INJ</a:t>
            </a:r>
          </a:p>
          <a:p>
            <a:pPr lvl="1"/>
            <a:r>
              <a:rPr lang="en-US" dirty="0" smtClean="0">
                <a:sym typeface="Wingdings" panose="05000000000000000000" pitchFamily="2" charset="2"/>
              </a:rPr>
              <a:t>NIM crate:  </a:t>
            </a:r>
            <a:r>
              <a:rPr lang="en-US" dirty="0">
                <a:sym typeface="Wingdings" panose="05000000000000000000" pitchFamily="2" charset="2"/>
              </a:rPr>
              <a:t>7U </a:t>
            </a:r>
            <a:r>
              <a:rPr lang="en-US" dirty="0"/>
              <a:t>+</a:t>
            </a:r>
            <a:r>
              <a:rPr lang="en-US" dirty="0" smtClean="0"/>
              <a:t>1U</a:t>
            </a:r>
          </a:p>
          <a:p>
            <a:pPr lvl="2"/>
            <a:r>
              <a:rPr lang="en-US" dirty="0" smtClean="0">
                <a:sym typeface="Wingdings" panose="05000000000000000000" pitchFamily="2" charset="2"/>
              </a:rPr>
              <a:t>One each in Hall and INJ</a:t>
            </a:r>
          </a:p>
          <a:p>
            <a:pPr lvl="1"/>
            <a:r>
              <a:rPr lang="en-US" b="1" dirty="0" smtClean="0">
                <a:sym typeface="Wingdings" panose="05000000000000000000" pitchFamily="2" charset="2"/>
              </a:rPr>
              <a:t>Don’t have space needs for HVMAPS or digital BCM receivers yet</a:t>
            </a:r>
          </a:p>
          <a:p>
            <a:pPr lvl="1"/>
            <a:r>
              <a:rPr lang="en-US" b="1" dirty="0">
                <a:sym typeface="Wingdings" panose="05000000000000000000" pitchFamily="2" charset="2"/>
              </a:rPr>
              <a:t>D</a:t>
            </a:r>
            <a:r>
              <a:rPr lang="en-US" b="1" dirty="0" smtClean="0">
                <a:sym typeface="Wingdings" panose="05000000000000000000" pitchFamily="2" charset="2"/>
              </a:rPr>
              <a:t>oesn’t include integrator power supplies, or the HV and LV supplies</a:t>
            </a:r>
          </a:p>
          <a:p>
            <a:r>
              <a:rPr lang="en-US" dirty="0" smtClean="0">
                <a:sym typeface="Wingdings" panose="05000000000000000000" pitchFamily="2" charset="2"/>
              </a:rPr>
              <a:t>Counting mode:  44U </a:t>
            </a:r>
            <a:r>
              <a:rPr lang="en-US" dirty="0" smtClean="0">
                <a:solidFill>
                  <a:srgbClr val="0070C0"/>
                </a:solidFill>
                <a:sym typeface="Wingdings" panose="05000000000000000000" pitchFamily="2" charset="2"/>
              </a:rPr>
              <a:t>(+16U)</a:t>
            </a:r>
            <a:r>
              <a:rPr lang="en-US" dirty="0" smtClean="0">
                <a:sym typeface="Wingdings" panose="05000000000000000000" pitchFamily="2" charset="2"/>
              </a:rPr>
              <a:t> in SBS bunker, 22U </a:t>
            </a:r>
            <a:r>
              <a:rPr lang="en-US" dirty="0">
                <a:sym typeface="Wingdings" panose="05000000000000000000" pitchFamily="2" charset="2"/>
              </a:rPr>
              <a:t>in </a:t>
            </a:r>
            <a:r>
              <a:rPr lang="en-US" dirty="0" smtClean="0">
                <a:sym typeface="Wingdings" panose="05000000000000000000" pitchFamily="2" charset="2"/>
              </a:rPr>
              <a:t>downstream doghouses</a:t>
            </a:r>
          </a:p>
          <a:p>
            <a:pPr lvl="1"/>
            <a:r>
              <a:rPr lang="en-US" dirty="0" smtClean="0">
                <a:sym typeface="Wingdings" panose="05000000000000000000" pitchFamily="2" charset="2"/>
              </a:rPr>
              <a:t>Three VXS crates:  </a:t>
            </a:r>
            <a:r>
              <a:rPr lang="en-US" dirty="0" smtClean="0"/>
              <a:t>11U each, front to back airflow </a:t>
            </a:r>
            <a:r>
              <a:rPr lang="en-US" dirty="0" smtClean="0">
                <a:sym typeface="Wingdings" panose="05000000000000000000" pitchFamily="2" charset="2"/>
              </a:rPr>
              <a:t> 44U</a:t>
            </a:r>
          </a:p>
          <a:p>
            <a:pPr lvl="1"/>
            <a:r>
              <a:rPr lang="en-US" dirty="0" smtClean="0">
                <a:solidFill>
                  <a:srgbClr val="FF0000"/>
                </a:solidFill>
                <a:sym typeface="Wingdings" panose="05000000000000000000" pitchFamily="2" charset="2"/>
              </a:rPr>
              <a:t>Two VME crates in two “doghouses”:  </a:t>
            </a:r>
            <a:r>
              <a:rPr lang="en-US" dirty="0">
                <a:solidFill>
                  <a:srgbClr val="FF0000"/>
                </a:solidFill>
              </a:rPr>
              <a:t>11U each, front to back </a:t>
            </a:r>
            <a:r>
              <a:rPr lang="en-US" dirty="0" smtClean="0">
                <a:solidFill>
                  <a:srgbClr val="FF0000"/>
                </a:solidFill>
              </a:rPr>
              <a:t>airflow</a:t>
            </a:r>
            <a:endParaRPr lang="en-US" dirty="0" smtClean="0">
              <a:solidFill>
                <a:srgbClr val="FF0000"/>
              </a:solidFill>
              <a:sym typeface="Wingdings" panose="05000000000000000000" pitchFamily="2" charset="2"/>
            </a:endParaRPr>
          </a:p>
          <a:p>
            <a:pPr lvl="1"/>
            <a:r>
              <a:rPr lang="en-US" dirty="0" smtClean="0">
                <a:solidFill>
                  <a:srgbClr val="0070C0"/>
                </a:solidFill>
                <a:sym typeface="Wingdings" panose="05000000000000000000" pitchFamily="2" charset="2"/>
              </a:rPr>
              <a:t>Two NIM crates for amps in SBS bunker?:  7U</a:t>
            </a:r>
            <a:r>
              <a:rPr lang="en-US" dirty="0" smtClean="0">
                <a:solidFill>
                  <a:srgbClr val="0070C0"/>
                </a:solidFill>
              </a:rPr>
              <a:t>+1U </a:t>
            </a:r>
            <a:r>
              <a:rPr lang="en-US" dirty="0">
                <a:solidFill>
                  <a:srgbClr val="0070C0"/>
                </a:solidFill>
              </a:rPr>
              <a:t>for </a:t>
            </a:r>
            <a:r>
              <a:rPr lang="en-US" dirty="0" smtClean="0">
                <a:solidFill>
                  <a:srgbClr val="0070C0"/>
                </a:solidFill>
              </a:rPr>
              <a:t>airflow </a:t>
            </a:r>
            <a:r>
              <a:rPr lang="en-US" dirty="0" smtClean="0">
                <a:solidFill>
                  <a:srgbClr val="0070C0"/>
                </a:solidFill>
                <a:sym typeface="Wingdings" panose="05000000000000000000" pitchFamily="2" charset="2"/>
              </a:rPr>
              <a:t>each  16U</a:t>
            </a:r>
          </a:p>
          <a:p>
            <a:pPr lvl="1"/>
            <a:endParaRPr lang="en-US" dirty="0">
              <a:sym typeface="Wingdings" panose="05000000000000000000" pitchFamily="2" charset="2"/>
            </a:endParaRPr>
          </a:p>
          <a:p>
            <a:r>
              <a:rPr lang="en-US" dirty="0" smtClean="0">
                <a:sym typeface="Wingdings" panose="05000000000000000000" pitchFamily="2" charset="2"/>
              </a:rPr>
              <a:t>SBS bunker:  3+</a:t>
            </a:r>
            <a:r>
              <a:rPr lang="en-US" dirty="0" smtClean="0">
                <a:solidFill>
                  <a:srgbClr val="0070C0"/>
                </a:solidFill>
                <a:sym typeface="Wingdings" panose="05000000000000000000" pitchFamily="2" charset="2"/>
              </a:rPr>
              <a:t>0.4</a:t>
            </a:r>
            <a:r>
              <a:rPr lang="en-US" dirty="0">
                <a:solidFill>
                  <a:srgbClr val="0070C0"/>
                </a:solidFill>
                <a:sym typeface="Wingdings" panose="05000000000000000000" pitchFamily="2" charset="2"/>
              </a:rPr>
              <a:t>?</a:t>
            </a:r>
            <a:r>
              <a:rPr lang="en-US" dirty="0" smtClean="0">
                <a:sym typeface="Wingdings" panose="05000000000000000000" pitchFamily="2" charset="2"/>
              </a:rPr>
              <a:t> racks</a:t>
            </a:r>
            <a:r>
              <a:rPr lang="en-US" dirty="0">
                <a:sym typeface="Wingdings" panose="05000000000000000000" pitchFamily="2" charset="2"/>
              </a:rPr>
              <a:t>;</a:t>
            </a:r>
            <a:r>
              <a:rPr lang="en-US" dirty="0" smtClean="0">
                <a:sym typeface="Wingdings" panose="05000000000000000000" pitchFamily="2" charset="2"/>
              </a:rPr>
              <a:t> Doghouses: </a:t>
            </a:r>
            <a:r>
              <a:rPr lang="en-US" dirty="0" smtClean="0">
                <a:solidFill>
                  <a:srgbClr val="FF0000"/>
                </a:solidFill>
                <a:sym typeface="Wingdings" panose="05000000000000000000" pitchFamily="2" charset="2"/>
              </a:rPr>
              <a:t>0.3+0.3</a:t>
            </a:r>
            <a:r>
              <a:rPr lang="en-US" dirty="0" smtClean="0">
                <a:sym typeface="Wingdings" panose="05000000000000000000" pitchFamily="2" charset="2"/>
              </a:rPr>
              <a:t> racks; INJ: 0.8+ rack</a:t>
            </a:r>
          </a:p>
        </p:txBody>
      </p:sp>
    </p:spTree>
    <p:extLst>
      <p:ext uri="{BB962C8B-B14F-4D97-AF65-F5344CB8AC3E}">
        <p14:creationId xmlns:p14="http://schemas.microsoft.com/office/powerpoint/2010/main" val="1827508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Dual-mode amplifier design from Mainz</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1115" y="966785"/>
            <a:ext cx="8651093" cy="5462174"/>
          </a:xfrm>
        </p:spPr>
      </p:pic>
      <p:sp>
        <p:nvSpPr>
          <p:cNvPr id="4" name="Footer Placeholder 3"/>
          <p:cNvSpPr>
            <a:spLocks noGrp="1"/>
          </p:cNvSpPr>
          <p:nvPr>
            <p:ph type="ftr" sz="quarter" idx="11"/>
          </p:nvPr>
        </p:nvSpPr>
        <p:spPr/>
        <p:txBody>
          <a:bodyPr/>
          <a:lstStyle/>
          <a:p>
            <a:r>
              <a:rPr lang="en-US" smtClean="0"/>
              <a:t>MOLLER  DAQ Update, 21 June 2022</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26</a:t>
            </a:fld>
            <a:endParaRPr lang="en-US" dirty="0"/>
          </a:p>
        </p:txBody>
      </p:sp>
      <p:sp>
        <p:nvSpPr>
          <p:cNvPr id="7" name="Rectangle 6"/>
          <p:cNvSpPr/>
          <p:nvPr/>
        </p:nvSpPr>
        <p:spPr>
          <a:xfrm>
            <a:off x="2872952" y="5004486"/>
            <a:ext cx="3558745" cy="107503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877078" y="2712308"/>
            <a:ext cx="3558745" cy="2240691"/>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842066" y="2693774"/>
            <a:ext cx="1259063" cy="276999"/>
          </a:xfrm>
          <a:prstGeom prst="rect">
            <a:avLst/>
          </a:prstGeom>
          <a:noFill/>
        </p:spPr>
        <p:txBody>
          <a:bodyPr wrap="none" rtlCol="0">
            <a:spAutoFit/>
          </a:bodyPr>
          <a:lstStyle/>
          <a:p>
            <a:r>
              <a:rPr lang="en-US" sz="1200" dirty="0" smtClean="0">
                <a:solidFill>
                  <a:srgbClr val="0070C0"/>
                </a:solidFill>
              </a:rPr>
              <a:t>Integrating mode</a:t>
            </a:r>
            <a:endParaRPr lang="en-US" sz="1200" dirty="0">
              <a:solidFill>
                <a:srgbClr val="0070C0"/>
              </a:solidFill>
            </a:endParaRPr>
          </a:p>
        </p:txBody>
      </p:sp>
      <p:sp>
        <p:nvSpPr>
          <p:cNvPr id="10" name="TextBox 9"/>
          <p:cNvSpPr txBox="1"/>
          <p:nvPr/>
        </p:nvSpPr>
        <p:spPr>
          <a:xfrm>
            <a:off x="2840002" y="5848867"/>
            <a:ext cx="1143455" cy="276999"/>
          </a:xfrm>
          <a:prstGeom prst="rect">
            <a:avLst/>
          </a:prstGeom>
          <a:noFill/>
        </p:spPr>
        <p:txBody>
          <a:bodyPr wrap="none" rtlCol="0">
            <a:spAutoFit/>
          </a:bodyPr>
          <a:lstStyle/>
          <a:p>
            <a:r>
              <a:rPr lang="en-US" sz="1200" dirty="0" smtClean="0">
                <a:solidFill>
                  <a:srgbClr val="0070C0"/>
                </a:solidFill>
              </a:rPr>
              <a:t>Counting mode</a:t>
            </a:r>
            <a:endParaRPr lang="en-US" sz="1200" dirty="0">
              <a:solidFill>
                <a:srgbClr val="0070C0"/>
              </a:solidFill>
            </a:endParaRPr>
          </a:p>
        </p:txBody>
      </p:sp>
      <p:sp>
        <p:nvSpPr>
          <p:cNvPr id="11" name="TextBox 10"/>
          <p:cNvSpPr txBox="1"/>
          <p:nvPr/>
        </p:nvSpPr>
        <p:spPr>
          <a:xfrm>
            <a:off x="8822724" y="1075038"/>
            <a:ext cx="2940908" cy="4801314"/>
          </a:xfrm>
          <a:prstGeom prst="rect">
            <a:avLst/>
          </a:prstGeom>
          <a:noFill/>
        </p:spPr>
        <p:txBody>
          <a:bodyPr wrap="square" rtlCol="0">
            <a:spAutoFit/>
          </a:bodyPr>
          <a:lstStyle/>
          <a:p>
            <a:r>
              <a:rPr lang="en-US" dirty="0" smtClean="0"/>
              <a:t>This is the circuit diagram of the dual-mode amplifier designed by Mainz.</a:t>
            </a:r>
          </a:p>
          <a:p>
            <a:endParaRPr lang="en-US" dirty="0"/>
          </a:p>
          <a:p>
            <a:r>
              <a:rPr lang="en-US" dirty="0" smtClean="0"/>
              <a:t>The counting mode amp performance was comparable (or better) than a commercial NIM amp.</a:t>
            </a:r>
          </a:p>
          <a:p>
            <a:endParaRPr lang="en-US" dirty="0"/>
          </a:p>
          <a:p>
            <a:r>
              <a:rPr lang="en-US" dirty="0" smtClean="0"/>
              <a:t>Michael expects to include the counting mode amp in the next version of the base design</a:t>
            </a:r>
          </a:p>
          <a:p>
            <a:endParaRPr lang="en-US" dirty="0"/>
          </a:p>
          <a:p>
            <a:r>
              <a:rPr lang="en-US" dirty="0" smtClean="0"/>
              <a:t>Would </a:t>
            </a:r>
            <a:r>
              <a:rPr lang="en-US" smtClean="0"/>
              <a:t>then check </a:t>
            </a:r>
            <a:r>
              <a:rPr lang="en-US" dirty="0" smtClean="0"/>
              <a:t>performance with ~100m cable</a:t>
            </a:r>
            <a:endParaRPr lang="en-US" dirty="0"/>
          </a:p>
        </p:txBody>
      </p:sp>
    </p:spTree>
    <p:extLst>
      <p:ext uri="{BB962C8B-B14F-4D97-AF65-F5344CB8AC3E}">
        <p14:creationId xmlns:p14="http://schemas.microsoft.com/office/powerpoint/2010/main" val="1990320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CODA readout/control of custom modules</a:t>
            </a:r>
            <a:endParaRPr lang="en-US" dirty="0"/>
          </a:p>
        </p:txBody>
      </p:sp>
      <p:sp>
        <p:nvSpPr>
          <p:cNvPr id="3" name="Content Placeholder 2"/>
          <p:cNvSpPr>
            <a:spLocks noGrp="1"/>
          </p:cNvSpPr>
          <p:nvPr>
            <p:ph idx="1"/>
          </p:nvPr>
        </p:nvSpPr>
        <p:spPr/>
        <p:txBody>
          <a:bodyPr/>
          <a:lstStyle/>
          <a:p>
            <a:pPr marL="0" indent="0">
              <a:buNone/>
            </a:pPr>
            <a:r>
              <a:rPr lang="en-US" dirty="0" smtClean="0"/>
              <a:t>Integrating ADC modules, HVMAPS FPGA readout, and the digital BCMs should all act as independent CODA readout controllers with internal Trigger Interfaces</a:t>
            </a:r>
          </a:p>
          <a:p>
            <a:r>
              <a:rPr lang="en-US" dirty="0" smtClean="0"/>
              <a:t>Trigger interface module functionality is being designed into the firmware for the integrating ADC, and TI connection will be made through QSFP on the main board</a:t>
            </a:r>
          </a:p>
          <a:p>
            <a:endParaRPr lang="en-US" dirty="0" smtClean="0"/>
          </a:p>
          <a:p>
            <a:r>
              <a:rPr lang="en-US" dirty="0" smtClean="0"/>
              <a:t>The HVMAPS readout is expected to use a similar FPGA/SOM as the integrating ADCs so will use the TI firmware development for the integrating ADCs.  The QSFP connection likely through an FMC adapter board which has been designed by JLab</a:t>
            </a:r>
          </a:p>
          <a:p>
            <a:endParaRPr lang="en-US" dirty="0" smtClean="0"/>
          </a:p>
          <a:p>
            <a:r>
              <a:rPr lang="en-US" dirty="0" smtClean="0"/>
              <a:t>The digital BCM uses a different FPGA board and will not have a free FMC.  LBNL is developing a special adapter board (similar to the JLab FMC TI) for the QSFP connection, and would incorporate the TI firmware in the design</a:t>
            </a:r>
            <a:endParaRPr lang="en-US" dirty="0"/>
          </a:p>
        </p:txBody>
      </p:sp>
      <p:sp>
        <p:nvSpPr>
          <p:cNvPr id="4" name="Footer Placeholder 3"/>
          <p:cNvSpPr>
            <a:spLocks noGrp="1"/>
          </p:cNvSpPr>
          <p:nvPr>
            <p:ph type="ftr" sz="quarter" idx="11"/>
          </p:nvPr>
        </p:nvSpPr>
        <p:spPr/>
        <p:txBody>
          <a:bodyPr/>
          <a:lstStyle/>
          <a:p>
            <a:r>
              <a:rPr lang="en-US" smtClean="0"/>
              <a:t>MOLLER  DAQ Update, 21 June 2022</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27</a:t>
            </a:fld>
            <a:endParaRPr lang="en-US" dirty="0"/>
          </a:p>
        </p:txBody>
      </p:sp>
    </p:spTree>
    <p:extLst>
      <p:ext uri="{BB962C8B-B14F-4D97-AF65-F5344CB8AC3E}">
        <p14:creationId xmlns:p14="http://schemas.microsoft.com/office/powerpoint/2010/main" val="1014183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gate time mismatch</a:t>
            </a:r>
            <a:endParaRPr lang="en-US" dirty="0"/>
          </a:p>
        </p:txBody>
      </p:sp>
      <p:sp>
        <p:nvSpPr>
          <p:cNvPr id="3" name="Content Placeholder 2"/>
          <p:cNvSpPr>
            <a:spLocks noGrp="1"/>
          </p:cNvSpPr>
          <p:nvPr>
            <p:ph idx="1"/>
          </p:nvPr>
        </p:nvSpPr>
        <p:spPr/>
        <p:txBody>
          <a:bodyPr/>
          <a:lstStyle/>
          <a:p>
            <a:r>
              <a:rPr lang="en-US" dirty="0" smtClean="0"/>
              <a:t>If an integrator gate is not properly aligned with the spin flip then the measured asymmetry will be deceased by a percentage of about twice the fractional misalignment</a:t>
            </a:r>
          </a:p>
          <a:p>
            <a:pPr lvl="1"/>
            <a:r>
              <a:rPr lang="en-US" dirty="0" smtClean="0"/>
              <a:t>Electron beam transit through the machine is </a:t>
            </a:r>
            <a:r>
              <a:rPr lang="en-US" dirty="0"/>
              <a:t>~</a:t>
            </a:r>
            <a:r>
              <a:rPr lang="en-US" dirty="0" smtClean="0"/>
              <a:t>20</a:t>
            </a:r>
            <a:r>
              <a:rPr lang="el-GR" dirty="0" smtClean="0"/>
              <a:t>μ</a:t>
            </a:r>
            <a:r>
              <a:rPr lang="en-US" dirty="0"/>
              <a:t>s</a:t>
            </a:r>
            <a:endParaRPr lang="en-US" dirty="0" smtClean="0"/>
          </a:p>
          <a:p>
            <a:pPr lvl="1"/>
            <a:endParaRPr lang="en-US" dirty="0" smtClean="0"/>
          </a:p>
          <a:p>
            <a:pPr lvl="1"/>
            <a:r>
              <a:rPr lang="en-US" dirty="0" smtClean="0"/>
              <a:t>Alignment within 200ns out of 500</a:t>
            </a:r>
            <a:r>
              <a:rPr lang="el-GR" dirty="0" smtClean="0"/>
              <a:t>μ</a:t>
            </a:r>
            <a:r>
              <a:rPr lang="en-US" dirty="0" smtClean="0"/>
              <a:t>s (0.04% misalignment) would bound this effect ~0.08% decrease in the asymmetry</a:t>
            </a:r>
          </a:p>
          <a:p>
            <a:pPr lvl="1"/>
            <a:endParaRPr lang="en-US" dirty="0"/>
          </a:p>
          <a:p>
            <a:pPr lvl="1"/>
            <a:r>
              <a:rPr lang="en-US" dirty="0" smtClean="0"/>
              <a:t>If the detector and beam current monitor integrals are not aligned with respect to each other, then a false asymmetry is introduced which is equal to the charge asymmetry times twice the timing mismatch percentage.  This would appear as a detector non-linearity</a:t>
            </a:r>
          </a:p>
          <a:p>
            <a:pPr lvl="1"/>
            <a:endParaRPr lang="en-US" dirty="0"/>
          </a:p>
          <a:p>
            <a:r>
              <a:rPr lang="en-US" dirty="0" smtClean="0"/>
              <a:t>Using a narrow beam pulse at 60 Hz (tune mode) and the diagnostic waveforms from the detector and beam current monitor modules, we expect to be able to adjust the relative gate timing to 2 or 3 of the 15 MHz samples, which would be about 0.1-0.2</a:t>
            </a:r>
            <a:r>
              <a:rPr lang="el-GR" dirty="0" smtClean="0"/>
              <a:t>μ</a:t>
            </a:r>
            <a:r>
              <a:rPr lang="en-US" dirty="0"/>
              <a:t>s</a:t>
            </a:r>
          </a:p>
        </p:txBody>
      </p:sp>
      <p:sp>
        <p:nvSpPr>
          <p:cNvPr id="4" name="Footer Placeholder 3"/>
          <p:cNvSpPr>
            <a:spLocks noGrp="1"/>
          </p:cNvSpPr>
          <p:nvPr>
            <p:ph type="ftr" sz="quarter" idx="11"/>
          </p:nvPr>
        </p:nvSpPr>
        <p:spPr/>
        <p:txBody>
          <a:bodyPr/>
          <a:lstStyle/>
          <a:p>
            <a:r>
              <a:rPr lang="en-US" smtClean="0"/>
              <a:t>MOLLER  DAQ Update, 21 June 2022</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28</a:t>
            </a:fld>
            <a:endParaRPr lang="en-US" dirty="0"/>
          </a:p>
        </p:txBody>
      </p:sp>
    </p:spTree>
    <p:extLst>
      <p:ext uri="{BB962C8B-B14F-4D97-AF65-F5344CB8AC3E}">
        <p14:creationId xmlns:p14="http://schemas.microsoft.com/office/powerpoint/2010/main" val="18302261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1A258-6863-4CBC-B83B-8A2D0DC8997A}"/>
              </a:ext>
            </a:extLst>
          </p:cNvPr>
          <p:cNvSpPr>
            <a:spLocks noGrp="1"/>
          </p:cNvSpPr>
          <p:nvPr>
            <p:ph type="title"/>
          </p:nvPr>
        </p:nvSpPr>
        <p:spPr/>
        <p:txBody>
          <a:bodyPr/>
          <a:lstStyle/>
          <a:p>
            <a:r>
              <a:rPr lang="en-US" dirty="0" smtClean="0"/>
              <a:t>Setting Board </a:t>
            </a:r>
            <a:r>
              <a:rPr lang="en-US" dirty="0"/>
              <a:t>Programmable Delays</a:t>
            </a:r>
          </a:p>
        </p:txBody>
      </p:sp>
      <p:sp>
        <p:nvSpPr>
          <p:cNvPr id="3" name="Content Placeholder 2">
            <a:extLst>
              <a:ext uri="{FF2B5EF4-FFF2-40B4-BE49-F238E27FC236}">
                <a16:creationId xmlns:a16="http://schemas.microsoft.com/office/drawing/2014/main" id="{8B727EEA-326F-450B-8172-5DDAE3D6BFA7}"/>
              </a:ext>
            </a:extLst>
          </p:cNvPr>
          <p:cNvSpPr>
            <a:spLocks noGrp="1"/>
          </p:cNvSpPr>
          <p:nvPr>
            <p:ph idx="1"/>
          </p:nvPr>
        </p:nvSpPr>
        <p:spPr/>
        <p:txBody>
          <a:bodyPr>
            <a:normAutofit/>
          </a:bodyPr>
          <a:lstStyle/>
          <a:p>
            <a:pPr>
              <a:lnSpc>
                <a:spcPct val="100000"/>
              </a:lnSpc>
            </a:pPr>
            <a:r>
              <a:rPr lang="en-US" sz="1814" spc="-1" dirty="0">
                <a:solidFill>
                  <a:srgbClr val="000000"/>
                </a:solidFill>
                <a:uFill>
                  <a:solidFill>
                    <a:srgbClr val="FFFFFF"/>
                  </a:solidFill>
                </a:uFill>
                <a:latin typeface="Arial"/>
              </a:rPr>
              <a:t>With 10 µs </a:t>
            </a:r>
            <a:r>
              <a:rPr lang="en-US" sz="1814" spc="-1" dirty="0" err="1">
                <a:solidFill>
                  <a:srgbClr val="000000"/>
                </a:solidFill>
                <a:uFill>
                  <a:solidFill>
                    <a:srgbClr val="FFFFFF"/>
                  </a:solidFill>
                </a:uFill>
                <a:latin typeface="Arial"/>
              </a:rPr>
              <a:t>T_Settle</a:t>
            </a:r>
            <a:r>
              <a:rPr lang="en-US" sz="1814" spc="-1" dirty="0">
                <a:solidFill>
                  <a:srgbClr val="000000"/>
                </a:solidFill>
                <a:uFill>
                  <a:solidFill>
                    <a:srgbClr val="FFFFFF"/>
                  </a:solidFill>
                </a:uFill>
                <a:latin typeface="Arial"/>
              </a:rPr>
              <a:t> time, travel time from photocathode to Hall target becomes relevant.   At 5</a:t>
            </a:r>
            <a:r>
              <a:rPr lang="en-US" sz="1814" spc="-1" baseline="30000" dirty="0">
                <a:solidFill>
                  <a:srgbClr val="000000"/>
                </a:solidFill>
                <a:uFill>
                  <a:solidFill>
                    <a:srgbClr val="FFFFFF"/>
                  </a:solidFill>
                </a:uFill>
                <a:latin typeface="Arial"/>
              </a:rPr>
              <a:t>th</a:t>
            </a:r>
            <a:r>
              <a:rPr lang="en-US" sz="1814" spc="-1" dirty="0">
                <a:solidFill>
                  <a:srgbClr val="000000"/>
                </a:solidFill>
                <a:uFill>
                  <a:solidFill>
                    <a:srgbClr val="FFFFFF"/>
                  </a:solidFill>
                </a:uFill>
                <a:latin typeface="Arial"/>
              </a:rPr>
              <a:t> pass, travel time is ~21 µs.  Helicity signal propagation to the hall is ~2.5 µs.</a:t>
            </a:r>
            <a:endParaRPr lang="en-US" sz="1800" dirty="0"/>
          </a:p>
          <a:p>
            <a:r>
              <a:rPr lang="en-US" sz="1270" dirty="0"/>
              <a:t>How to set input time delays:</a:t>
            </a:r>
          </a:p>
          <a:p>
            <a:pPr lvl="1"/>
            <a:r>
              <a:rPr lang="en-US" sz="1270" dirty="0"/>
              <a:t>Helicity Board: 60 Hz Line Sync</a:t>
            </a:r>
          </a:p>
          <a:p>
            <a:pPr lvl="1"/>
            <a:r>
              <a:rPr lang="en-US" sz="1270" dirty="0"/>
              <a:t>Electron Beam: VL, 60 Hz Line Sync, 50 ns pulses</a:t>
            </a:r>
          </a:p>
          <a:p>
            <a:pPr lvl="1"/>
            <a:r>
              <a:rPr lang="en-US" sz="1270" dirty="0"/>
              <a:t>Check VL Generator and Helicity signal on laser table </a:t>
            </a:r>
          </a:p>
          <a:p>
            <a:pPr lvl="1"/>
            <a:r>
              <a:rPr lang="en-US" sz="1270" dirty="0"/>
              <a:t>Adjust gate timing to match</a:t>
            </a:r>
          </a:p>
        </p:txBody>
      </p:sp>
      <p:sp>
        <p:nvSpPr>
          <p:cNvPr id="4" name="Footer Placeholder 3">
            <a:extLst>
              <a:ext uri="{FF2B5EF4-FFF2-40B4-BE49-F238E27FC236}">
                <a16:creationId xmlns:a16="http://schemas.microsoft.com/office/drawing/2014/main" id="{63D3EC22-F25E-4F5D-B146-63FCD8D8F507}"/>
              </a:ext>
            </a:extLst>
          </p:cNvPr>
          <p:cNvSpPr>
            <a:spLocks noGrp="1"/>
          </p:cNvSpPr>
          <p:nvPr>
            <p:ph type="ftr" sz="quarter" idx="11"/>
          </p:nvPr>
        </p:nvSpPr>
        <p:spPr/>
        <p:txBody>
          <a:bodyPr/>
          <a:lstStyle/>
          <a:p>
            <a:r>
              <a:rPr lang="en-US" smtClean="0"/>
              <a:t>MOLLER  DAQ Update, 21 June 2022</a:t>
            </a:r>
            <a:endParaRPr lang="en-US" dirty="0"/>
          </a:p>
        </p:txBody>
      </p:sp>
      <p:sp>
        <p:nvSpPr>
          <p:cNvPr id="5" name="Slide Number Placeholder 4">
            <a:extLst>
              <a:ext uri="{FF2B5EF4-FFF2-40B4-BE49-F238E27FC236}">
                <a16:creationId xmlns:a16="http://schemas.microsoft.com/office/drawing/2014/main" id="{B54A8C7B-2264-42C0-B136-4EA9C40A18FE}"/>
              </a:ext>
            </a:extLst>
          </p:cNvPr>
          <p:cNvSpPr>
            <a:spLocks noGrp="1"/>
          </p:cNvSpPr>
          <p:nvPr>
            <p:ph type="sldNum" sz="quarter" idx="12"/>
          </p:nvPr>
        </p:nvSpPr>
        <p:spPr/>
        <p:txBody>
          <a:bodyPr/>
          <a:lstStyle/>
          <a:p>
            <a:fld id="{07E1C93C-5050-FC42-8F10-D22D4F119D13}" type="slidenum">
              <a:rPr lang="en-US" smtClean="0"/>
              <a:pPr/>
              <a:t>29</a:t>
            </a:fld>
            <a:endParaRPr lang="en-US" dirty="0"/>
          </a:p>
        </p:txBody>
      </p:sp>
      <p:grpSp>
        <p:nvGrpSpPr>
          <p:cNvPr id="47" name="Group 46">
            <a:extLst>
              <a:ext uri="{FF2B5EF4-FFF2-40B4-BE49-F238E27FC236}">
                <a16:creationId xmlns:a16="http://schemas.microsoft.com/office/drawing/2014/main" id="{F76B4D28-5350-4F25-B3AF-80592EA3E95A}"/>
              </a:ext>
            </a:extLst>
          </p:cNvPr>
          <p:cNvGrpSpPr>
            <a:grpSpLocks noChangeAspect="1"/>
          </p:cNvGrpSpPr>
          <p:nvPr/>
        </p:nvGrpSpPr>
        <p:grpSpPr>
          <a:xfrm>
            <a:off x="5250447" y="1995241"/>
            <a:ext cx="5278008" cy="3733115"/>
            <a:chOff x="5408612" y="1476599"/>
            <a:chExt cx="6188885" cy="4377378"/>
          </a:xfrm>
        </p:grpSpPr>
        <p:grpSp>
          <p:nvGrpSpPr>
            <p:cNvPr id="41" name="Group 40">
              <a:extLst>
                <a:ext uri="{FF2B5EF4-FFF2-40B4-BE49-F238E27FC236}">
                  <a16:creationId xmlns:a16="http://schemas.microsoft.com/office/drawing/2014/main" id="{42517119-509B-4AF4-BD3D-FB236EA9F1D5}"/>
                </a:ext>
              </a:extLst>
            </p:cNvPr>
            <p:cNvGrpSpPr/>
            <p:nvPr/>
          </p:nvGrpSpPr>
          <p:grpSpPr>
            <a:xfrm>
              <a:off x="5408612" y="1476599"/>
              <a:ext cx="6188885" cy="4377378"/>
              <a:chOff x="5408612" y="1476599"/>
              <a:chExt cx="6188885" cy="4377378"/>
            </a:xfrm>
          </p:grpSpPr>
          <p:grpSp>
            <p:nvGrpSpPr>
              <p:cNvPr id="13" name="Group 12">
                <a:extLst>
                  <a:ext uri="{FF2B5EF4-FFF2-40B4-BE49-F238E27FC236}">
                    <a16:creationId xmlns:a16="http://schemas.microsoft.com/office/drawing/2014/main" id="{96547587-0D48-4117-97A3-A5715D2068ED}"/>
                  </a:ext>
                </a:extLst>
              </p:cNvPr>
              <p:cNvGrpSpPr/>
              <p:nvPr/>
            </p:nvGrpSpPr>
            <p:grpSpPr>
              <a:xfrm>
                <a:off x="5408612" y="1476599"/>
                <a:ext cx="6188885" cy="4377378"/>
                <a:chOff x="2794851" y="2120571"/>
                <a:chExt cx="6188885" cy="4377378"/>
              </a:xfrm>
            </p:grpSpPr>
            <p:cxnSp>
              <p:nvCxnSpPr>
                <p:cNvPr id="115" name="Straight Connector 114">
                  <a:extLst>
                    <a:ext uri="{FF2B5EF4-FFF2-40B4-BE49-F238E27FC236}">
                      <a16:creationId xmlns:a16="http://schemas.microsoft.com/office/drawing/2014/main" id="{37D26F68-4119-489F-9EF9-C00E2681CF39}"/>
                    </a:ext>
                  </a:extLst>
                </p:cNvPr>
                <p:cNvCxnSpPr>
                  <a:cxnSpLocks/>
                </p:cNvCxnSpPr>
                <p:nvPr/>
              </p:nvCxnSpPr>
              <p:spPr>
                <a:xfrm>
                  <a:off x="7604535" y="3659447"/>
                  <a:ext cx="0" cy="241876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4B8D5D79-04FF-426B-83F5-A37EFF023841}"/>
                    </a:ext>
                  </a:extLst>
                </p:cNvPr>
                <p:cNvCxnSpPr>
                  <a:cxnSpLocks/>
                </p:cNvCxnSpPr>
                <p:nvPr/>
              </p:nvCxnSpPr>
              <p:spPr>
                <a:xfrm flipV="1">
                  <a:off x="7604535" y="2202866"/>
                  <a:ext cx="1067391" cy="387535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3" name="Rectangle 122">
                  <a:extLst>
                    <a:ext uri="{FF2B5EF4-FFF2-40B4-BE49-F238E27FC236}">
                      <a16:creationId xmlns:a16="http://schemas.microsoft.com/office/drawing/2014/main" id="{422C5787-7B54-4B65-B4C2-3335AE1E55EB}"/>
                    </a:ext>
                  </a:extLst>
                </p:cNvPr>
                <p:cNvSpPr/>
                <p:nvPr/>
              </p:nvSpPr>
              <p:spPr>
                <a:xfrm rot="16200000">
                  <a:off x="7481091" y="4030722"/>
                  <a:ext cx="246885" cy="4937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4" name="TextBox 123">
                  <a:extLst>
                    <a:ext uri="{FF2B5EF4-FFF2-40B4-BE49-F238E27FC236}">
                      <a16:creationId xmlns:a16="http://schemas.microsoft.com/office/drawing/2014/main" id="{920CF5E3-9C4C-4A19-A2C3-9DA25ACCD433}"/>
                    </a:ext>
                  </a:extLst>
                </p:cNvPr>
                <p:cNvSpPr txBox="1"/>
                <p:nvPr/>
              </p:nvSpPr>
              <p:spPr>
                <a:xfrm>
                  <a:off x="6784388" y="3713975"/>
                  <a:ext cx="825542" cy="433072"/>
                </a:xfrm>
                <a:prstGeom prst="rect">
                  <a:avLst/>
                </a:prstGeom>
                <a:noFill/>
              </p:spPr>
              <p:txBody>
                <a:bodyPr wrap="none" rtlCol="0">
                  <a:spAutoFit/>
                </a:bodyPr>
                <a:lstStyle/>
                <a:p>
                  <a:pPr algn="ctr"/>
                  <a:r>
                    <a:rPr lang="en-US" sz="900" dirty="0">
                      <a:latin typeface="Arial" pitchFamily="34" charset="0"/>
                      <a:cs typeface="Arial" pitchFamily="34" charset="0"/>
                    </a:rPr>
                    <a:t>VL</a:t>
                  </a:r>
                </a:p>
                <a:p>
                  <a:pPr algn="ctr"/>
                  <a:r>
                    <a:rPr lang="en-US" sz="900" dirty="0">
                      <a:latin typeface="Arial" pitchFamily="34" charset="0"/>
                      <a:cs typeface="Arial" pitchFamily="34" charset="0"/>
                    </a:rPr>
                    <a:t>Generator</a:t>
                  </a:r>
                </a:p>
              </p:txBody>
            </p:sp>
            <p:cxnSp>
              <p:nvCxnSpPr>
                <p:cNvPr id="125" name="Straight Connector 124">
                  <a:extLst>
                    <a:ext uri="{FF2B5EF4-FFF2-40B4-BE49-F238E27FC236}">
                      <a16:creationId xmlns:a16="http://schemas.microsoft.com/office/drawing/2014/main" id="{AFB6A52C-51F6-44A0-86C1-55AF8DD78030}"/>
                    </a:ext>
                  </a:extLst>
                </p:cNvPr>
                <p:cNvCxnSpPr>
                  <a:cxnSpLocks/>
                </p:cNvCxnSpPr>
                <p:nvPr/>
              </p:nvCxnSpPr>
              <p:spPr>
                <a:xfrm flipV="1">
                  <a:off x="8592076" y="2202865"/>
                  <a:ext cx="153460" cy="591806"/>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27" name="Straight Connector 126">
                  <a:extLst>
                    <a:ext uri="{FF2B5EF4-FFF2-40B4-BE49-F238E27FC236}">
                      <a16:creationId xmlns:a16="http://schemas.microsoft.com/office/drawing/2014/main" id="{A660C0D7-8C90-4823-98C2-D95D6E110AD2}"/>
                    </a:ext>
                  </a:extLst>
                </p:cNvPr>
                <p:cNvCxnSpPr/>
                <p:nvPr/>
              </p:nvCxnSpPr>
              <p:spPr>
                <a:xfrm rot="5400000">
                  <a:off x="6736306" y="4642179"/>
                  <a:ext cx="3711541"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id="{4EDC3B0D-07C2-404F-8193-F67328EE95EA}"/>
                    </a:ext>
                  </a:extLst>
                </p:cNvPr>
                <p:cNvCxnSpPr/>
                <p:nvPr/>
              </p:nvCxnSpPr>
              <p:spPr>
                <a:xfrm>
                  <a:off x="7357650" y="5995917"/>
                  <a:ext cx="493770" cy="164590"/>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cxnSp>
              <p:nvCxnSpPr>
                <p:cNvPr id="132" name="Straight Connector 131">
                  <a:extLst>
                    <a:ext uri="{FF2B5EF4-FFF2-40B4-BE49-F238E27FC236}">
                      <a16:creationId xmlns:a16="http://schemas.microsoft.com/office/drawing/2014/main" id="{1589E22E-A376-4DF6-890D-0CA2CE5731D2}"/>
                    </a:ext>
                  </a:extLst>
                </p:cNvPr>
                <p:cNvCxnSpPr/>
                <p:nvPr/>
              </p:nvCxnSpPr>
              <p:spPr>
                <a:xfrm>
                  <a:off x="8407671" y="2120571"/>
                  <a:ext cx="576065" cy="164590"/>
                </a:xfrm>
                <a:prstGeom prst="line">
                  <a:avLst/>
                </a:prstGeom>
                <a:ln w="76200"/>
              </p:spPr>
              <p:style>
                <a:lnRef idx="3">
                  <a:schemeClr val="accent4"/>
                </a:lnRef>
                <a:fillRef idx="0">
                  <a:schemeClr val="accent4"/>
                </a:fillRef>
                <a:effectRef idx="2">
                  <a:schemeClr val="accent4"/>
                </a:effectRef>
                <a:fontRef idx="minor">
                  <a:schemeClr val="tx1"/>
                </a:fontRef>
              </p:style>
            </p:cxnSp>
            <p:sp>
              <p:nvSpPr>
                <p:cNvPr id="138" name="Rounded Rectangle 30">
                  <a:extLst>
                    <a:ext uri="{FF2B5EF4-FFF2-40B4-BE49-F238E27FC236}">
                      <a16:creationId xmlns:a16="http://schemas.microsoft.com/office/drawing/2014/main" id="{1A32B6DF-DED7-4437-9D67-E270E75C0036}"/>
                    </a:ext>
                  </a:extLst>
                </p:cNvPr>
                <p:cNvSpPr/>
                <p:nvPr/>
              </p:nvSpPr>
              <p:spPr>
                <a:xfrm rot="900000">
                  <a:off x="7818168" y="4621840"/>
                  <a:ext cx="246885" cy="4114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9" name="TextBox 138">
                  <a:extLst>
                    <a:ext uri="{FF2B5EF4-FFF2-40B4-BE49-F238E27FC236}">
                      <a16:creationId xmlns:a16="http://schemas.microsoft.com/office/drawing/2014/main" id="{6231736B-BAE1-44F5-BC47-A4AE41D260D4}"/>
                    </a:ext>
                  </a:extLst>
                </p:cNvPr>
                <p:cNvSpPr txBox="1"/>
                <p:nvPr/>
              </p:nvSpPr>
              <p:spPr>
                <a:xfrm>
                  <a:off x="7967086" y="5008377"/>
                  <a:ext cx="621713" cy="541339"/>
                </a:xfrm>
                <a:prstGeom prst="rect">
                  <a:avLst/>
                </a:prstGeom>
                <a:noFill/>
              </p:spPr>
              <p:txBody>
                <a:bodyPr wrap="none" rtlCol="0">
                  <a:spAutoFit/>
                </a:bodyPr>
                <a:lstStyle/>
                <a:p>
                  <a:pPr algn="ctr"/>
                  <a:r>
                    <a:rPr lang="en-US" sz="1200" dirty="0">
                      <a:latin typeface="Arial" pitchFamily="34" charset="0"/>
                      <a:cs typeface="Arial" pitchFamily="34" charset="0"/>
                    </a:rPr>
                    <a:t>RTP </a:t>
                  </a:r>
                </a:p>
                <a:p>
                  <a:pPr algn="ctr"/>
                  <a:r>
                    <a:rPr lang="en-US" sz="1200" dirty="0">
                      <a:latin typeface="Arial" pitchFamily="34" charset="0"/>
                      <a:cs typeface="Arial" pitchFamily="34" charset="0"/>
                    </a:rPr>
                    <a:t>Cell</a:t>
                  </a:r>
                </a:p>
              </p:txBody>
            </p:sp>
            <p:cxnSp>
              <p:nvCxnSpPr>
                <p:cNvPr id="141" name="Straight Connector 140">
                  <a:extLst>
                    <a:ext uri="{FF2B5EF4-FFF2-40B4-BE49-F238E27FC236}">
                      <a16:creationId xmlns:a16="http://schemas.microsoft.com/office/drawing/2014/main" id="{97B2269B-1FD1-4488-A435-FAF9257C827F}"/>
                    </a:ext>
                  </a:extLst>
                </p:cNvPr>
                <p:cNvCxnSpPr>
                  <a:cxnSpLocks/>
                  <a:stCxn id="148" idx="2"/>
                </p:cNvCxnSpPr>
                <p:nvPr/>
              </p:nvCxnSpPr>
              <p:spPr>
                <a:xfrm>
                  <a:off x="3535507" y="6497948"/>
                  <a:ext cx="5056569"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43" name="Rectangle 142">
                  <a:extLst>
                    <a:ext uri="{FF2B5EF4-FFF2-40B4-BE49-F238E27FC236}">
                      <a16:creationId xmlns:a16="http://schemas.microsoft.com/office/drawing/2014/main" id="{2452B305-B88B-4210-BB51-FC756409F1C3}"/>
                    </a:ext>
                  </a:extLst>
                </p:cNvPr>
                <p:cNvSpPr/>
                <p:nvPr/>
              </p:nvSpPr>
              <p:spPr>
                <a:xfrm>
                  <a:off x="6508790" y="4801246"/>
                  <a:ext cx="164590" cy="2468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4" name="TextBox 143">
                  <a:extLst>
                    <a:ext uri="{FF2B5EF4-FFF2-40B4-BE49-F238E27FC236}">
                      <a16:creationId xmlns:a16="http://schemas.microsoft.com/office/drawing/2014/main" id="{699E308D-E4F7-430A-A585-00CA27FF5C2A}"/>
                    </a:ext>
                  </a:extLst>
                </p:cNvPr>
                <p:cNvSpPr txBox="1"/>
                <p:nvPr/>
              </p:nvSpPr>
              <p:spPr>
                <a:xfrm>
                  <a:off x="3692043" y="3527824"/>
                  <a:ext cx="712763" cy="595473"/>
                </a:xfrm>
                <a:prstGeom prst="rect">
                  <a:avLst/>
                </a:prstGeom>
                <a:noFill/>
              </p:spPr>
              <p:txBody>
                <a:bodyPr wrap="none" rtlCol="0">
                  <a:spAutoFit/>
                </a:bodyPr>
                <a:lstStyle/>
                <a:p>
                  <a:pPr algn="ctr"/>
                  <a:r>
                    <a:rPr lang="en-US" sz="900" dirty="0">
                      <a:solidFill>
                        <a:srgbClr val="0070C0"/>
                      </a:solidFill>
                      <a:latin typeface="Arial" pitchFamily="34" charset="0"/>
                      <a:cs typeface="Arial" pitchFamily="34" charset="0"/>
                    </a:rPr>
                    <a:t>Delayed</a:t>
                  </a:r>
                </a:p>
                <a:p>
                  <a:pPr algn="ctr"/>
                  <a:r>
                    <a:rPr lang="en-US" sz="900" dirty="0">
                      <a:solidFill>
                        <a:srgbClr val="0070C0"/>
                      </a:solidFill>
                      <a:latin typeface="Arial" pitchFamily="34" charset="0"/>
                      <a:cs typeface="Arial" pitchFamily="34" charset="0"/>
                    </a:rPr>
                    <a:t>Helicity</a:t>
                  </a:r>
                </a:p>
                <a:p>
                  <a:pPr algn="ctr"/>
                  <a:r>
                    <a:rPr lang="en-US" sz="900" dirty="0">
                      <a:solidFill>
                        <a:srgbClr val="0070C0"/>
                      </a:solidFill>
                      <a:latin typeface="Arial" pitchFamily="34" charset="0"/>
                      <a:cs typeface="Arial" pitchFamily="34" charset="0"/>
                    </a:rPr>
                    <a:t>Fiber</a:t>
                  </a:r>
                </a:p>
              </p:txBody>
            </p:sp>
            <p:sp>
              <p:nvSpPr>
                <p:cNvPr id="145" name="TextBox 144">
                  <a:extLst>
                    <a:ext uri="{FF2B5EF4-FFF2-40B4-BE49-F238E27FC236}">
                      <a16:creationId xmlns:a16="http://schemas.microsoft.com/office/drawing/2014/main" id="{DC29F19A-F411-4FFC-99DB-E845960CF0CC}"/>
                    </a:ext>
                  </a:extLst>
                </p:cNvPr>
                <p:cNvSpPr txBox="1"/>
                <p:nvPr/>
              </p:nvSpPr>
              <p:spPr>
                <a:xfrm>
                  <a:off x="6351449" y="5098931"/>
                  <a:ext cx="855617" cy="270669"/>
                </a:xfrm>
                <a:prstGeom prst="rect">
                  <a:avLst/>
                </a:prstGeom>
                <a:noFill/>
              </p:spPr>
              <p:txBody>
                <a:bodyPr wrap="none" rtlCol="0">
                  <a:spAutoFit/>
                </a:bodyPr>
                <a:lstStyle/>
                <a:p>
                  <a:pPr algn="ctr"/>
                  <a:r>
                    <a:rPr lang="en-US" sz="900" dirty="0">
                      <a:latin typeface="Arial" pitchFamily="34" charset="0"/>
                      <a:cs typeface="Arial" pitchFamily="34" charset="0"/>
                    </a:rPr>
                    <a:t>HV Supply</a:t>
                  </a:r>
                </a:p>
              </p:txBody>
            </p:sp>
            <p:cxnSp>
              <p:nvCxnSpPr>
                <p:cNvPr id="147" name="Straight Connector 146">
                  <a:extLst>
                    <a:ext uri="{FF2B5EF4-FFF2-40B4-BE49-F238E27FC236}">
                      <a16:creationId xmlns:a16="http://schemas.microsoft.com/office/drawing/2014/main" id="{53F70EBC-D76A-451A-8A4B-DFD91C88BC49}"/>
                    </a:ext>
                  </a:extLst>
                </p:cNvPr>
                <p:cNvCxnSpPr>
                  <a:cxnSpLocks/>
                  <a:stCxn id="143" idx="3"/>
                </p:cNvCxnSpPr>
                <p:nvPr/>
              </p:nvCxnSpPr>
              <p:spPr>
                <a:xfrm flipV="1">
                  <a:off x="6673380" y="4923165"/>
                  <a:ext cx="1108807" cy="15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Rounded Rectangle 40">
                  <a:extLst>
                    <a:ext uri="{FF2B5EF4-FFF2-40B4-BE49-F238E27FC236}">
                      <a16:creationId xmlns:a16="http://schemas.microsoft.com/office/drawing/2014/main" id="{0BEAE003-FEEA-4857-ABA0-2D24AD8B3615}"/>
                    </a:ext>
                  </a:extLst>
                </p:cNvPr>
                <p:cNvSpPr/>
                <p:nvPr/>
              </p:nvSpPr>
              <p:spPr>
                <a:xfrm>
                  <a:off x="2794851" y="5592702"/>
                  <a:ext cx="1481311" cy="90524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0" name="Oval 149">
                  <a:extLst>
                    <a:ext uri="{FF2B5EF4-FFF2-40B4-BE49-F238E27FC236}">
                      <a16:creationId xmlns:a16="http://schemas.microsoft.com/office/drawing/2014/main" id="{C0BBFFC8-EA1A-4944-A0F1-79C6881D5DD8}"/>
                    </a:ext>
                  </a:extLst>
                </p:cNvPr>
                <p:cNvSpPr/>
                <p:nvPr/>
              </p:nvSpPr>
              <p:spPr>
                <a:xfrm>
                  <a:off x="4414718" y="5161181"/>
                  <a:ext cx="913771" cy="90524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1" name="TextBox 150">
                  <a:extLst>
                    <a:ext uri="{FF2B5EF4-FFF2-40B4-BE49-F238E27FC236}">
                      <a16:creationId xmlns:a16="http://schemas.microsoft.com/office/drawing/2014/main" id="{6E9FE3DA-BD3E-49B7-9B2D-7067F97CE158}"/>
                    </a:ext>
                  </a:extLst>
                </p:cNvPr>
                <p:cNvSpPr txBox="1"/>
                <p:nvPr/>
              </p:nvSpPr>
              <p:spPr>
                <a:xfrm>
                  <a:off x="2995621" y="5839587"/>
                  <a:ext cx="1118768" cy="433072"/>
                </a:xfrm>
                <a:prstGeom prst="rect">
                  <a:avLst/>
                </a:prstGeom>
                <a:noFill/>
              </p:spPr>
              <p:txBody>
                <a:bodyPr wrap="none" rtlCol="0">
                  <a:spAutoFit/>
                </a:bodyPr>
                <a:lstStyle/>
                <a:p>
                  <a:pPr algn="ctr"/>
                  <a:r>
                    <a:rPr lang="en-US" dirty="0">
                      <a:latin typeface="Arial" pitchFamily="34" charset="0"/>
                      <a:cs typeface="Arial" pitchFamily="34" charset="0"/>
                    </a:rPr>
                    <a:t>CEBAF</a:t>
                  </a:r>
                </a:p>
              </p:txBody>
            </p:sp>
            <p:sp>
              <p:nvSpPr>
                <p:cNvPr id="152" name="TextBox 151">
                  <a:extLst>
                    <a:ext uri="{FF2B5EF4-FFF2-40B4-BE49-F238E27FC236}">
                      <a16:creationId xmlns:a16="http://schemas.microsoft.com/office/drawing/2014/main" id="{30B724A3-3985-4658-8C90-97A0D04C34B3}"/>
                    </a:ext>
                  </a:extLst>
                </p:cNvPr>
                <p:cNvSpPr txBox="1"/>
                <p:nvPr/>
              </p:nvSpPr>
              <p:spPr>
                <a:xfrm>
                  <a:off x="5280795" y="5431002"/>
                  <a:ext cx="682690" cy="433072"/>
                </a:xfrm>
                <a:prstGeom prst="rect">
                  <a:avLst/>
                </a:prstGeom>
                <a:noFill/>
              </p:spPr>
              <p:txBody>
                <a:bodyPr wrap="none" rtlCol="0">
                  <a:spAutoFit/>
                </a:bodyPr>
                <a:lstStyle/>
                <a:p>
                  <a:pPr algn="ctr"/>
                  <a:r>
                    <a:rPr lang="en-US" dirty="0">
                      <a:latin typeface="Arial" pitchFamily="34" charset="0"/>
                      <a:cs typeface="Arial" pitchFamily="34" charset="0"/>
                    </a:rPr>
                    <a:t>Hall</a:t>
                  </a:r>
                </a:p>
              </p:txBody>
            </p:sp>
            <p:cxnSp>
              <p:nvCxnSpPr>
                <p:cNvPr id="153" name="Straight Arrow Connector 152">
                  <a:extLst>
                    <a:ext uri="{FF2B5EF4-FFF2-40B4-BE49-F238E27FC236}">
                      <a16:creationId xmlns:a16="http://schemas.microsoft.com/office/drawing/2014/main" id="{1279A9D3-4B0D-47A1-8366-3CE1306C0F57}"/>
                    </a:ext>
                  </a:extLst>
                </p:cNvPr>
                <p:cNvCxnSpPr>
                  <a:cxnSpLocks/>
                  <a:stCxn id="196" idx="1"/>
                </p:cNvCxnSpPr>
                <p:nvPr/>
              </p:nvCxnSpPr>
              <p:spPr>
                <a:xfrm flipH="1">
                  <a:off x="3212714" y="3782210"/>
                  <a:ext cx="2121819" cy="618840"/>
                </a:xfrm>
                <a:prstGeom prst="straightConnector1">
                  <a:avLst/>
                </a:prstGeom>
                <a:ln w="127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57" name="Elbow Connector 49">
                  <a:extLst>
                    <a:ext uri="{FF2B5EF4-FFF2-40B4-BE49-F238E27FC236}">
                      <a16:creationId xmlns:a16="http://schemas.microsoft.com/office/drawing/2014/main" id="{A97A3D77-D121-4138-BD80-2737A09F4E3A}"/>
                    </a:ext>
                  </a:extLst>
                </p:cNvPr>
                <p:cNvCxnSpPr>
                  <a:cxnSpLocks/>
                  <a:stCxn id="196" idx="3"/>
                  <a:endCxn id="143" idx="0"/>
                </p:cNvCxnSpPr>
                <p:nvPr/>
              </p:nvCxnSpPr>
              <p:spPr>
                <a:xfrm>
                  <a:off x="6159151" y="3782210"/>
                  <a:ext cx="431934" cy="1019036"/>
                </a:xfrm>
                <a:prstGeom prst="bentConnector2">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76" name="Rounded Rectangle 68">
                  <a:extLst>
                    <a:ext uri="{FF2B5EF4-FFF2-40B4-BE49-F238E27FC236}">
                      <a16:creationId xmlns:a16="http://schemas.microsoft.com/office/drawing/2014/main" id="{5A6DF081-3BED-4B83-9250-8E223EB7918F}"/>
                    </a:ext>
                  </a:extLst>
                </p:cNvPr>
                <p:cNvSpPr/>
                <p:nvPr/>
              </p:nvSpPr>
              <p:spPr>
                <a:xfrm>
                  <a:off x="8427486" y="2383193"/>
                  <a:ext cx="329180" cy="65836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77" name="Straight Connector 176">
                  <a:extLst>
                    <a:ext uri="{FF2B5EF4-FFF2-40B4-BE49-F238E27FC236}">
                      <a16:creationId xmlns:a16="http://schemas.microsoft.com/office/drawing/2014/main" id="{3BC0DE82-D5E4-40B6-BB60-860B973EDB8C}"/>
                    </a:ext>
                  </a:extLst>
                </p:cNvPr>
                <p:cNvCxnSpPr>
                  <a:cxnSpLocks/>
                  <a:stCxn id="148" idx="0"/>
                </p:cNvCxnSpPr>
                <p:nvPr/>
              </p:nvCxnSpPr>
              <p:spPr>
                <a:xfrm>
                  <a:off x="3535507" y="5592702"/>
                  <a:ext cx="1327322"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79" name="TextBox 178">
                  <a:extLst>
                    <a:ext uri="{FF2B5EF4-FFF2-40B4-BE49-F238E27FC236}">
                      <a16:creationId xmlns:a16="http://schemas.microsoft.com/office/drawing/2014/main" id="{14B2FDDA-E125-4823-A1E0-BD1743B61B08}"/>
                    </a:ext>
                  </a:extLst>
                </p:cNvPr>
                <p:cNvSpPr txBox="1"/>
                <p:nvPr/>
              </p:nvSpPr>
              <p:spPr>
                <a:xfrm>
                  <a:off x="4576383" y="5736320"/>
                  <a:ext cx="607503" cy="270669"/>
                </a:xfrm>
                <a:prstGeom prst="rect">
                  <a:avLst/>
                </a:prstGeom>
                <a:noFill/>
              </p:spPr>
              <p:txBody>
                <a:bodyPr wrap="none" rtlCol="0">
                  <a:spAutoFit/>
                </a:bodyPr>
                <a:lstStyle/>
                <a:p>
                  <a:pPr algn="ctr"/>
                  <a:r>
                    <a:rPr lang="en-US" sz="900" dirty="0">
                      <a:latin typeface="Arial" pitchFamily="34" charset="0"/>
                      <a:cs typeface="Arial" pitchFamily="34" charset="0"/>
                    </a:rPr>
                    <a:t>Target</a:t>
                  </a:r>
                </a:p>
              </p:txBody>
            </p:sp>
            <p:sp>
              <p:nvSpPr>
                <p:cNvPr id="186" name="Oval 185">
                  <a:extLst>
                    <a:ext uri="{FF2B5EF4-FFF2-40B4-BE49-F238E27FC236}">
                      <a16:creationId xmlns:a16="http://schemas.microsoft.com/office/drawing/2014/main" id="{67926625-D000-4877-BC40-9B8D8F3AD5E5}"/>
                    </a:ext>
                  </a:extLst>
                </p:cNvPr>
                <p:cNvSpPr/>
                <p:nvPr/>
              </p:nvSpPr>
              <p:spPr>
                <a:xfrm>
                  <a:off x="4739387" y="5469259"/>
                  <a:ext cx="246885" cy="24688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7" name="Hexagon 186">
                  <a:extLst>
                    <a:ext uri="{FF2B5EF4-FFF2-40B4-BE49-F238E27FC236}">
                      <a16:creationId xmlns:a16="http://schemas.microsoft.com/office/drawing/2014/main" id="{00872246-404C-451A-888A-F03D27509587}"/>
                    </a:ext>
                  </a:extLst>
                </p:cNvPr>
                <p:cNvSpPr/>
                <p:nvPr/>
              </p:nvSpPr>
              <p:spPr>
                <a:xfrm>
                  <a:off x="3901257" y="4440570"/>
                  <a:ext cx="493770" cy="411484"/>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8" name="TextBox 187">
                  <a:extLst>
                    <a:ext uri="{FF2B5EF4-FFF2-40B4-BE49-F238E27FC236}">
                      <a16:creationId xmlns:a16="http://schemas.microsoft.com/office/drawing/2014/main" id="{E70248C0-6D76-4C07-85FD-493ADC82B850}"/>
                    </a:ext>
                  </a:extLst>
                </p:cNvPr>
                <p:cNvSpPr txBox="1"/>
                <p:nvPr/>
              </p:nvSpPr>
              <p:spPr>
                <a:xfrm>
                  <a:off x="3910535" y="4522866"/>
                  <a:ext cx="509761" cy="270669"/>
                </a:xfrm>
                <a:prstGeom prst="rect">
                  <a:avLst/>
                </a:prstGeom>
                <a:noFill/>
              </p:spPr>
              <p:txBody>
                <a:bodyPr wrap="none" rtlCol="0">
                  <a:spAutoFit/>
                </a:bodyPr>
                <a:lstStyle/>
                <a:p>
                  <a:pPr algn="ctr"/>
                  <a:r>
                    <a:rPr lang="en-US" sz="900" dirty="0">
                      <a:latin typeface="Arial" pitchFamily="34" charset="0"/>
                      <a:cs typeface="Arial" pitchFamily="34" charset="0"/>
                    </a:rPr>
                    <a:t>DAQ</a:t>
                  </a:r>
                </a:p>
              </p:txBody>
            </p:sp>
            <p:cxnSp>
              <p:nvCxnSpPr>
                <p:cNvPr id="192" name="Straight Connector 191">
                  <a:extLst>
                    <a:ext uri="{FF2B5EF4-FFF2-40B4-BE49-F238E27FC236}">
                      <a16:creationId xmlns:a16="http://schemas.microsoft.com/office/drawing/2014/main" id="{26E32D1F-1DF0-46DE-A609-3884D2C0286D}"/>
                    </a:ext>
                  </a:extLst>
                </p:cNvPr>
                <p:cNvCxnSpPr>
                  <a:cxnSpLocks/>
                  <a:endCxn id="187" idx="1"/>
                </p:cNvCxnSpPr>
                <p:nvPr/>
              </p:nvCxnSpPr>
              <p:spPr>
                <a:xfrm flipH="1" flipV="1">
                  <a:off x="4292156" y="4852054"/>
                  <a:ext cx="570673" cy="7406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6" name="TextBox 195">
                  <a:extLst>
                    <a:ext uri="{FF2B5EF4-FFF2-40B4-BE49-F238E27FC236}">
                      <a16:creationId xmlns:a16="http://schemas.microsoft.com/office/drawing/2014/main" id="{74B5642E-3DF2-4AB9-A859-3D82B4473775}"/>
                    </a:ext>
                  </a:extLst>
                </p:cNvPr>
                <p:cNvSpPr txBox="1"/>
                <p:nvPr/>
              </p:nvSpPr>
              <p:spPr>
                <a:xfrm>
                  <a:off x="5334533" y="3551377"/>
                  <a:ext cx="824618" cy="433072"/>
                </a:xfrm>
                <a:prstGeom prst="rect">
                  <a:avLst/>
                </a:prstGeom>
                <a:noFill/>
                <a:ln w="28575">
                  <a:solidFill>
                    <a:schemeClr val="tx1"/>
                  </a:solidFill>
                </a:ln>
              </p:spPr>
              <p:txBody>
                <a:bodyPr wrap="square" rtlCol="0">
                  <a:spAutoFit/>
                </a:bodyPr>
                <a:lstStyle/>
                <a:p>
                  <a:pPr algn="ctr"/>
                  <a:r>
                    <a:rPr lang="en-US" sz="900" dirty="0"/>
                    <a:t>Helicity Generator</a:t>
                  </a:r>
                </a:p>
              </p:txBody>
            </p:sp>
            <p:sp>
              <p:nvSpPr>
                <p:cNvPr id="108" name="TextBox 107">
                  <a:extLst>
                    <a:ext uri="{FF2B5EF4-FFF2-40B4-BE49-F238E27FC236}">
                      <a16:creationId xmlns:a16="http://schemas.microsoft.com/office/drawing/2014/main" id="{1E9F5F80-43D5-4B86-9BDC-6C1DEB551248}"/>
                    </a:ext>
                  </a:extLst>
                </p:cNvPr>
                <p:cNvSpPr txBox="1"/>
                <p:nvPr/>
              </p:nvSpPr>
              <p:spPr>
                <a:xfrm>
                  <a:off x="4761340" y="3123857"/>
                  <a:ext cx="652616" cy="433072"/>
                </a:xfrm>
                <a:prstGeom prst="rect">
                  <a:avLst/>
                </a:prstGeom>
                <a:noFill/>
              </p:spPr>
              <p:txBody>
                <a:bodyPr wrap="none" rtlCol="0">
                  <a:spAutoFit/>
                </a:bodyPr>
                <a:lstStyle/>
                <a:p>
                  <a:pPr algn="ctr"/>
                  <a:r>
                    <a:rPr lang="en-US" dirty="0">
                      <a:latin typeface="Arial" pitchFamily="34" charset="0"/>
                      <a:cs typeface="Arial" pitchFamily="34" charset="0"/>
                    </a:rPr>
                    <a:t>ISB</a:t>
                  </a:r>
                </a:p>
              </p:txBody>
            </p:sp>
            <p:sp>
              <p:nvSpPr>
                <p:cNvPr id="55" name="TextBox 54">
                  <a:extLst>
                    <a:ext uri="{FF2B5EF4-FFF2-40B4-BE49-F238E27FC236}">
                      <a16:creationId xmlns:a16="http://schemas.microsoft.com/office/drawing/2014/main" id="{908F4529-C335-4746-B038-2E31963F2543}"/>
                    </a:ext>
                  </a:extLst>
                </p:cNvPr>
                <p:cNvSpPr txBox="1"/>
                <p:nvPr/>
              </p:nvSpPr>
              <p:spPr>
                <a:xfrm>
                  <a:off x="5335123" y="2712374"/>
                  <a:ext cx="824618" cy="433072"/>
                </a:xfrm>
                <a:prstGeom prst="rect">
                  <a:avLst/>
                </a:prstGeom>
                <a:noFill/>
                <a:ln w="28575">
                  <a:solidFill>
                    <a:schemeClr val="tx1"/>
                  </a:solidFill>
                </a:ln>
              </p:spPr>
              <p:txBody>
                <a:bodyPr wrap="square" rtlCol="0">
                  <a:spAutoFit/>
                </a:bodyPr>
                <a:lstStyle/>
                <a:p>
                  <a:pPr algn="ctr"/>
                  <a:r>
                    <a:rPr lang="en-US" sz="900" dirty="0"/>
                    <a:t>60 Hz Line Sync</a:t>
                  </a:r>
                </a:p>
              </p:txBody>
            </p:sp>
          </p:grpSp>
          <p:cxnSp>
            <p:nvCxnSpPr>
              <p:cNvPr id="63" name="Straight Arrow Connector 62">
                <a:extLst>
                  <a:ext uri="{FF2B5EF4-FFF2-40B4-BE49-F238E27FC236}">
                    <a16:creationId xmlns:a16="http://schemas.microsoft.com/office/drawing/2014/main" id="{20FB0EB9-2ED4-4535-8730-B42B25D9C391}"/>
                  </a:ext>
                </a:extLst>
              </p:cNvPr>
              <p:cNvCxnSpPr>
                <a:cxnSpLocks/>
                <a:stCxn id="55" idx="2"/>
                <a:endCxn id="196" idx="0"/>
              </p:cNvCxnSpPr>
              <p:nvPr/>
            </p:nvCxnSpPr>
            <p:spPr>
              <a:xfrm flipH="1">
                <a:off x="8360603" y="2530066"/>
                <a:ext cx="590" cy="377339"/>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A16B3315-43E1-4B0D-8356-A82A5C7AE0D4}"/>
                  </a:ext>
                </a:extLst>
              </p:cNvPr>
              <p:cNvSpPr/>
              <p:nvPr/>
            </p:nvSpPr>
            <p:spPr>
              <a:xfrm>
                <a:off x="5732238" y="3568700"/>
                <a:ext cx="94237" cy="8613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81" name="Straight Connector 80">
                <a:extLst>
                  <a:ext uri="{FF2B5EF4-FFF2-40B4-BE49-F238E27FC236}">
                    <a16:creationId xmlns:a16="http://schemas.microsoft.com/office/drawing/2014/main" id="{4A12437B-F417-4AA1-97C7-A086F3E8AF7C}"/>
                  </a:ext>
                </a:extLst>
              </p:cNvPr>
              <p:cNvCxnSpPr>
                <a:cxnSpLocks/>
                <a:stCxn id="80" idx="3"/>
                <a:endCxn id="188" idx="1"/>
              </p:cNvCxnSpPr>
              <p:nvPr/>
            </p:nvCxnSpPr>
            <p:spPr>
              <a:xfrm>
                <a:off x="5826475" y="3999384"/>
                <a:ext cx="719561" cy="4160"/>
              </a:xfrm>
              <a:prstGeom prst="line">
                <a:avLst/>
              </a:prstGeom>
              <a:ln>
                <a:solidFill>
                  <a:srgbClr val="00B050"/>
                </a:solidFill>
                <a:headEnd type="stealth" w="lg" len="lg"/>
              </a:ln>
            </p:spPr>
            <p:style>
              <a:lnRef idx="1">
                <a:schemeClr val="accent1"/>
              </a:lnRef>
              <a:fillRef idx="0">
                <a:schemeClr val="accent1"/>
              </a:fillRef>
              <a:effectRef idx="0">
                <a:schemeClr val="accent1"/>
              </a:effectRef>
              <a:fontRef idx="minor">
                <a:schemeClr val="tx1"/>
              </a:fontRef>
            </p:style>
          </p:cxnSp>
          <p:cxnSp>
            <p:nvCxnSpPr>
              <p:cNvPr id="86" name="Elbow Connector 49">
                <a:extLst>
                  <a:ext uri="{FF2B5EF4-FFF2-40B4-BE49-F238E27FC236}">
                    <a16:creationId xmlns:a16="http://schemas.microsoft.com/office/drawing/2014/main" id="{028EFB93-8D3B-4603-805F-1FBEE92F5253}"/>
                  </a:ext>
                </a:extLst>
              </p:cNvPr>
              <p:cNvCxnSpPr>
                <a:cxnSpLocks/>
                <a:stCxn id="55" idx="3"/>
                <a:endCxn id="123" idx="0"/>
              </p:cNvCxnSpPr>
              <p:nvPr/>
            </p:nvCxnSpPr>
            <p:spPr>
              <a:xfrm>
                <a:off x="8773502" y="2299234"/>
                <a:ext cx="1197908" cy="1334401"/>
              </a:xfrm>
              <a:prstGeom prst="bentConnector3">
                <a:avLst>
                  <a:gd name="adj1" fmla="val 50000"/>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sp>
          <p:nvSpPr>
            <p:cNvPr id="101" name="TextBox 100">
              <a:extLst>
                <a:ext uri="{FF2B5EF4-FFF2-40B4-BE49-F238E27FC236}">
                  <a16:creationId xmlns:a16="http://schemas.microsoft.com/office/drawing/2014/main" id="{31986432-DDE3-4D62-A5F0-63EA6248804A}"/>
                </a:ext>
              </a:extLst>
            </p:cNvPr>
            <p:cNvSpPr txBox="1"/>
            <p:nvPr/>
          </p:nvSpPr>
          <p:spPr>
            <a:xfrm>
              <a:off x="8596381" y="3513798"/>
              <a:ext cx="652616" cy="595473"/>
            </a:xfrm>
            <a:prstGeom prst="rect">
              <a:avLst/>
            </a:prstGeom>
            <a:noFill/>
          </p:spPr>
          <p:txBody>
            <a:bodyPr wrap="none" rtlCol="0">
              <a:spAutoFit/>
            </a:bodyPr>
            <a:lstStyle/>
            <a:p>
              <a:pPr algn="ctr"/>
              <a:r>
                <a:rPr lang="en-US" sz="900" dirty="0">
                  <a:solidFill>
                    <a:srgbClr val="0070C0"/>
                  </a:solidFill>
                  <a:latin typeface="Arial" pitchFamily="34" charset="0"/>
                  <a:cs typeface="Arial" pitchFamily="34" charset="0"/>
                </a:rPr>
                <a:t>Real</a:t>
              </a:r>
            </a:p>
            <a:p>
              <a:pPr algn="ctr"/>
              <a:r>
                <a:rPr lang="en-US" sz="900" dirty="0">
                  <a:solidFill>
                    <a:srgbClr val="0070C0"/>
                  </a:solidFill>
                  <a:latin typeface="Arial" pitchFamily="34" charset="0"/>
                  <a:cs typeface="Arial" pitchFamily="34" charset="0"/>
                </a:rPr>
                <a:t>Helicity</a:t>
              </a:r>
            </a:p>
            <a:p>
              <a:pPr algn="ctr"/>
              <a:r>
                <a:rPr lang="en-US" sz="900" dirty="0">
                  <a:solidFill>
                    <a:srgbClr val="0070C0"/>
                  </a:solidFill>
                  <a:latin typeface="Arial" pitchFamily="34" charset="0"/>
                  <a:cs typeface="Arial" pitchFamily="34" charset="0"/>
                </a:rPr>
                <a:t>Fiber</a:t>
              </a:r>
            </a:p>
          </p:txBody>
        </p:sp>
      </p:grpSp>
      <p:sp>
        <p:nvSpPr>
          <p:cNvPr id="50" name="Speech Bubble: Rectangle with Corners Rounded 49">
            <a:extLst>
              <a:ext uri="{FF2B5EF4-FFF2-40B4-BE49-F238E27FC236}">
                <a16:creationId xmlns:a16="http://schemas.microsoft.com/office/drawing/2014/main" id="{73F1C78E-4EEF-4C07-8617-2C22294121A4}"/>
              </a:ext>
            </a:extLst>
          </p:cNvPr>
          <p:cNvSpPr/>
          <p:nvPr/>
        </p:nvSpPr>
        <p:spPr>
          <a:xfrm>
            <a:off x="8918104" y="2696571"/>
            <a:ext cx="748694" cy="628643"/>
          </a:xfrm>
          <a:prstGeom prst="wedgeRoundRectCallout">
            <a:avLst>
              <a:gd name="adj1" fmla="val 17404"/>
              <a:gd name="adj2" fmla="val 134552"/>
              <a:gd name="adj3" fmla="val 16667"/>
            </a:avLst>
          </a:prstGeom>
          <a:solidFill>
            <a:schemeClr val="accent3">
              <a:lumMod val="20000"/>
              <a:lumOff val="80000"/>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Check relative timing</a:t>
            </a:r>
          </a:p>
        </p:txBody>
      </p:sp>
      <p:sp>
        <p:nvSpPr>
          <p:cNvPr id="106" name="Speech Bubble: Rectangle with Corners Rounded 105">
            <a:extLst>
              <a:ext uri="{FF2B5EF4-FFF2-40B4-BE49-F238E27FC236}">
                <a16:creationId xmlns:a16="http://schemas.microsoft.com/office/drawing/2014/main" id="{3B9DBC3C-6D5B-4EBD-970D-C6363CD54B73}"/>
              </a:ext>
            </a:extLst>
          </p:cNvPr>
          <p:cNvSpPr/>
          <p:nvPr/>
        </p:nvSpPr>
        <p:spPr>
          <a:xfrm>
            <a:off x="2688414" y="3295301"/>
            <a:ext cx="2590043" cy="1096764"/>
          </a:xfrm>
          <a:prstGeom prst="wedgeRoundRectCallout">
            <a:avLst>
              <a:gd name="adj1" fmla="val 59838"/>
              <a:gd name="adj2" fmla="val 9279"/>
              <a:gd name="adj3" fmla="val 16667"/>
            </a:avLst>
          </a:prstGeom>
          <a:solidFill>
            <a:schemeClr val="accent3">
              <a:lumMod val="20000"/>
              <a:lumOff val="80000"/>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tx1"/>
                </a:solidFill>
              </a:rPr>
              <a:t>Helicity Decoder Board</a:t>
            </a:r>
          </a:p>
          <a:p>
            <a:pPr algn="ctr"/>
            <a:r>
              <a:rPr lang="en-US" sz="1350" dirty="0">
                <a:solidFill>
                  <a:schemeClr val="tx1"/>
                </a:solidFill>
              </a:rPr>
              <a:t>Check relative timing</a:t>
            </a:r>
          </a:p>
          <a:p>
            <a:pPr algn="ctr"/>
            <a:endParaRPr lang="en-US" sz="1350" dirty="0">
              <a:solidFill>
                <a:schemeClr val="tx1"/>
              </a:solidFill>
            </a:endParaRPr>
          </a:p>
          <a:p>
            <a:pPr algn="ctr"/>
            <a:endParaRPr lang="en-US" sz="1350" dirty="0">
              <a:solidFill>
                <a:schemeClr val="tx1"/>
              </a:solidFill>
            </a:endParaRPr>
          </a:p>
          <a:p>
            <a:pPr algn="ctr"/>
            <a:endParaRPr lang="en-US" sz="1350" dirty="0">
              <a:solidFill>
                <a:schemeClr val="tx1"/>
              </a:solidFill>
            </a:endParaRPr>
          </a:p>
        </p:txBody>
      </p:sp>
      <p:grpSp>
        <p:nvGrpSpPr>
          <p:cNvPr id="56" name="Group 55">
            <a:extLst>
              <a:ext uri="{FF2B5EF4-FFF2-40B4-BE49-F238E27FC236}">
                <a16:creationId xmlns:a16="http://schemas.microsoft.com/office/drawing/2014/main" id="{CEC4B5D1-57BE-433F-9EAB-F0E13969F6C6}"/>
              </a:ext>
            </a:extLst>
          </p:cNvPr>
          <p:cNvGrpSpPr/>
          <p:nvPr/>
        </p:nvGrpSpPr>
        <p:grpSpPr>
          <a:xfrm>
            <a:off x="2840226" y="3676147"/>
            <a:ext cx="1609431" cy="600407"/>
            <a:chOff x="2438441" y="3544775"/>
            <a:chExt cx="2145683" cy="800459"/>
          </a:xfrm>
        </p:grpSpPr>
        <p:cxnSp>
          <p:nvCxnSpPr>
            <p:cNvPr id="107" name="Straight Arrow Connector 106">
              <a:extLst>
                <a:ext uri="{FF2B5EF4-FFF2-40B4-BE49-F238E27FC236}">
                  <a16:creationId xmlns:a16="http://schemas.microsoft.com/office/drawing/2014/main" id="{1ACCBB01-D33C-4C28-89F3-B4EC5BE9F432}"/>
                </a:ext>
              </a:extLst>
            </p:cNvPr>
            <p:cNvCxnSpPr>
              <a:cxnSpLocks/>
            </p:cNvCxnSpPr>
            <p:nvPr/>
          </p:nvCxnSpPr>
          <p:spPr>
            <a:xfrm>
              <a:off x="2441615" y="4345234"/>
              <a:ext cx="214250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7AECF6BA-D891-4EEF-A6D4-815F30235A3C}"/>
                </a:ext>
              </a:extLst>
            </p:cNvPr>
            <p:cNvCxnSpPr>
              <a:cxnSpLocks/>
            </p:cNvCxnSpPr>
            <p:nvPr/>
          </p:nvCxnSpPr>
          <p:spPr>
            <a:xfrm flipV="1">
              <a:off x="2438441" y="3544775"/>
              <a:ext cx="0" cy="8002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17" name="TextBox 116">
            <a:extLst>
              <a:ext uri="{FF2B5EF4-FFF2-40B4-BE49-F238E27FC236}">
                <a16:creationId xmlns:a16="http://schemas.microsoft.com/office/drawing/2014/main" id="{446B4A75-312E-4680-A3E1-6C324435DDE0}"/>
              </a:ext>
            </a:extLst>
          </p:cNvPr>
          <p:cNvSpPr txBox="1"/>
          <p:nvPr/>
        </p:nvSpPr>
        <p:spPr>
          <a:xfrm>
            <a:off x="5671699" y="4132910"/>
            <a:ext cx="550151" cy="230832"/>
          </a:xfrm>
          <a:prstGeom prst="rect">
            <a:avLst/>
          </a:prstGeom>
          <a:noFill/>
        </p:spPr>
        <p:txBody>
          <a:bodyPr wrap="none" rtlCol="0">
            <a:spAutoFit/>
          </a:bodyPr>
          <a:lstStyle/>
          <a:p>
            <a:pPr algn="ctr"/>
            <a:r>
              <a:rPr lang="en-US" sz="900" dirty="0">
                <a:latin typeface="Arial" pitchFamily="34" charset="0"/>
                <a:cs typeface="Arial" pitchFamily="34" charset="0"/>
              </a:rPr>
              <a:t>Trigger</a:t>
            </a:r>
          </a:p>
        </p:txBody>
      </p:sp>
      <p:grpSp>
        <p:nvGrpSpPr>
          <p:cNvPr id="67" name="Group 66">
            <a:extLst>
              <a:ext uri="{FF2B5EF4-FFF2-40B4-BE49-F238E27FC236}">
                <a16:creationId xmlns:a16="http://schemas.microsoft.com/office/drawing/2014/main" id="{0990EC9A-614A-4336-B44B-CB6CC5366702}"/>
              </a:ext>
            </a:extLst>
          </p:cNvPr>
          <p:cNvGrpSpPr/>
          <p:nvPr/>
        </p:nvGrpSpPr>
        <p:grpSpPr>
          <a:xfrm>
            <a:off x="3161403" y="4030061"/>
            <a:ext cx="408929" cy="237949"/>
            <a:chOff x="822492" y="4961648"/>
            <a:chExt cx="545181" cy="317232"/>
          </a:xfrm>
        </p:grpSpPr>
        <p:cxnSp>
          <p:nvCxnSpPr>
            <p:cNvPr id="60" name="Straight Connector 59">
              <a:extLst>
                <a:ext uri="{FF2B5EF4-FFF2-40B4-BE49-F238E27FC236}">
                  <a16:creationId xmlns:a16="http://schemas.microsoft.com/office/drawing/2014/main" id="{C2C0ECC2-9388-40A8-9364-4EF749BAD49F}"/>
                </a:ext>
              </a:extLst>
            </p:cNvPr>
            <p:cNvCxnSpPr>
              <a:cxnSpLocks/>
            </p:cNvCxnSpPr>
            <p:nvPr/>
          </p:nvCxnSpPr>
          <p:spPr>
            <a:xfrm>
              <a:off x="822492" y="5276753"/>
              <a:ext cx="181727"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3C8A2E42-E538-4023-AEA5-CB0600C0699A}"/>
                </a:ext>
              </a:extLst>
            </p:cNvPr>
            <p:cNvCxnSpPr>
              <a:cxnSpLocks/>
            </p:cNvCxnSpPr>
            <p:nvPr/>
          </p:nvCxnSpPr>
          <p:spPr>
            <a:xfrm>
              <a:off x="1004219" y="4961648"/>
              <a:ext cx="181727"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192260A4-071E-4249-86D7-AEA663AFBCA8}"/>
                </a:ext>
              </a:extLst>
            </p:cNvPr>
            <p:cNvCxnSpPr>
              <a:cxnSpLocks/>
            </p:cNvCxnSpPr>
            <p:nvPr/>
          </p:nvCxnSpPr>
          <p:spPr>
            <a:xfrm>
              <a:off x="1185946" y="5278880"/>
              <a:ext cx="181727"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5EE167CE-9856-48B1-8A81-B8EEC58E5E84}"/>
                </a:ext>
              </a:extLst>
            </p:cNvPr>
            <p:cNvCxnSpPr>
              <a:cxnSpLocks/>
            </p:cNvCxnSpPr>
            <p:nvPr/>
          </p:nvCxnSpPr>
          <p:spPr>
            <a:xfrm flipV="1">
              <a:off x="1004219" y="4965496"/>
              <a:ext cx="0" cy="31125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97180ADD-DDC1-4107-99FF-D8E4DCDFAC0D}"/>
                </a:ext>
              </a:extLst>
            </p:cNvPr>
            <p:cNvCxnSpPr>
              <a:cxnSpLocks/>
            </p:cNvCxnSpPr>
            <p:nvPr/>
          </p:nvCxnSpPr>
          <p:spPr>
            <a:xfrm flipV="1">
              <a:off x="1185946" y="4961648"/>
              <a:ext cx="0" cy="31125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135" name="Group 134">
            <a:extLst>
              <a:ext uri="{FF2B5EF4-FFF2-40B4-BE49-F238E27FC236}">
                <a16:creationId xmlns:a16="http://schemas.microsoft.com/office/drawing/2014/main" id="{237A2983-4039-445C-94F6-7867A08ED652}"/>
              </a:ext>
            </a:extLst>
          </p:cNvPr>
          <p:cNvGrpSpPr/>
          <p:nvPr/>
        </p:nvGrpSpPr>
        <p:grpSpPr>
          <a:xfrm>
            <a:off x="3641017" y="4030061"/>
            <a:ext cx="408929" cy="237949"/>
            <a:chOff x="822492" y="4961648"/>
            <a:chExt cx="545181" cy="317232"/>
          </a:xfrm>
        </p:grpSpPr>
        <p:cxnSp>
          <p:nvCxnSpPr>
            <p:cNvPr id="136" name="Straight Connector 135">
              <a:extLst>
                <a:ext uri="{FF2B5EF4-FFF2-40B4-BE49-F238E27FC236}">
                  <a16:creationId xmlns:a16="http://schemas.microsoft.com/office/drawing/2014/main" id="{7B846B30-1871-433C-9A54-B25984C29372}"/>
                </a:ext>
              </a:extLst>
            </p:cNvPr>
            <p:cNvCxnSpPr>
              <a:cxnSpLocks/>
            </p:cNvCxnSpPr>
            <p:nvPr/>
          </p:nvCxnSpPr>
          <p:spPr>
            <a:xfrm>
              <a:off x="822492" y="5276753"/>
              <a:ext cx="181727"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C348038-6DA0-4312-AE29-5B8481186043}"/>
                </a:ext>
              </a:extLst>
            </p:cNvPr>
            <p:cNvCxnSpPr>
              <a:cxnSpLocks/>
            </p:cNvCxnSpPr>
            <p:nvPr/>
          </p:nvCxnSpPr>
          <p:spPr>
            <a:xfrm>
              <a:off x="1004219" y="4961648"/>
              <a:ext cx="181727"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05E8D90-0459-479F-817E-6C9C68CA98C6}"/>
                </a:ext>
              </a:extLst>
            </p:cNvPr>
            <p:cNvCxnSpPr>
              <a:cxnSpLocks/>
            </p:cNvCxnSpPr>
            <p:nvPr/>
          </p:nvCxnSpPr>
          <p:spPr>
            <a:xfrm>
              <a:off x="1185946" y="5278880"/>
              <a:ext cx="181727"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CE9A9A6C-141E-4279-A7F0-B0B03B5C8AFA}"/>
                </a:ext>
              </a:extLst>
            </p:cNvPr>
            <p:cNvCxnSpPr>
              <a:cxnSpLocks/>
            </p:cNvCxnSpPr>
            <p:nvPr/>
          </p:nvCxnSpPr>
          <p:spPr>
            <a:xfrm flipV="1">
              <a:off x="1004219" y="4965496"/>
              <a:ext cx="0" cy="31125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4E9B92B4-117A-4E3B-A6AD-93C411BA09E0}"/>
                </a:ext>
              </a:extLst>
            </p:cNvPr>
            <p:cNvCxnSpPr>
              <a:cxnSpLocks/>
            </p:cNvCxnSpPr>
            <p:nvPr/>
          </p:nvCxnSpPr>
          <p:spPr>
            <a:xfrm flipV="1">
              <a:off x="1185946" y="4961648"/>
              <a:ext cx="0" cy="31125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69" name="Straight Arrow Connector 68">
            <a:extLst>
              <a:ext uri="{FF2B5EF4-FFF2-40B4-BE49-F238E27FC236}">
                <a16:creationId xmlns:a16="http://schemas.microsoft.com/office/drawing/2014/main" id="{592F1B3C-FBF5-4697-B5E6-95C529C5B8C9}"/>
              </a:ext>
            </a:extLst>
          </p:cNvPr>
          <p:cNvCxnSpPr>
            <a:cxnSpLocks/>
          </p:cNvCxnSpPr>
          <p:nvPr/>
        </p:nvCxnSpPr>
        <p:spPr>
          <a:xfrm>
            <a:off x="3297713" y="4146794"/>
            <a:ext cx="479613" cy="0"/>
          </a:xfrm>
          <a:prstGeom prst="straightConnector1">
            <a:avLst/>
          </a:prstGeom>
          <a:ln>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56" name="Speech Bubble: Rectangle with Corners Rounded 155">
            <a:extLst>
              <a:ext uri="{FF2B5EF4-FFF2-40B4-BE49-F238E27FC236}">
                <a16:creationId xmlns:a16="http://schemas.microsoft.com/office/drawing/2014/main" id="{8E41BB90-42DA-4ECB-8C71-9118459642EC}"/>
              </a:ext>
            </a:extLst>
          </p:cNvPr>
          <p:cNvSpPr/>
          <p:nvPr/>
        </p:nvSpPr>
        <p:spPr>
          <a:xfrm>
            <a:off x="2567626" y="4570603"/>
            <a:ext cx="1282542" cy="490068"/>
          </a:xfrm>
          <a:prstGeom prst="wedgeRoundRectCallout">
            <a:avLst>
              <a:gd name="adj1" fmla="val 9580"/>
              <a:gd name="adj2" fmla="val -134683"/>
              <a:gd name="adj3" fmla="val 16667"/>
            </a:avLst>
          </a:prstGeom>
          <a:solidFill>
            <a:schemeClr val="accent3">
              <a:lumMod val="20000"/>
              <a:lumOff val="80000"/>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Board Input Delay (0-30 µs)</a:t>
            </a:r>
          </a:p>
        </p:txBody>
      </p:sp>
      <p:sp>
        <p:nvSpPr>
          <p:cNvPr id="6" name="TextBox 5"/>
          <p:cNvSpPr txBox="1"/>
          <p:nvPr/>
        </p:nvSpPr>
        <p:spPr>
          <a:xfrm>
            <a:off x="5095361" y="6035385"/>
            <a:ext cx="2638543" cy="343620"/>
          </a:xfrm>
          <a:prstGeom prst="rect">
            <a:avLst/>
          </a:prstGeom>
          <a:noFill/>
        </p:spPr>
        <p:txBody>
          <a:bodyPr wrap="none" rtlCol="0">
            <a:spAutoFit/>
          </a:bodyPr>
          <a:lstStyle/>
          <a:p>
            <a:r>
              <a:rPr lang="en-US" sz="1633" dirty="0"/>
              <a:t>Slide courtesy of R. Suleiman</a:t>
            </a:r>
          </a:p>
        </p:txBody>
      </p:sp>
    </p:spTree>
    <p:extLst>
      <p:ext uri="{BB962C8B-B14F-4D97-AF65-F5344CB8AC3E}">
        <p14:creationId xmlns:p14="http://schemas.microsoft.com/office/powerpoint/2010/main" val="2356769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things to think about before 90% </a:t>
            </a:r>
            <a:r>
              <a:rPr lang="en-US" dirty="0"/>
              <a:t>review </a:t>
            </a:r>
            <a:r>
              <a:rPr lang="en-US" dirty="0" smtClean="0"/>
              <a:t>(As of </a:t>
            </a:r>
            <a:r>
              <a:rPr lang="en-US" dirty="0"/>
              <a:t>Dec. Collab. Meeting)</a:t>
            </a:r>
          </a:p>
        </p:txBody>
      </p:sp>
      <p:sp>
        <p:nvSpPr>
          <p:cNvPr id="3" name="Content Placeholder 2"/>
          <p:cNvSpPr>
            <a:spLocks noGrp="1"/>
          </p:cNvSpPr>
          <p:nvPr>
            <p:ph idx="1"/>
          </p:nvPr>
        </p:nvSpPr>
        <p:spPr/>
        <p:txBody>
          <a:bodyPr/>
          <a:lstStyle/>
          <a:p>
            <a:r>
              <a:rPr lang="en-US" dirty="0" smtClean="0"/>
              <a:t>Helicity readout options</a:t>
            </a:r>
          </a:p>
          <a:p>
            <a:pPr lvl="1"/>
            <a:r>
              <a:rPr lang="en-US" dirty="0" smtClean="0"/>
              <a:t>“Traditional” helicity readout using IO registers &amp; scalers with some NIM signal handling</a:t>
            </a:r>
          </a:p>
          <a:p>
            <a:pPr lvl="1"/>
            <a:r>
              <a:rPr lang="en-US" dirty="0" smtClean="0"/>
              <a:t>A new helicity decoder board has been developed; a prototype is available but testing hasn’t started yet</a:t>
            </a:r>
          </a:p>
          <a:p>
            <a:r>
              <a:rPr lang="en-US" dirty="0" smtClean="0"/>
              <a:t>Scalers</a:t>
            </a:r>
          </a:p>
          <a:p>
            <a:pPr lvl="1"/>
            <a:r>
              <a:rPr lang="en-US" dirty="0" smtClean="0"/>
              <a:t>Several scalers are in the budget, but we haven’t enumerated the signals we are inputting</a:t>
            </a:r>
          </a:p>
          <a:p>
            <a:pPr lvl="1"/>
            <a:r>
              <a:rPr lang="en-US" dirty="0" smtClean="0"/>
              <a:t>If we want to scale PMT-like signals, would also need discriminators</a:t>
            </a:r>
          </a:p>
          <a:p>
            <a:pPr lvl="1"/>
            <a:r>
              <a:rPr lang="en-US" dirty="0" smtClean="0"/>
              <a:t>Note that the FADCs have a mode in which they can provide counters of the pulses above threshold, so signals in FADCs could do without a scaler</a:t>
            </a:r>
            <a:endParaRPr lang="en-US" dirty="0"/>
          </a:p>
          <a:p>
            <a:r>
              <a:rPr lang="en-US" dirty="0"/>
              <a:t>Beam modulation</a:t>
            </a:r>
          </a:p>
          <a:p>
            <a:pPr lvl="1"/>
            <a:r>
              <a:rPr lang="en-US" dirty="0"/>
              <a:t>The beam modulation system itself is hall infrastructure</a:t>
            </a:r>
          </a:p>
          <a:p>
            <a:pPr lvl="1"/>
            <a:r>
              <a:rPr lang="en-US" dirty="0"/>
              <a:t>Modulation cycle start should be synchronized with DAQ; details may depend on modulation frequency, </a:t>
            </a:r>
            <a:r>
              <a:rPr lang="en-US" dirty="0" err="1"/>
              <a:t>etc</a:t>
            </a:r>
            <a:endParaRPr lang="en-US" dirty="0"/>
          </a:p>
          <a:p>
            <a:r>
              <a:rPr lang="en-US" dirty="0" smtClean="0"/>
              <a:t>What else?</a:t>
            </a:r>
          </a:p>
          <a:p>
            <a:pPr lvl="1"/>
            <a:r>
              <a:rPr lang="en-US" dirty="0" smtClean="0">
                <a:solidFill>
                  <a:srgbClr val="00B050"/>
                </a:solidFill>
              </a:rPr>
              <a:t>Do any subsystems need slow controls/EPICS support that they haven’t already included?</a:t>
            </a:r>
            <a:endParaRPr lang="en-US" dirty="0">
              <a:solidFill>
                <a:srgbClr val="00B050"/>
              </a:solidFill>
            </a:endParaRPr>
          </a:p>
        </p:txBody>
      </p:sp>
      <p:sp>
        <p:nvSpPr>
          <p:cNvPr id="4" name="Footer Placeholder 3"/>
          <p:cNvSpPr>
            <a:spLocks noGrp="1"/>
          </p:cNvSpPr>
          <p:nvPr>
            <p:ph type="ftr" sz="quarter" idx="11"/>
          </p:nvPr>
        </p:nvSpPr>
        <p:spPr/>
        <p:txBody>
          <a:bodyPr/>
          <a:lstStyle/>
          <a:p>
            <a:r>
              <a:rPr lang="en-US" smtClean="0"/>
              <a:t>MOLLER  DAQ Update, 21 June 2022</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3</a:t>
            </a:fld>
            <a:endParaRPr lang="en-US" dirty="0"/>
          </a:p>
        </p:txBody>
      </p:sp>
    </p:spTree>
    <p:extLst>
      <p:ext uri="{BB962C8B-B14F-4D97-AF65-F5344CB8AC3E}">
        <p14:creationId xmlns:p14="http://schemas.microsoft.com/office/powerpoint/2010/main" val="11936862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 mode data rate calculation</a:t>
            </a:r>
            <a:endParaRPr lang="en-US" dirty="0"/>
          </a:p>
        </p:txBody>
      </p:sp>
      <p:sp>
        <p:nvSpPr>
          <p:cNvPr id="3" name="Content Placeholder 2"/>
          <p:cNvSpPr>
            <a:spLocks noGrp="1"/>
          </p:cNvSpPr>
          <p:nvPr>
            <p:ph idx="1"/>
          </p:nvPr>
        </p:nvSpPr>
        <p:spPr/>
        <p:txBody>
          <a:bodyPr/>
          <a:lstStyle/>
          <a:p>
            <a:r>
              <a:rPr lang="en-US" dirty="0"/>
              <a:t>Production mode:</a:t>
            </a:r>
          </a:p>
          <a:p>
            <a:pPr lvl="1"/>
            <a:r>
              <a:rPr lang="en-US" dirty="0"/>
              <a:t>Read out data for each helicity window separated into 4 blocks (4 data units)</a:t>
            </a:r>
          </a:p>
          <a:p>
            <a:pPr lvl="1"/>
            <a:r>
              <a:rPr lang="en-US" dirty="0"/>
              <a:t>Each data unit consists of 4 items: </a:t>
            </a:r>
          </a:p>
          <a:p>
            <a:pPr lvl="2"/>
            <a:r>
              <a:rPr lang="en-US" dirty="0"/>
              <a:t>The sum, sum of squares, minimum, maximum, and number of the collected samples </a:t>
            </a:r>
          </a:p>
          <a:p>
            <a:pPr lvl="2"/>
            <a:r>
              <a:rPr lang="en-US" dirty="0"/>
              <a:t>(calculating these is done in the FPGA)   </a:t>
            </a:r>
            <a:r>
              <a:rPr lang="en-US" dirty="0" smtClean="0">
                <a:sym typeface="Wingdings" panose="05000000000000000000" pitchFamily="2" charset="2"/>
              </a:rPr>
              <a:t></a:t>
            </a:r>
            <a:r>
              <a:rPr lang="en-US" dirty="0" smtClean="0"/>
              <a:t>   </a:t>
            </a:r>
            <a:r>
              <a:rPr lang="en-US" dirty="0"/>
              <a:t>4+8+4+4+2 = 22 </a:t>
            </a:r>
            <a:r>
              <a:rPr lang="en-US" dirty="0" smtClean="0"/>
              <a:t>bytes</a:t>
            </a:r>
          </a:p>
          <a:p>
            <a:pPr lvl="1"/>
            <a:r>
              <a:rPr lang="en-US" dirty="0" smtClean="0"/>
              <a:t>At </a:t>
            </a:r>
            <a:r>
              <a:rPr lang="en-US" dirty="0"/>
              <a:t>15 </a:t>
            </a:r>
            <a:r>
              <a:rPr lang="en-US" dirty="0" err="1"/>
              <a:t>Msps</a:t>
            </a:r>
            <a:r>
              <a:rPr lang="en-US" dirty="0"/>
              <a:t> ~7000 ADC samples per window from which to calculate these</a:t>
            </a:r>
          </a:p>
          <a:p>
            <a:pPr lvl="1"/>
            <a:r>
              <a:rPr lang="en-US" dirty="0"/>
              <a:t>4 data units  x 22  =  88 bytes / channel / window</a:t>
            </a:r>
          </a:p>
          <a:p>
            <a:pPr lvl="1"/>
            <a:r>
              <a:rPr lang="en-US" dirty="0"/>
              <a:t>Add 8 bytes for one timestamp per helicity window -&gt; 96 bytes / channel /window</a:t>
            </a:r>
          </a:p>
          <a:p>
            <a:pPr lvl="1"/>
            <a:r>
              <a:rPr lang="en-US" dirty="0"/>
              <a:t>With 16 channels per board with one readout link that’s about ~ 2kB / helicity window per board or  ~4 MB / sec per </a:t>
            </a:r>
            <a:r>
              <a:rPr lang="en-US" dirty="0" smtClean="0"/>
              <a:t>board</a:t>
            </a:r>
          </a:p>
          <a:p>
            <a:pPr lvl="1"/>
            <a:r>
              <a:rPr lang="en-US" dirty="0" smtClean="0"/>
              <a:t>Then 32 modules gives ~130 MB/s</a:t>
            </a:r>
          </a:p>
          <a:p>
            <a:pPr marL="0" indent="0">
              <a:buNone/>
            </a:pPr>
            <a:endParaRPr lang="en-US" dirty="0"/>
          </a:p>
          <a:p>
            <a:r>
              <a:rPr lang="en-US" dirty="0"/>
              <a:t>For diagnostic purposes and during tracking readout every ADC sample for selected channels at ~34 </a:t>
            </a:r>
            <a:r>
              <a:rPr lang="en-US" dirty="0" smtClean="0"/>
              <a:t>MB/sec/channel</a:t>
            </a:r>
          </a:p>
          <a:p>
            <a:pPr lvl="1"/>
            <a:r>
              <a:rPr lang="en-US" dirty="0" smtClean="0"/>
              <a:t>One uses is to check gate timing with tune mode beam; helicity windows can be </a:t>
            </a:r>
            <a:r>
              <a:rPr lang="en-US" dirty="0" err="1" smtClean="0"/>
              <a:t>prescaled</a:t>
            </a:r>
            <a:endParaRPr lang="en-US" dirty="0"/>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smtClean="0"/>
              <a:t>MOLLER  DAQ Update, 21 June 2022</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30</a:t>
            </a:fld>
            <a:endParaRPr lang="en-US" dirty="0"/>
          </a:p>
        </p:txBody>
      </p:sp>
    </p:spTree>
    <p:extLst>
      <p:ext uri="{BB962C8B-B14F-4D97-AF65-F5344CB8AC3E}">
        <p14:creationId xmlns:p14="http://schemas.microsoft.com/office/powerpoint/2010/main" val="17266136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0BFF0-AF9B-244C-92DD-489C13FD712E}"/>
              </a:ext>
            </a:extLst>
          </p:cNvPr>
          <p:cNvSpPr>
            <a:spLocks noGrp="1"/>
          </p:cNvSpPr>
          <p:nvPr>
            <p:ph type="title"/>
          </p:nvPr>
        </p:nvSpPr>
        <p:spPr/>
        <p:txBody>
          <a:bodyPr/>
          <a:lstStyle/>
          <a:p>
            <a:r>
              <a:rPr lang="en-US" dirty="0"/>
              <a:t>Counting Mode Triggering</a:t>
            </a:r>
          </a:p>
        </p:txBody>
      </p:sp>
      <p:sp>
        <p:nvSpPr>
          <p:cNvPr id="4" name="Slide Number Placeholder 3">
            <a:extLst>
              <a:ext uri="{FF2B5EF4-FFF2-40B4-BE49-F238E27FC236}">
                <a16:creationId xmlns:a16="http://schemas.microsoft.com/office/drawing/2014/main" id="{5F108FB0-0079-F744-8BE7-C2B078B0EBDC}"/>
              </a:ext>
            </a:extLst>
          </p:cNvPr>
          <p:cNvSpPr>
            <a:spLocks noGrp="1"/>
          </p:cNvSpPr>
          <p:nvPr>
            <p:ph type="sldNum" sz="quarter" idx="12"/>
          </p:nvPr>
        </p:nvSpPr>
        <p:spPr/>
        <p:txBody>
          <a:bodyPr/>
          <a:lstStyle/>
          <a:p>
            <a:fld id="{52CD5C0D-0F97-3143-BF30-9C1812443349}" type="slidenum">
              <a:rPr lang="en-US" altLang="en-US" smtClean="0"/>
              <a:pPr/>
              <a:t>31</a:t>
            </a:fld>
            <a:endParaRPr lang="en-US" altLang="en-US"/>
          </a:p>
        </p:txBody>
      </p:sp>
      <p:sp>
        <p:nvSpPr>
          <p:cNvPr id="9" name="TextBox 8">
            <a:extLst>
              <a:ext uri="{FF2B5EF4-FFF2-40B4-BE49-F238E27FC236}">
                <a16:creationId xmlns:a16="http://schemas.microsoft.com/office/drawing/2014/main" id="{127B7F9B-4EA2-3D4F-B691-3B531E4B41DF}"/>
              </a:ext>
            </a:extLst>
          </p:cNvPr>
          <p:cNvSpPr txBox="1"/>
          <p:nvPr/>
        </p:nvSpPr>
        <p:spPr>
          <a:xfrm>
            <a:off x="1919416" y="1112109"/>
            <a:ext cx="8254314" cy="1200329"/>
          </a:xfrm>
          <a:prstGeom prst="rect">
            <a:avLst/>
          </a:prstGeom>
          <a:noFill/>
        </p:spPr>
        <p:txBody>
          <a:bodyPr wrap="square" rtlCol="0">
            <a:spAutoFit/>
          </a:bodyPr>
          <a:lstStyle/>
          <a:p>
            <a:endParaRPr lang="en-US"/>
          </a:p>
          <a:p>
            <a:endParaRPr lang="en-US"/>
          </a:p>
          <a:p>
            <a:endParaRPr lang="en-US"/>
          </a:p>
          <a:p>
            <a:endParaRPr lang="en-US"/>
          </a:p>
        </p:txBody>
      </p:sp>
      <p:sp>
        <p:nvSpPr>
          <p:cNvPr id="7" name="Content Placeholder 2">
            <a:extLst>
              <a:ext uri="{FF2B5EF4-FFF2-40B4-BE49-F238E27FC236}">
                <a16:creationId xmlns:a16="http://schemas.microsoft.com/office/drawing/2014/main" id="{B4307000-0991-E14E-839F-A13A649C8AE0}"/>
              </a:ext>
            </a:extLst>
          </p:cNvPr>
          <p:cNvSpPr>
            <a:spLocks noGrp="1"/>
          </p:cNvSpPr>
          <p:nvPr>
            <p:ph idx="1"/>
          </p:nvPr>
        </p:nvSpPr>
        <p:spPr>
          <a:xfrm>
            <a:off x="2054776" y="1147385"/>
            <a:ext cx="8464378" cy="5381694"/>
          </a:xfrm>
        </p:spPr>
        <p:txBody>
          <a:bodyPr/>
          <a:lstStyle/>
          <a:p>
            <a:pPr marL="457200" lvl="1" indent="0">
              <a:buNone/>
            </a:pPr>
            <a:endParaRPr lang="en-US" sz="1800" dirty="0"/>
          </a:p>
          <a:p>
            <a:pPr marL="457200" lvl="1" indent="0">
              <a:buNone/>
            </a:pPr>
            <a:endParaRPr lang="en-US" dirty="0"/>
          </a:p>
          <a:p>
            <a:pPr marL="457200" lvl="1" indent="0">
              <a:buNone/>
            </a:pPr>
            <a:endParaRPr lang="en-US"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23E49A3-2E83-0E42-9757-C42E9F066792}"/>
                  </a:ext>
                </a:extLst>
              </p:cNvPr>
              <p:cNvSpPr txBox="1"/>
              <p:nvPr/>
            </p:nvSpPr>
            <p:spPr>
              <a:xfrm>
                <a:off x="411480" y="969263"/>
                <a:ext cx="11283696" cy="5857181"/>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GEMs/trigger </a:t>
                </a:r>
                <a:r>
                  <a:rPr lang="en-US" sz="2000" dirty="0"/>
                  <a:t>scintillators inserted </a:t>
                </a:r>
              </a:p>
              <a:p>
                <a:pPr marL="342900" indent="-342900">
                  <a:buFont typeface="Arial" panose="020B0604020202020204" pitchFamily="34" charset="0"/>
                  <a:buChar char="•"/>
                </a:pPr>
                <a:r>
                  <a:rPr lang="en-US" sz="2000" dirty="0"/>
                  <a:t>reduced beam current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t>100 </a:t>
                </a:r>
                <a:r>
                  <a:rPr lang="en-US" sz="2000" dirty="0" err="1"/>
                  <a:t>pA</a:t>
                </a:r>
                <a:r>
                  <a:rPr lang="en-US" sz="2000" dirty="0" smtClean="0"/>
                  <a:t>) [100pA </a:t>
                </a:r>
                <a:r>
                  <a:rPr lang="en-US" sz="2000" dirty="0" smtClean="0">
                    <a:sym typeface="Wingdings" panose="05000000000000000000" pitchFamily="2" charset="2"/>
                  </a:rPr>
                  <a:t> Moller rate is ~30kHz/</a:t>
                </a:r>
                <a:r>
                  <a:rPr lang="en-US" sz="2000" dirty="0" err="1" smtClean="0">
                    <a:sym typeface="Wingdings" panose="05000000000000000000" pitchFamily="2" charset="2"/>
                  </a:rPr>
                  <a:t>septant</a:t>
                </a:r>
                <a:r>
                  <a:rPr lang="en-US" sz="2000" dirty="0" smtClean="0">
                    <a:sym typeface="Wingdings" panose="05000000000000000000" pitchFamily="2" charset="2"/>
                  </a:rPr>
                  <a:t>]</a:t>
                </a:r>
                <a:endParaRPr lang="en-US" sz="2000" dirty="0"/>
              </a:p>
              <a:p>
                <a:pPr marL="342900" indent="-342900">
                  <a:buFont typeface="Arial" panose="020B0604020202020204" pitchFamily="34" charset="0"/>
                  <a:buChar char="•"/>
                </a:pPr>
                <a:r>
                  <a:rPr lang="en-US" sz="2000" dirty="0"/>
                  <a:t>use of thin </a:t>
                </a:r>
                <a:r>
                  <a:rPr lang="en-US" sz="2000" baseline="30000" dirty="0"/>
                  <a:t>12</a:t>
                </a:r>
                <a:r>
                  <a:rPr lang="en-US" sz="2000" dirty="0"/>
                  <a:t>C targets, and the lH</a:t>
                </a:r>
                <a:r>
                  <a:rPr lang="en-US" sz="2000" baseline="-25000" dirty="0"/>
                  <a:t>2</a:t>
                </a:r>
                <a:r>
                  <a:rPr lang="en-US" sz="2000" dirty="0"/>
                  <a:t> target</a:t>
                </a:r>
              </a:p>
              <a:p>
                <a:pPr marL="342900" indent="-342900">
                  <a:buFont typeface="Arial" panose="020B0604020202020204" pitchFamily="34" charset="0"/>
                  <a:buChar char="•"/>
                </a:pPr>
                <a:r>
                  <a:rPr lang="en-US" sz="2000" dirty="0"/>
                  <a:t>some measurements with “sieve” collimator to select scattering </a:t>
                </a:r>
                <a:r>
                  <a:rPr lang="en-US" sz="2000" dirty="0" smtClean="0"/>
                  <a:t>angles</a:t>
                </a:r>
              </a:p>
              <a:p>
                <a:pPr marL="342900" indent="-342900">
                  <a:buFont typeface="Arial" panose="020B0604020202020204" pitchFamily="34" charset="0"/>
                  <a:buChar char="•"/>
                </a:pPr>
                <a:endParaRPr lang="en-US" sz="2000" dirty="0" smtClean="0">
                  <a:solidFill>
                    <a:srgbClr val="0070C0"/>
                  </a:solidFill>
                </a:endParaRPr>
              </a:p>
              <a:p>
                <a:pPr marL="457200" indent="-457200">
                  <a:buFont typeface="+mj-lt"/>
                  <a:buAutoNum type="arabicPeriod"/>
                </a:pPr>
                <a:r>
                  <a:rPr lang="en-US" sz="2000" dirty="0" smtClean="0">
                    <a:solidFill>
                      <a:srgbClr val="0070C0"/>
                    </a:solidFill>
                  </a:rPr>
                  <a:t>Primary </a:t>
                </a:r>
                <a:r>
                  <a:rPr lang="en-US" sz="2000" dirty="0">
                    <a:solidFill>
                      <a:srgbClr val="0070C0"/>
                    </a:solidFill>
                  </a:rPr>
                  <a:t>Counting-Mode </a:t>
                </a:r>
                <a:r>
                  <a:rPr lang="en-US" sz="2000" dirty="0" smtClean="0">
                    <a:solidFill>
                      <a:srgbClr val="0070C0"/>
                    </a:solidFill>
                  </a:rPr>
                  <a:t>Trigger</a:t>
                </a:r>
                <a:endParaRPr lang="en-US" sz="2000" dirty="0"/>
              </a:p>
              <a:p>
                <a:pPr marL="800100" lvl="1" indent="-342900">
                  <a:buFont typeface="Arial" panose="020B0604020202020204" pitchFamily="34" charset="0"/>
                  <a:buChar char="•"/>
                </a:pPr>
                <a:r>
                  <a:rPr lang="en-US" sz="2000" dirty="0" smtClean="0">
                    <a:solidFill>
                      <a:srgbClr val="C00000"/>
                    </a:solidFill>
                  </a:rPr>
                  <a:t>Trigger</a:t>
                </a:r>
                <a:r>
                  <a:rPr lang="en-US" sz="2000" dirty="0">
                    <a:solidFill>
                      <a:srgbClr val="C00000"/>
                    </a:solidFill>
                  </a:rPr>
                  <a:t>:   </a:t>
                </a:r>
                <a:r>
                  <a:rPr lang="en-US" sz="2000" dirty="0"/>
                  <a:t>“OR” of  </a:t>
                </a:r>
                <a14:m>
                  <m:oMath xmlns:m="http://schemas.openxmlformats.org/officeDocument/2006/math">
                    <m:r>
                      <a:rPr lang="en-US" sz="2000" i="1" dirty="0">
                        <a:latin typeface="Cambria Math" panose="02040503050406030204" pitchFamily="18" charset="0"/>
                      </a:rPr>
                      <m:t>𝑖</m:t>
                    </m:r>
                    <m:r>
                      <a:rPr lang="en-US" sz="2000" i="1" dirty="0">
                        <a:latin typeface="Cambria Math" panose="02040503050406030204" pitchFamily="18" charset="0"/>
                      </a:rPr>
                      <m:t>=1,7  </m:t>
                    </m:r>
                  </m:oMath>
                </a14:m>
                <a:r>
                  <a:rPr lang="en-US" sz="2000" dirty="0"/>
                  <a:t>of  [</a:t>
                </a:r>
                <a14:m>
                  <m:oMath xmlns:m="http://schemas.openxmlformats.org/officeDocument/2006/math">
                    <m:sSub>
                      <m:sSubPr>
                        <m:ctrlPr>
                          <a:rPr lang="en-US" sz="2000" i="1">
                            <a:latin typeface="Cambria Math" panose="02040503050406030204" pitchFamily="18" charset="0"/>
                          </a:rPr>
                        </m:ctrlPr>
                      </m:sSubPr>
                      <m:e>
                        <m:r>
                          <a:rPr lang="en-CA" sz="2000" i="1">
                            <a:latin typeface="Cambria Math" panose="02040503050406030204" pitchFamily="18" charset="0"/>
                          </a:rPr>
                          <m:t>𝑇𝑆</m:t>
                        </m:r>
                        <m:r>
                          <a:rPr lang="en-CA" sz="2000" i="1" baseline="30000">
                            <a:latin typeface="Cambria Math" panose="02040503050406030204" pitchFamily="18" charset="0"/>
                          </a:rPr>
                          <m:t>𝑖</m:t>
                        </m:r>
                      </m:e>
                      <m:sub>
                        <m:r>
                          <a:rPr lang="en-CA" sz="2000" i="1">
                            <a:latin typeface="Cambria Math" panose="02040503050406030204" pitchFamily="18" charset="0"/>
                          </a:rPr>
                          <m:t>𝑢𝑝</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CA" sz="2000" i="1">
                            <a:latin typeface="Cambria Math" panose="02040503050406030204" pitchFamily="18" charset="0"/>
                            <a:ea typeface="Cambria Math" panose="02040503050406030204" pitchFamily="18" charset="0"/>
                          </a:rPr>
                          <m:t>𝑇𝑆</m:t>
                        </m:r>
                        <m:r>
                          <a:rPr lang="en-CA" sz="2000" i="1" baseline="30000">
                            <a:latin typeface="Cambria Math" panose="02040503050406030204" pitchFamily="18" charset="0"/>
                            <a:ea typeface="Cambria Math" panose="02040503050406030204" pitchFamily="18" charset="0"/>
                          </a:rPr>
                          <m:t>𝑖</m:t>
                        </m:r>
                      </m:e>
                      <m:sub>
                        <m:r>
                          <a:rPr lang="en-CA" sz="2000" i="1">
                            <a:latin typeface="Cambria Math" panose="02040503050406030204" pitchFamily="18" charset="0"/>
                            <a:ea typeface="Cambria Math" panose="02040503050406030204" pitchFamily="18" charset="0"/>
                          </a:rPr>
                          <m:t>𝑑𝑜𝑤𝑛</m:t>
                        </m:r>
                      </m:sub>
                    </m:sSub>
                    <m:r>
                      <a:rPr lang="en-CA" sz="2000">
                        <a:latin typeface="Cambria Math" panose="02040503050406030204" pitchFamily="18" charset="0"/>
                        <a:ea typeface="Cambria Math" panose="02040503050406030204" pitchFamily="18" charset="0"/>
                      </a:rPr>
                      <m:t>]</m:t>
                    </m:r>
                  </m:oMath>
                </a14:m>
                <a:r>
                  <a:rPr lang="en-US" sz="2000" dirty="0"/>
                  <a:t> </a:t>
                </a:r>
                <a:endParaRPr lang="en-US" sz="2000" dirty="0" smtClean="0"/>
              </a:p>
              <a:p>
                <a:pPr marL="457200" indent="-457200">
                  <a:buFont typeface="+mj-lt"/>
                  <a:buAutoNum type="arabicPeriod" startAt="2"/>
                </a:pPr>
                <a:r>
                  <a:rPr lang="en-US" sz="2000" dirty="0">
                    <a:solidFill>
                      <a:srgbClr val="0070C0"/>
                    </a:solidFill>
                  </a:rPr>
                  <a:t>Quartz-triggered mode </a:t>
                </a:r>
              </a:p>
              <a:p>
                <a:pPr marL="800100" lvl="1" indent="-342900">
                  <a:buFont typeface="Arial" panose="020B0604020202020204" pitchFamily="34" charset="0"/>
                  <a:buChar char="•"/>
                </a:pPr>
                <a:r>
                  <a:rPr lang="en-US" sz="2000" dirty="0" smtClean="0">
                    <a:solidFill>
                      <a:srgbClr val="C00000"/>
                    </a:solidFill>
                  </a:rPr>
                  <a:t>Triggers</a:t>
                </a:r>
                <a:r>
                  <a:rPr lang="en-US" sz="2000" dirty="0"/>
                  <a:t>:   possibility to select:</a:t>
                </a:r>
              </a:p>
              <a:p>
                <a:pPr marL="1371600" lvl="2" indent="-457200">
                  <a:buFont typeface="+mj-lt"/>
                  <a:buAutoNum type="alphaLcParenR"/>
                </a:pPr>
                <a:r>
                  <a:rPr lang="en-US" sz="2000" dirty="0"/>
                  <a:t>OR of all thin quartz detectors in a given ring</a:t>
                </a:r>
              </a:p>
              <a:p>
                <a:pPr marL="1371600" lvl="2" indent="-457200">
                  <a:buFont typeface="+mj-lt"/>
                  <a:buAutoNum type="alphaLcParenR"/>
                </a:pPr>
                <a:r>
                  <a:rPr lang="en-US" sz="2000" dirty="0"/>
                  <a:t>OR of all </a:t>
                </a:r>
                <a:r>
                  <a:rPr lang="en-US" sz="2000" dirty="0" err="1"/>
                  <a:t>ShowerMax</a:t>
                </a:r>
                <a:r>
                  <a:rPr lang="en-US" sz="2000" dirty="0"/>
                  <a:t> detectors</a:t>
                </a:r>
              </a:p>
              <a:p>
                <a:pPr marL="457200" indent="-457200">
                  <a:buFont typeface="+mj-lt"/>
                  <a:buAutoNum type="arabicPeriod" startAt="3"/>
                </a:pPr>
                <a:r>
                  <a:rPr lang="en-US" sz="2000" dirty="0">
                    <a:solidFill>
                      <a:srgbClr val="0070C0"/>
                    </a:solidFill>
                  </a:rPr>
                  <a:t>Pion-triggered modes</a:t>
                </a:r>
                <a:endParaRPr lang="en-US" sz="2000" dirty="0"/>
              </a:p>
              <a:p>
                <a:pPr marL="800100" lvl="1" indent="-342900">
                  <a:buFont typeface="Arial" panose="020B0604020202020204" pitchFamily="34" charset="0"/>
                  <a:buChar char="•"/>
                </a:pPr>
                <a:r>
                  <a:rPr lang="en-US" sz="2000" dirty="0" smtClean="0">
                    <a:solidFill>
                      <a:srgbClr val="C00000"/>
                    </a:solidFill>
                  </a:rPr>
                  <a:t>Triggers</a:t>
                </a:r>
                <a:r>
                  <a:rPr lang="en-US" sz="2000" dirty="0"/>
                  <a:t>:   possibility to select from:</a:t>
                </a:r>
              </a:p>
              <a:p>
                <a:pPr marL="1371600" lvl="2" indent="-457200">
                  <a:buFont typeface="+mj-lt"/>
                  <a:buAutoNum type="alphaLcParenR"/>
                </a:pPr>
                <a:r>
                  <a:rPr lang="en-US" sz="2000" dirty="0"/>
                  <a:t>OR of all 7 pion detectors     (</a:t>
                </a:r>
                <a:r>
                  <a:rPr lang="en-US" sz="2000" dirty="0" err="1"/>
                  <a:t>cosmics</a:t>
                </a:r>
                <a:r>
                  <a:rPr lang="en-US" sz="2000" dirty="0"/>
                  <a:t>, setup)</a:t>
                </a:r>
              </a:p>
              <a:p>
                <a:pPr marL="1371600" lvl="2" indent="-457200">
                  <a:buFont typeface="+mj-lt"/>
                  <a:buAutoNum type="alphaLcParenR"/>
                </a:pPr>
                <a:r>
                  <a:rPr lang="en-US" sz="2000" dirty="0"/>
                  <a:t>OR of the two </a:t>
                </a:r>
                <a14:m>
                  <m:oMath xmlns:m="http://schemas.openxmlformats.org/officeDocument/2006/math">
                    <m:r>
                      <a:rPr lang="en-US" sz="2000" i="1" dirty="0">
                        <a:latin typeface="Cambria Math" panose="02040503050406030204" pitchFamily="18" charset="0"/>
                      </a:rPr>
                      <m:t>(</m:t>
                    </m:r>
                    <m:r>
                      <a:rPr lang="en-US" sz="2000" i="1" dirty="0" err="1">
                        <a:latin typeface="Cambria Math" panose="02040503050406030204" pitchFamily="18" charset="0"/>
                      </a:rPr>
                      <m:t>𝑖</m:t>
                    </m:r>
                    <m:r>
                      <a:rPr lang="en-US" sz="2000" i="1" dirty="0">
                        <a:latin typeface="Cambria Math" panose="02040503050406030204" pitchFamily="18" charset="0"/>
                      </a:rPr>
                      <m:t>=1,2) </m:t>
                    </m:r>
                  </m:oMath>
                </a14:m>
                <a:r>
                  <a:rPr lang="en-US" sz="2000" dirty="0"/>
                  <a:t>ANDs: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𝜋</m:t>
                        </m:r>
                        <m:r>
                          <a:rPr lang="en-CA" sz="2000" i="1">
                            <a:latin typeface="Cambria Math" panose="02040503050406030204" pitchFamily="18" charset="0"/>
                          </a:rPr>
                          <m:t>𝑇𝑆</m:t>
                        </m:r>
                        <m:r>
                          <a:rPr lang="en-CA" sz="2000" i="1" baseline="30000">
                            <a:latin typeface="Cambria Math" panose="02040503050406030204" pitchFamily="18" charset="0"/>
                          </a:rPr>
                          <m:t>𝑖</m:t>
                        </m:r>
                      </m:e>
                      <m:sub>
                        <m:r>
                          <a:rPr lang="en-CA" sz="2000" i="1">
                            <a:latin typeface="Cambria Math" panose="02040503050406030204" pitchFamily="18" charset="0"/>
                          </a:rPr>
                          <m:t>𝑢𝑝</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𝜋</m:t>
                        </m:r>
                        <m:r>
                          <a:rPr lang="en-CA" sz="2000" i="1">
                            <a:latin typeface="Cambria Math" panose="02040503050406030204" pitchFamily="18" charset="0"/>
                            <a:ea typeface="Cambria Math" panose="02040503050406030204" pitchFamily="18" charset="0"/>
                          </a:rPr>
                          <m:t>𝑇𝑆</m:t>
                        </m:r>
                        <m:r>
                          <a:rPr lang="en-CA" sz="2000" i="1" baseline="30000">
                            <a:latin typeface="Cambria Math" panose="02040503050406030204" pitchFamily="18" charset="0"/>
                            <a:ea typeface="Cambria Math" panose="02040503050406030204" pitchFamily="18" charset="0"/>
                          </a:rPr>
                          <m:t>𝑖</m:t>
                        </m:r>
                      </m:e>
                      <m:sub>
                        <m:r>
                          <a:rPr lang="en-CA" sz="2000" i="1">
                            <a:latin typeface="Cambria Math" panose="02040503050406030204" pitchFamily="18" charset="0"/>
                            <a:ea typeface="Cambria Math" panose="02040503050406030204" pitchFamily="18" charset="0"/>
                          </a:rPr>
                          <m:t>𝑑𝑜𝑤𝑛</m:t>
                        </m:r>
                      </m:sub>
                    </m:sSub>
                    <m:r>
                      <a:rPr lang="en-CA" sz="2000">
                        <a:latin typeface="Cambria Math" panose="02040503050406030204" pitchFamily="18" charset="0"/>
                        <a:ea typeface="Cambria Math" panose="02040503050406030204" pitchFamily="18" charset="0"/>
                      </a:rPr>
                      <m:t>]</m:t>
                    </m:r>
                  </m:oMath>
                </a14:m>
                <a:r>
                  <a:rPr lang="en-US" sz="2000" dirty="0"/>
                  <a:t>  (main pion dilution measurement)</a:t>
                </a:r>
              </a:p>
              <a:p>
                <a:pPr marL="1371600" lvl="2" indent="-457200">
                  <a:buFont typeface="+mj-lt"/>
                  <a:buAutoNum type="alphaLcParenR"/>
                </a:pPr>
                <a:r>
                  <a:rPr lang="en-US" sz="2000" dirty="0"/>
                  <a:t>[OR of all 7 pion detectors] </a:t>
                </a:r>
                <a14:m>
                  <m:oMath xmlns:m="http://schemas.openxmlformats.org/officeDocument/2006/math">
                    <m:r>
                      <a:rPr lang="en-CA" sz="2000" i="1">
                        <a:latin typeface="Cambria Math" panose="02040503050406030204" pitchFamily="18" charset="0"/>
                        <a:ea typeface="Cambria Math" panose="02040503050406030204" pitchFamily="18" charset="0"/>
                      </a:rPr>
                      <m:t>∙</m:t>
                    </m:r>
                    <m:r>
                      <a:rPr lang="en-US" sz="2000">
                        <a:latin typeface="Cambria Math" panose="02040503050406030204" pitchFamily="18" charset="0"/>
                        <a:ea typeface="Cambria Math" panose="02040503050406030204" pitchFamily="18" charset="0"/>
                      </a:rPr>
                      <m:t>[</m:t>
                    </m:r>
                    <m:r>
                      <m:rPr>
                        <m:sty m:val="p"/>
                      </m:rPr>
                      <a:rPr lang="en-US" sz="2000">
                        <a:latin typeface="Cambria Math" panose="02040503050406030204" pitchFamily="18" charset="0"/>
                        <a:ea typeface="Cambria Math" panose="02040503050406030204" pitchFamily="18" charset="0"/>
                      </a:rPr>
                      <m:t>OR</m:t>
                    </m:r>
                    <m:r>
                      <a:rPr lang="en-US" sz="2000">
                        <a:latin typeface="Cambria Math" panose="02040503050406030204" pitchFamily="18" charset="0"/>
                        <a:ea typeface="Cambria Math" panose="02040503050406030204" pitchFamily="18" charset="0"/>
                      </a:rPr>
                      <m:t> </m:t>
                    </m:r>
                    <m:r>
                      <m:rPr>
                        <m:sty m:val="p"/>
                      </m:rPr>
                      <a:rPr lang="en-US" sz="2000">
                        <a:latin typeface="Cambria Math" panose="02040503050406030204" pitchFamily="18" charset="0"/>
                        <a:ea typeface="Cambria Math" panose="02040503050406030204" pitchFamily="18" charset="0"/>
                      </a:rPr>
                      <m:t>of</m:t>
                    </m:r>
                    <m:r>
                      <a:rPr lang="en-US" sz="2000">
                        <a:latin typeface="Cambria Math" panose="02040503050406030204" pitchFamily="18" charset="0"/>
                        <a:ea typeface="Cambria Math" panose="02040503050406030204" pitchFamily="18" charset="0"/>
                      </a:rPr>
                      <m:t> </m:t>
                    </m:r>
                    <m:r>
                      <m:rPr>
                        <m:sty m:val="p"/>
                      </m:rPr>
                      <a:rPr lang="en-US" sz="2000">
                        <a:latin typeface="Cambria Math" panose="02040503050406030204" pitchFamily="18" charset="0"/>
                        <a:ea typeface="Cambria Math" panose="02040503050406030204" pitchFamily="18" charset="0"/>
                      </a:rPr>
                      <m:t>all</m:t>
                    </m:r>
                    <m:r>
                      <a:rPr lang="en-US" sz="2000">
                        <a:latin typeface="Cambria Math" panose="02040503050406030204" pitchFamily="18" charset="0"/>
                        <a:ea typeface="Cambria Math" panose="02040503050406030204" pitchFamily="18" charset="0"/>
                      </a:rPr>
                      <m:t> </m:t>
                    </m:r>
                    <m:sSub>
                      <m:sSubPr>
                        <m:ctrlPr>
                          <a:rPr lang="en-US" sz="2000" i="1">
                            <a:latin typeface="Cambria Math" panose="02040503050406030204" pitchFamily="18" charset="0"/>
                          </a:rPr>
                        </m:ctrlPr>
                      </m:sSubPr>
                      <m:e>
                        <m:r>
                          <a:rPr lang="en-CA" sz="2000" i="1">
                            <a:latin typeface="Cambria Math" panose="02040503050406030204" pitchFamily="18" charset="0"/>
                          </a:rPr>
                          <m:t>𝑇𝑆</m:t>
                        </m:r>
                        <m:r>
                          <a:rPr lang="en-CA" sz="2000" i="1" baseline="30000">
                            <a:latin typeface="Cambria Math" panose="02040503050406030204" pitchFamily="18" charset="0"/>
                          </a:rPr>
                          <m:t>𝑖</m:t>
                        </m:r>
                      </m:e>
                      <m:sub>
                        <m:r>
                          <a:rPr lang="en-CA" sz="2000" i="1">
                            <a:latin typeface="Cambria Math" panose="02040503050406030204" pitchFamily="18" charset="0"/>
                          </a:rPr>
                          <m:t>𝑢𝑝</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CA" sz="2000" i="1">
                            <a:latin typeface="Cambria Math" panose="02040503050406030204" pitchFamily="18" charset="0"/>
                            <a:ea typeface="Cambria Math" panose="02040503050406030204" pitchFamily="18" charset="0"/>
                          </a:rPr>
                          <m:t>𝑇𝑆</m:t>
                        </m:r>
                        <m:r>
                          <a:rPr lang="en-CA" sz="2000" i="1" baseline="30000">
                            <a:latin typeface="Cambria Math" panose="02040503050406030204" pitchFamily="18" charset="0"/>
                            <a:ea typeface="Cambria Math" panose="02040503050406030204" pitchFamily="18" charset="0"/>
                          </a:rPr>
                          <m:t>𝑖</m:t>
                        </m:r>
                      </m:e>
                      <m:sub>
                        <m:r>
                          <a:rPr lang="en-CA" sz="2000" i="1">
                            <a:latin typeface="Cambria Math" panose="02040503050406030204" pitchFamily="18" charset="0"/>
                            <a:ea typeface="Cambria Math" panose="02040503050406030204" pitchFamily="18" charset="0"/>
                          </a:rPr>
                          <m:t>𝑑𝑜𝑤𝑛</m:t>
                        </m:r>
                      </m:sub>
                    </m:sSub>
                    <m:r>
                      <a:rPr lang="en-CA" sz="2000">
                        <a:latin typeface="Cambria Math" panose="02040503050406030204" pitchFamily="18" charset="0"/>
                        <a:ea typeface="Cambria Math" panose="02040503050406030204" pitchFamily="18" charset="0"/>
                      </a:rPr>
                      <m:t>]</m:t>
                    </m:r>
                  </m:oMath>
                </a14:m>
                <a:r>
                  <a:rPr lang="en-US" sz="2000" dirty="0"/>
                  <a:t> (rate symmetry of </a:t>
                </a:r>
                <a:r>
                  <a:rPr lang="en-US" sz="2000" dirty="0" err="1"/>
                  <a:t>pions</a:t>
                </a:r>
                <a:r>
                  <a:rPr lang="en-US" sz="2000" dirty="0"/>
                  <a:t>; </a:t>
                </a:r>
                <a14:m>
                  <m:oMath xmlns:m="http://schemas.openxmlformats.org/officeDocument/2006/math">
                    <m:r>
                      <a:rPr lang="en-US" sz="2000" i="1">
                        <a:latin typeface="Cambria Math" panose="02040503050406030204" pitchFamily="18" charset="0"/>
                        <a:ea typeface="Cambria Math" panose="02040503050406030204" pitchFamily="18" charset="0"/>
                      </a:rPr>
                      <m:t>𝜋</m:t>
                    </m:r>
                    <m:r>
                      <a:rPr lang="en-CA" sz="2000" i="1">
                        <a:latin typeface="Cambria Math" panose="02040503050406030204" pitchFamily="18" charset="0"/>
                      </a:rPr>
                      <m:t>𝑇</m:t>
                    </m:r>
                    <m:r>
                      <a:rPr lang="en-US" sz="2000" i="1">
                        <a:latin typeface="Cambria Math" panose="02040503050406030204" pitchFamily="18" charset="0"/>
                      </a:rPr>
                      <m:t>𝑆</m:t>
                    </m:r>
                    <m:r>
                      <a:rPr lang="en-CA" sz="2000" i="1">
                        <a:latin typeface="Cambria Math" panose="02040503050406030204" pitchFamily="18" charset="0"/>
                      </a:rPr>
                      <m:t> </m:t>
                    </m:r>
                  </m:oMath>
                </a14:m>
                <a:r>
                  <a:rPr lang="en-US" sz="2000" dirty="0"/>
                  <a:t>efficiency; enhance pion signal) </a:t>
                </a:r>
              </a:p>
              <a:p>
                <a:pPr>
                  <a:spcBef>
                    <a:spcPts val="1200"/>
                  </a:spcBef>
                </a:pPr>
                <a:endParaRPr lang="en-US" sz="2000" dirty="0" smtClean="0"/>
              </a:p>
            </p:txBody>
          </p:sp>
        </mc:Choice>
        <mc:Fallback xmlns="">
          <p:sp>
            <p:nvSpPr>
              <p:cNvPr id="3" name="TextBox 2">
                <a:extLst>
                  <a:ext uri="{FF2B5EF4-FFF2-40B4-BE49-F238E27FC236}">
                    <a16:creationId xmlns:a16="http://schemas.microsoft.com/office/drawing/2014/main" id="{523E49A3-2E83-0E42-9757-C42E9F066792}"/>
                  </a:ext>
                </a:extLst>
              </p:cNvPr>
              <p:cNvSpPr txBox="1">
                <a:spLocks noRot="1" noChangeAspect="1" noMove="1" noResize="1" noEditPoints="1" noAdjustHandles="1" noChangeArrowheads="1" noChangeShapeType="1" noTextEdit="1"/>
              </p:cNvSpPr>
              <p:nvPr/>
            </p:nvSpPr>
            <p:spPr>
              <a:xfrm>
                <a:off x="411480" y="969263"/>
                <a:ext cx="11283696" cy="5857181"/>
              </a:xfrm>
              <a:prstGeom prst="rect">
                <a:avLst/>
              </a:prstGeom>
              <a:blipFill>
                <a:blip r:embed="rId2"/>
                <a:stretch>
                  <a:fillRect l="-594" t="-520"/>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smtClean="0"/>
              <a:t>MOLLER  DAQ Update, 21 June 2022</a:t>
            </a:r>
            <a:endParaRPr lang="en-US" dirty="0"/>
          </a:p>
        </p:txBody>
      </p:sp>
    </p:spTree>
    <p:extLst>
      <p:ext uri="{BB962C8B-B14F-4D97-AF65-F5344CB8AC3E}">
        <p14:creationId xmlns:p14="http://schemas.microsoft.com/office/powerpoint/2010/main" val="7817965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DAQ rates &amp; data size</a:t>
            </a:r>
            <a:endParaRPr lang="en-US" dirty="0"/>
          </a:p>
        </p:txBody>
      </p:sp>
      <p:sp>
        <p:nvSpPr>
          <p:cNvPr id="3" name="Content Placeholder 2"/>
          <p:cNvSpPr>
            <a:spLocks noGrp="1"/>
          </p:cNvSpPr>
          <p:nvPr>
            <p:ph idx="1"/>
          </p:nvPr>
        </p:nvSpPr>
        <p:spPr/>
        <p:txBody>
          <a:bodyPr/>
          <a:lstStyle/>
          <a:p>
            <a:r>
              <a:rPr lang="en-US" dirty="0" smtClean="0"/>
              <a:t>FADC trigger window range: 100ns (25 samples)</a:t>
            </a:r>
          </a:p>
          <a:p>
            <a:r>
              <a:rPr lang="en-US" dirty="0" smtClean="0"/>
              <a:t>GEM samples: 3 25-ns samples</a:t>
            </a:r>
          </a:p>
          <a:p>
            <a:endParaRPr lang="en-US" dirty="0" smtClean="0"/>
          </a:p>
          <a:p>
            <a:r>
              <a:rPr lang="en-US" dirty="0" smtClean="0"/>
              <a:t>Total Moller rate:  135 GHz@65 </a:t>
            </a:r>
            <a:r>
              <a:rPr lang="en-US" dirty="0" err="1" smtClean="0"/>
              <a:t>uA</a:t>
            </a:r>
            <a:r>
              <a:rPr lang="en-US" dirty="0" smtClean="0"/>
              <a:t> </a:t>
            </a:r>
            <a:r>
              <a:rPr lang="en-US" dirty="0" smtClean="0">
                <a:sym typeface="Wingdings" panose="05000000000000000000" pitchFamily="2" charset="2"/>
              </a:rPr>
              <a:t> ~300 MHz/sector/</a:t>
            </a:r>
            <a:r>
              <a:rPr lang="en-US" dirty="0" err="1" smtClean="0">
                <a:sym typeface="Wingdings" panose="05000000000000000000" pitchFamily="2" charset="2"/>
              </a:rPr>
              <a:t>uA</a:t>
            </a:r>
            <a:endParaRPr lang="en-US" dirty="0" smtClean="0">
              <a:sym typeface="Wingdings" panose="05000000000000000000" pitchFamily="2" charset="2"/>
            </a:endParaRPr>
          </a:p>
          <a:p>
            <a:pPr lvl="1"/>
            <a:r>
              <a:rPr lang="en-US" dirty="0" smtClean="0">
                <a:sym typeface="Wingdings" panose="05000000000000000000" pitchFamily="2" charset="2"/>
              </a:rPr>
              <a:t>At 100nA, ~30MHz/sector, 3 hits/sector/100ns</a:t>
            </a:r>
          </a:p>
          <a:p>
            <a:pPr lvl="2"/>
            <a:r>
              <a:rPr lang="en-US" dirty="0" smtClean="0">
                <a:sym typeface="Wingdings" panose="05000000000000000000" pitchFamily="2" charset="2"/>
              </a:rPr>
              <a:t>Likely use a </a:t>
            </a:r>
            <a:r>
              <a:rPr lang="en-US" dirty="0" err="1" smtClean="0">
                <a:sym typeface="Wingdings" panose="05000000000000000000" pitchFamily="2" charset="2"/>
              </a:rPr>
              <a:t>pulser</a:t>
            </a:r>
            <a:r>
              <a:rPr lang="en-US" dirty="0" smtClean="0">
                <a:sym typeface="Wingdings" panose="05000000000000000000" pitchFamily="2" charset="2"/>
              </a:rPr>
              <a:t> trigger at this beam current and find </a:t>
            </a:r>
            <a:r>
              <a:rPr lang="en-US" dirty="0" err="1" smtClean="0">
                <a:sym typeface="Wingdings" panose="05000000000000000000" pitchFamily="2" charset="2"/>
              </a:rPr>
              <a:t>scint</a:t>
            </a:r>
            <a:r>
              <a:rPr lang="en-US" dirty="0" smtClean="0">
                <a:sym typeface="Wingdings" panose="05000000000000000000" pitchFamily="2" charset="2"/>
              </a:rPr>
              <a:t>. hits in analysis</a:t>
            </a:r>
          </a:p>
          <a:p>
            <a:pPr lvl="1"/>
            <a:r>
              <a:rPr lang="en-US" dirty="0" smtClean="0">
                <a:sym typeface="Wingdings" panose="05000000000000000000" pitchFamily="2" charset="2"/>
              </a:rPr>
              <a:t>At 100pA, ~30kHz/sector</a:t>
            </a:r>
          </a:p>
          <a:p>
            <a:endParaRPr lang="en-US" dirty="0">
              <a:sym typeface="Wingdings" panose="05000000000000000000" pitchFamily="2" charset="2"/>
            </a:endParaRPr>
          </a:p>
          <a:p>
            <a:r>
              <a:rPr lang="en-US" dirty="0" smtClean="0">
                <a:sym typeface="Wingdings" panose="05000000000000000000" pitchFamily="2" charset="2"/>
              </a:rPr>
              <a:t>FADC raw mode data rate at 7kHz:  150 MB/s</a:t>
            </a:r>
          </a:p>
          <a:p>
            <a:pPr lvl="1"/>
            <a:r>
              <a:rPr lang="en-US" dirty="0" smtClean="0">
                <a:sym typeface="Wingdings" panose="05000000000000000000" pitchFamily="2" charset="2"/>
              </a:rPr>
              <a:t>336 FADC channels * ( 25 samples * 2 bytes/sample + 4 bytes for channel)  127 MB/s</a:t>
            </a:r>
          </a:p>
          <a:p>
            <a:pPr lvl="1"/>
            <a:r>
              <a:rPr lang="en-US" dirty="0" smtClean="0">
                <a:sym typeface="Wingdings" panose="05000000000000000000" pitchFamily="2" charset="2"/>
              </a:rPr>
              <a:t>Estimate 8 particles with 5 detectors hit (2 </a:t>
            </a:r>
            <a:r>
              <a:rPr lang="en-US" dirty="0" err="1" smtClean="0">
                <a:sym typeface="Wingdings" panose="05000000000000000000" pitchFamily="2" charset="2"/>
              </a:rPr>
              <a:t>scint</a:t>
            </a:r>
            <a:r>
              <a:rPr lang="en-US" dirty="0" smtClean="0">
                <a:sym typeface="Wingdings" panose="05000000000000000000" pitchFamily="2" charset="2"/>
              </a:rPr>
              <a:t>, 1 quartz, 1 </a:t>
            </a:r>
            <a:r>
              <a:rPr lang="en-US" dirty="0" err="1" smtClean="0">
                <a:sym typeface="Wingdings" panose="05000000000000000000" pitchFamily="2" charset="2"/>
              </a:rPr>
              <a:t>showermax</a:t>
            </a:r>
            <a:r>
              <a:rPr lang="en-US" dirty="0" smtClean="0">
                <a:sym typeface="Wingdings" panose="05000000000000000000" pitchFamily="2" charset="2"/>
              </a:rPr>
              <a:t>, &amp; 1 pion) in each sector per trigger; pulse parameter data would give ~23 MB/s</a:t>
            </a:r>
          </a:p>
        </p:txBody>
      </p:sp>
      <p:sp>
        <p:nvSpPr>
          <p:cNvPr id="4" name="Footer Placeholder 3"/>
          <p:cNvSpPr>
            <a:spLocks noGrp="1"/>
          </p:cNvSpPr>
          <p:nvPr>
            <p:ph type="ftr" sz="quarter" idx="11"/>
          </p:nvPr>
        </p:nvSpPr>
        <p:spPr/>
        <p:txBody>
          <a:bodyPr/>
          <a:lstStyle/>
          <a:p>
            <a:r>
              <a:rPr lang="en-US" smtClean="0"/>
              <a:t>MOLLER  DAQ Update, 21 June 2022</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32</a:t>
            </a:fld>
            <a:endParaRPr lang="en-US" dirty="0"/>
          </a:p>
        </p:txBody>
      </p:sp>
    </p:spTree>
    <p:extLst>
      <p:ext uri="{BB962C8B-B14F-4D97-AF65-F5344CB8AC3E}">
        <p14:creationId xmlns:p14="http://schemas.microsoft.com/office/powerpoint/2010/main" val="1048324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GEM data rate estimate</a:t>
            </a:r>
            <a:endParaRPr lang="en-US" dirty="0"/>
          </a:p>
        </p:txBody>
      </p:sp>
      <p:sp>
        <p:nvSpPr>
          <p:cNvPr id="3" name="Content Placeholder 2"/>
          <p:cNvSpPr>
            <a:spLocks noGrp="1"/>
          </p:cNvSpPr>
          <p:nvPr>
            <p:ph idx="1"/>
          </p:nvPr>
        </p:nvSpPr>
        <p:spPr/>
        <p:txBody>
          <a:bodyPr/>
          <a:lstStyle/>
          <a:p>
            <a:r>
              <a:rPr lang="en-US" dirty="0" smtClean="0"/>
              <a:t>30 GEM modules (4 in each </a:t>
            </a:r>
            <a:r>
              <a:rPr lang="en-US" dirty="0" err="1" smtClean="0"/>
              <a:t>septant</a:t>
            </a:r>
            <a:r>
              <a:rPr lang="en-US" dirty="0" smtClean="0"/>
              <a:t>, plus 1 in each of two pion detectors)</a:t>
            </a:r>
          </a:p>
          <a:p>
            <a:r>
              <a:rPr lang="en-US" dirty="0" smtClean="0"/>
              <a:t>1280 channels per module</a:t>
            </a:r>
          </a:p>
          <a:p>
            <a:endParaRPr lang="en-US" dirty="0"/>
          </a:p>
          <a:p>
            <a:r>
              <a:rPr lang="en-US" dirty="0" smtClean="0"/>
              <a:t>Readout:  300 APVs </a:t>
            </a:r>
            <a:r>
              <a:rPr lang="en-US" dirty="0" smtClean="0">
                <a:sym typeface="Wingdings" panose="05000000000000000000" pitchFamily="2" charset="2"/>
              </a:rPr>
              <a:t>to 20 MPDs</a:t>
            </a:r>
          </a:p>
          <a:p>
            <a:endParaRPr lang="en-US" dirty="0">
              <a:sym typeface="Wingdings" panose="05000000000000000000" pitchFamily="2" charset="2"/>
            </a:endParaRPr>
          </a:p>
          <a:p>
            <a:r>
              <a:rPr lang="en-US" dirty="0" smtClean="0">
                <a:sym typeface="Wingdings" panose="05000000000000000000" pitchFamily="2" charset="2"/>
              </a:rPr>
              <a:t>With 3 samples/</a:t>
            </a:r>
            <a:r>
              <a:rPr lang="en-US" dirty="0" err="1" smtClean="0">
                <a:sym typeface="Wingdings" panose="05000000000000000000" pitchFamily="2" charset="2"/>
              </a:rPr>
              <a:t>chan</a:t>
            </a:r>
            <a:r>
              <a:rPr lang="en-US" dirty="0" smtClean="0">
                <a:sym typeface="Wingdings" panose="05000000000000000000" pitchFamily="2" charset="2"/>
              </a:rPr>
              <a:t> &amp; 16 bits/sample </a:t>
            </a:r>
          </a:p>
          <a:p>
            <a:pPr marL="457200" lvl="1" indent="0">
              <a:buNone/>
            </a:pPr>
            <a:r>
              <a:rPr lang="en-US" dirty="0" smtClean="0">
                <a:sym typeface="Wingdings" panose="05000000000000000000" pitchFamily="2" charset="2"/>
              </a:rPr>
              <a:t> 1.84Mb/event without data suppression</a:t>
            </a:r>
          </a:p>
          <a:p>
            <a:endParaRPr lang="en-US" dirty="0">
              <a:sym typeface="Wingdings" panose="05000000000000000000" pitchFamily="2" charset="2"/>
            </a:endParaRPr>
          </a:p>
          <a:p>
            <a:r>
              <a:rPr lang="en-US" dirty="0" smtClean="0">
                <a:sym typeface="Wingdings" panose="05000000000000000000" pitchFamily="2" charset="2"/>
              </a:rPr>
              <a:t>At 7kHz maximum APV rate with 3 samples</a:t>
            </a:r>
          </a:p>
          <a:p>
            <a:pPr marL="457200" lvl="1" indent="0">
              <a:buNone/>
            </a:pPr>
            <a:r>
              <a:rPr lang="en-US" dirty="0" smtClean="0">
                <a:sym typeface="Wingdings" panose="05000000000000000000" pitchFamily="2" charset="2"/>
              </a:rPr>
              <a:t> 12.9Gb/s; 0.645 Gb/s from each MPD</a:t>
            </a:r>
            <a:endParaRPr lang="en-US" dirty="0"/>
          </a:p>
        </p:txBody>
      </p:sp>
      <p:sp>
        <p:nvSpPr>
          <p:cNvPr id="4" name="Footer Placeholder 3"/>
          <p:cNvSpPr>
            <a:spLocks noGrp="1"/>
          </p:cNvSpPr>
          <p:nvPr>
            <p:ph type="ftr" sz="quarter" idx="11"/>
          </p:nvPr>
        </p:nvSpPr>
        <p:spPr/>
        <p:txBody>
          <a:bodyPr/>
          <a:lstStyle/>
          <a:p>
            <a:r>
              <a:rPr lang="en-US" smtClean="0"/>
              <a:t>MOLLER  DAQ Update, 21 June 2022</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33</a:t>
            </a:fld>
            <a:endParaRPr lang="en-US" dirty="0"/>
          </a:p>
        </p:txBody>
      </p:sp>
      <p:sp>
        <p:nvSpPr>
          <p:cNvPr id="6" name="Content Placeholder 5"/>
          <p:cNvSpPr>
            <a:spLocks noGrp="1"/>
          </p:cNvSpPr>
          <p:nvPr>
            <p:ph idx="13"/>
          </p:nvPr>
        </p:nvSpPr>
        <p:spPr/>
        <p:txBody>
          <a:bodyPr/>
          <a:lstStyle/>
          <a:p>
            <a:r>
              <a:rPr lang="en-US" dirty="0" smtClean="0"/>
              <a:t>Occupancy (per 75ns window) expected due to </a:t>
            </a:r>
            <a:r>
              <a:rPr lang="en-US" dirty="0" err="1" smtClean="0"/>
              <a:t>Møllers</a:t>
            </a:r>
            <a:r>
              <a:rPr lang="en-US" dirty="0" smtClean="0"/>
              <a:t> at 100nA: ~2%</a:t>
            </a:r>
          </a:p>
          <a:p>
            <a:pPr lvl="1"/>
            <a:r>
              <a:rPr lang="en-US" dirty="0" smtClean="0"/>
              <a:t>3 e-e scatters per sector in 100 ns</a:t>
            </a:r>
          </a:p>
          <a:p>
            <a:pPr lvl="1"/>
            <a:r>
              <a:rPr lang="en-US" dirty="0" smtClean="0"/>
              <a:t>8 strips hit/module/track</a:t>
            </a:r>
          </a:p>
          <a:p>
            <a:pPr lvl="1"/>
            <a:r>
              <a:rPr lang="en-US" dirty="0" smtClean="0"/>
              <a:t>24 strips hit per event out of 1280</a:t>
            </a:r>
          </a:p>
          <a:p>
            <a:pPr lvl="1"/>
            <a:endParaRPr lang="en-US" dirty="0"/>
          </a:p>
          <a:p>
            <a:r>
              <a:rPr lang="en-US" dirty="0" smtClean="0"/>
              <a:t>With zero suppression at the VTP, and a 5% occupancy at 7kHz </a:t>
            </a:r>
          </a:p>
          <a:p>
            <a:pPr marL="457200" lvl="1" indent="0">
              <a:buNone/>
            </a:pPr>
            <a:r>
              <a:rPr lang="en-US" dirty="0" smtClean="0">
                <a:sym typeface="Wingdings" panose="05000000000000000000" pitchFamily="2" charset="2"/>
              </a:rPr>
              <a:t> 80.6 MB/s to disk</a:t>
            </a:r>
            <a:endParaRPr lang="en-US" dirty="0"/>
          </a:p>
        </p:txBody>
      </p:sp>
    </p:spTree>
    <p:extLst>
      <p:ext uri="{BB962C8B-B14F-4D97-AF65-F5344CB8AC3E}">
        <p14:creationId xmlns:p14="http://schemas.microsoft.com/office/powerpoint/2010/main" val="7710581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Analysis</a:t>
            </a:r>
            <a:endParaRPr lang="en-US" dirty="0"/>
          </a:p>
        </p:txBody>
      </p:sp>
      <p:sp>
        <p:nvSpPr>
          <p:cNvPr id="3" name="Content Placeholder 2"/>
          <p:cNvSpPr>
            <a:spLocks noGrp="1"/>
          </p:cNvSpPr>
          <p:nvPr>
            <p:ph idx="1"/>
          </p:nvPr>
        </p:nvSpPr>
        <p:spPr/>
        <p:txBody>
          <a:bodyPr>
            <a:normAutofit/>
          </a:bodyPr>
          <a:lstStyle/>
          <a:p>
            <a:r>
              <a:rPr lang="en-US" dirty="0" smtClean="0"/>
              <a:t>Needed Tasks</a:t>
            </a:r>
          </a:p>
          <a:p>
            <a:pPr marL="914400" lvl="1" indent="-457200">
              <a:buFont typeface="+mj-lt"/>
              <a:buAutoNum type="arabicPeriod"/>
            </a:pPr>
            <a:r>
              <a:rPr lang="en-US" dirty="0" smtClean="0"/>
              <a:t>Helicity correlated (HC) feedback</a:t>
            </a:r>
          </a:p>
          <a:p>
            <a:pPr lvl="2"/>
            <a:r>
              <a:rPr lang="en-US" dirty="0" smtClean="0"/>
              <a:t>Feedback cycle likely 10 s</a:t>
            </a:r>
          </a:p>
          <a:p>
            <a:pPr marL="914400" lvl="1" indent="-457200">
              <a:buFont typeface="+mj-lt"/>
              <a:buAutoNum type="arabicPeriod"/>
            </a:pPr>
            <a:r>
              <a:rPr lang="en-US" dirty="0" smtClean="0"/>
              <a:t>Monitor of  data quality</a:t>
            </a:r>
          </a:p>
          <a:p>
            <a:pPr lvl="2"/>
            <a:r>
              <a:rPr lang="en-US" dirty="0" smtClean="0"/>
              <a:t>Some issues only appear at high statistics, needing hours or days</a:t>
            </a:r>
          </a:p>
          <a:p>
            <a:pPr lvl="2"/>
            <a:r>
              <a:rPr lang="en-US" dirty="0"/>
              <a:t>R</a:t>
            </a:r>
            <a:r>
              <a:rPr lang="en-US" dirty="0" smtClean="0"/>
              <a:t>equires correction for HC beam properties</a:t>
            </a:r>
          </a:p>
          <a:p>
            <a:pPr marL="914400" lvl="1" indent="-457200">
              <a:buFont typeface="+mj-lt"/>
              <a:buAutoNum type="arabicPeriod"/>
            </a:pPr>
            <a:r>
              <a:rPr lang="en-US" dirty="0" smtClean="0"/>
              <a:t>Monitor of transverse beam polarization</a:t>
            </a:r>
          </a:p>
          <a:p>
            <a:pPr lvl="2"/>
            <a:r>
              <a:rPr lang="en-US" dirty="0" smtClean="0"/>
              <a:t>Requires corrections for HC beam properties</a:t>
            </a:r>
          </a:p>
          <a:p>
            <a:pPr lvl="2"/>
            <a:r>
              <a:rPr lang="en-US" dirty="0" smtClean="0"/>
              <a:t>Requires accumulating multiple hours of data </a:t>
            </a:r>
          </a:p>
          <a:p>
            <a:r>
              <a:rPr lang="en-US" dirty="0" smtClean="0"/>
              <a:t>Hardware needs</a:t>
            </a:r>
          </a:p>
          <a:p>
            <a:pPr lvl="1"/>
            <a:r>
              <a:rPr lang="en-US" dirty="0" smtClean="0"/>
              <a:t>One workstation for helicity-correlated feedback</a:t>
            </a:r>
          </a:p>
          <a:p>
            <a:pPr lvl="1"/>
            <a:r>
              <a:rPr lang="en-US" dirty="0" smtClean="0"/>
              <a:t>10 workstations for full analysis to support #2 and #3 (~50 concurrent jobs)</a:t>
            </a:r>
          </a:p>
          <a:p>
            <a:pPr lvl="1"/>
            <a:r>
              <a:rPr lang="en-US" dirty="0" smtClean="0"/>
              <a:t>100 TB fileserver provides space for several days of raw data and analysis results  (raw data rate is 450 GB/hr, outputs are similar in size)</a:t>
            </a:r>
          </a:p>
        </p:txBody>
      </p:sp>
      <p:sp>
        <p:nvSpPr>
          <p:cNvPr id="5" name="Slide Number Placeholder 4"/>
          <p:cNvSpPr>
            <a:spLocks noGrp="1"/>
          </p:cNvSpPr>
          <p:nvPr>
            <p:ph type="sldNum" sz="quarter" idx="12"/>
          </p:nvPr>
        </p:nvSpPr>
        <p:spPr/>
        <p:txBody>
          <a:bodyPr/>
          <a:lstStyle/>
          <a:p>
            <a:fld id="{07E1C93C-5050-FC42-8F10-D22D4F119D13}" type="slidenum">
              <a:rPr lang="en-US" smtClean="0"/>
              <a:pPr/>
              <a:t>34</a:t>
            </a:fld>
            <a:endParaRPr lang="en-US" dirty="0"/>
          </a:p>
        </p:txBody>
      </p:sp>
      <p:sp>
        <p:nvSpPr>
          <p:cNvPr id="4" name="Footer Placeholder 3"/>
          <p:cNvSpPr>
            <a:spLocks noGrp="1"/>
          </p:cNvSpPr>
          <p:nvPr>
            <p:ph type="ftr" sz="quarter" idx="11"/>
          </p:nvPr>
        </p:nvSpPr>
        <p:spPr/>
        <p:txBody>
          <a:bodyPr/>
          <a:lstStyle/>
          <a:p>
            <a:r>
              <a:rPr lang="en-US" smtClean="0"/>
              <a:t>MOLLER  DAQ Update, 21 June 2022</a:t>
            </a:r>
            <a:endParaRPr lang="en-US" dirty="0"/>
          </a:p>
        </p:txBody>
      </p:sp>
    </p:spTree>
    <p:extLst>
      <p:ext uri="{BB962C8B-B14F-4D97-AF65-F5344CB8AC3E}">
        <p14:creationId xmlns:p14="http://schemas.microsoft.com/office/powerpoint/2010/main" val="10476633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reduction and visualization</a:t>
            </a:r>
          </a:p>
        </p:txBody>
      </p:sp>
      <p:sp>
        <p:nvSpPr>
          <p:cNvPr id="3" name="Content Placeholder 2"/>
          <p:cNvSpPr>
            <a:spLocks noGrp="1"/>
          </p:cNvSpPr>
          <p:nvPr>
            <p:ph idx="1"/>
          </p:nvPr>
        </p:nvSpPr>
        <p:spPr/>
        <p:txBody>
          <a:bodyPr/>
          <a:lstStyle/>
          <a:p>
            <a:r>
              <a:rPr lang="en-US" dirty="0"/>
              <a:t>The total raw data volume will be at the petabyte scale</a:t>
            </a:r>
          </a:p>
          <a:p>
            <a:r>
              <a:rPr lang="en-US" dirty="0"/>
              <a:t>Creating ROOT TTrees of all elements would also result in petabyte scale output files</a:t>
            </a:r>
          </a:p>
          <a:p>
            <a:r>
              <a:rPr lang="en-US" dirty="0"/>
              <a:t>Several parallel data reduction choices</a:t>
            </a:r>
          </a:p>
          <a:p>
            <a:pPr lvl="1"/>
            <a:r>
              <a:rPr lang="en-US" dirty="0"/>
              <a:t>Average yields and asymmetries for all data elements over short period (~1 minute?) and store in a database</a:t>
            </a:r>
          </a:p>
          <a:p>
            <a:pPr lvl="1"/>
            <a:r>
              <a:rPr lang="en-US" dirty="0"/>
              <a:t>Generate ROOT TTrees for only the key elements for all helicity patterns</a:t>
            </a:r>
          </a:p>
          <a:p>
            <a:pPr lvl="1"/>
            <a:r>
              <a:rPr lang="en-US" dirty="0"/>
              <a:t>Keep the full ROOT TTrees for a small subset of data files</a:t>
            </a:r>
          </a:p>
          <a:p>
            <a:r>
              <a:rPr lang="en-US" dirty="0"/>
              <a:t>Anticipate needing a few hundred TB of disk space to work with the output files</a:t>
            </a:r>
          </a:p>
          <a:p>
            <a:r>
              <a:rPr lang="en-US" dirty="0"/>
              <a:t>We will also need robust ways to monitor system performance and present output results to analysis </a:t>
            </a:r>
            <a:r>
              <a:rPr lang="en-US" dirty="0" smtClean="0"/>
              <a:t>workers</a:t>
            </a:r>
            <a:endParaRPr lang="en-US" dirty="0"/>
          </a:p>
        </p:txBody>
      </p:sp>
      <p:sp>
        <p:nvSpPr>
          <p:cNvPr id="4" name="Footer Placeholder 3"/>
          <p:cNvSpPr>
            <a:spLocks noGrp="1"/>
          </p:cNvSpPr>
          <p:nvPr>
            <p:ph type="ftr" sz="quarter" idx="11"/>
          </p:nvPr>
        </p:nvSpPr>
        <p:spPr/>
        <p:txBody>
          <a:bodyPr/>
          <a:lstStyle/>
          <a:p>
            <a:r>
              <a:rPr lang="en-US" smtClean="0"/>
              <a:t>MOLLER  DAQ Update, 21 June 2022</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35</a:t>
            </a:fld>
            <a:endParaRPr lang="en-US" dirty="0"/>
          </a:p>
        </p:txBody>
      </p:sp>
    </p:spTree>
    <p:extLst>
      <p:ext uri="{BB962C8B-B14F-4D97-AF65-F5344CB8AC3E}">
        <p14:creationId xmlns:p14="http://schemas.microsoft.com/office/powerpoint/2010/main" val="3474249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Developments since December 2021</a:t>
            </a:r>
            <a:endParaRPr lang="en-US" dirty="0"/>
          </a:p>
        </p:txBody>
      </p:sp>
      <p:sp>
        <p:nvSpPr>
          <p:cNvPr id="3" name="Content Placeholder 2"/>
          <p:cNvSpPr>
            <a:spLocks noGrp="1"/>
          </p:cNvSpPr>
          <p:nvPr>
            <p:ph idx="1"/>
          </p:nvPr>
        </p:nvSpPr>
        <p:spPr/>
        <p:txBody>
          <a:bodyPr>
            <a:normAutofit/>
          </a:bodyPr>
          <a:lstStyle/>
          <a:p>
            <a:r>
              <a:rPr lang="en-US" dirty="0" smtClean="0"/>
              <a:t>Continued development of integrating ADC</a:t>
            </a:r>
          </a:p>
          <a:p>
            <a:r>
              <a:rPr lang="en-US" dirty="0" smtClean="0"/>
              <a:t>New </a:t>
            </a:r>
            <a:r>
              <a:rPr lang="en-US" dirty="0" err="1" smtClean="0"/>
              <a:t>polarimeter</a:t>
            </a:r>
            <a:r>
              <a:rPr lang="en-US" dirty="0" smtClean="0"/>
              <a:t> DAQ being developed in TEDF test stand; very similar to counting DAQ design</a:t>
            </a:r>
          </a:p>
          <a:p>
            <a:r>
              <a:rPr lang="en-US" dirty="0" smtClean="0"/>
              <a:t>Planning for beamline readout</a:t>
            </a:r>
          </a:p>
          <a:p>
            <a:r>
              <a:rPr lang="en-US" dirty="0" smtClean="0"/>
              <a:t>Discussion of new helicity generator patterns</a:t>
            </a:r>
          </a:p>
          <a:p>
            <a:r>
              <a:rPr lang="en-US" dirty="0" smtClean="0"/>
              <a:t>Restart of mock-data development within japan; analysis group should start meeting “soon”</a:t>
            </a:r>
          </a:p>
          <a:p>
            <a:pPr lvl="1"/>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MOLLER  DAQ Update, 21 June 2022</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4</a:t>
            </a:fld>
            <a:endParaRPr lang="en-US" dirty="0"/>
          </a:p>
        </p:txBody>
      </p:sp>
    </p:spTree>
    <p:extLst>
      <p:ext uri="{BB962C8B-B14F-4D97-AF65-F5344CB8AC3E}">
        <p14:creationId xmlns:p14="http://schemas.microsoft.com/office/powerpoint/2010/main" val="14636070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Integrating ADC update</a:t>
            </a:r>
            <a:endParaRPr lang="en-US" dirty="0"/>
          </a:p>
        </p:txBody>
      </p:sp>
      <p:sp>
        <p:nvSpPr>
          <p:cNvPr id="3" name="Content Placeholder 2"/>
          <p:cNvSpPr>
            <a:spLocks noGrp="1"/>
          </p:cNvSpPr>
          <p:nvPr>
            <p:ph idx="1"/>
          </p:nvPr>
        </p:nvSpPr>
        <p:spPr/>
        <p:txBody>
          <a:bodyPr/>
          <a:lstStyle/>
          <a:p>
            <a:r>
              <a:rPr lang="en-US" dirty="0" smtClean="0"/>
              <a:t>We have five 16-ch prototypes of the ADC module</a:t>
            </a:r>
          </a:p>
          <a:p>
            <a:pPr lvl="1"/>
            <a:r>
              <a:rPr lang="en-US" dirty="0" smtClean="0"/>
              <a:t>Two amplifiers in the input stage need to be changed; parts expected at beginning of August</a:t>
            </a:r>
          </a:p>
          <a:p>
            <a:pPr lvl="1"/>
            <a:r>
              <a:rPr lang="en-US" dirty="0" smtClean="0"/>
              <a:t>With the currently installed amplifiers, the gain is 100x lower than planned.</a:t>
            </a:r>
          </a:p>
          <a:p>
            <a:r>
              <a:rPr lang="en-US" dirty="0" smtClean="0"/>
              <a:t>One 16-ch </a:t>
            </a:r>
            <a:r>
              <a:rPr lang="en-US" dirty="0"/>
              <a:t>prototype </a:t>
            </a:r>
            <a:r>
              <a:rPr lang="en-US" dirty="0" smtClean="0"/>
              <a:t>had the input stage modified and was used </a:t>
            </a:r>
            <a:r>
              <a:rPr lang="en-US" dirty="0"/>
              <a:t>for Mainz test beam; worked well</a:t>
            </a:r>
          </a:p>
          <a:p>
            <a:r>
              <a:rPr lang="en-US" dirty="0"/>
              <a:t>Prototype uses Power over Ethernet (</a:t>
            </a:r>
            <a:r>
              <a:rPr lang="en-US" dirty="0" err="1"/>
              <a:t>PoE</a:t>
            </a:r>
            <a:r>
              <a:rPr lang="en-US" dirty="0"/>
              <a:t>++); considering this for the </a:t>
            </a:r>
            <a:r>
              <a:rPr lang="en-US" dirty="0" smtClean="0"/>
              <a:t>experiment instead of having separate power supplies</a:t>
            </a:r>
          </a:p>
          <a:p>
            <a:r>
              <a:rPr lang="en-US" dirty="0" smtClean="0"/>
              <a:t>Expect </a:t>
            </a:r>
            <a:r>
              <a:rPr lang="en-US" dirty="0"/>
              <a:t>to ship </a:t>
            </a:r>
            <a:r>
              <a:rPr lang="en-US" dirty="0" smtClean="0"/>
              <a:t>an unmodified prototype </a:t>
            </a:r>
            <a:r>
              <a:rPr lang="en-US" dirty="0"/>
              <a:t>to JLab this week to begin CODA </a:t>
            </a:r>
            <a:r>
              <a:rPr lang="en-US" dirty="0" smtClean="0"/>
              <a:t>development</a:t>
            </a:r>
          </a:p>
          <a:p>
            <a:pPr lvl="1"/>
            <a:r>
              <a:rPr lang="en-US" dirty="0" smtClean="0"/>
              <a:t>When the amplifiers arrive, JLab FEG will replace them instead of shipping back to TRIUMF</a:t>
            </a:r>
          </a:p>
          <a:p>
            <a:r>
              <a:rPr lang="en-US" dirty="0" smtClean="0"/>
              <a:t>Beginning discussions about getting Electrical Safety review of the modules</a:t>
            </a:r>
            <a:endParaRPr lang="en-US" dirty="0"/>
          </a:p>
          <a:p>
            <a:pPr lvl="1"/>
            <a:r>
              <a:rPr lang="en-US" dirty="0" smtClean="0"/>
              <a:t>If using </a:t>
            </a:r>
            <a:r>
              <a:rPr lang="en-US" dirty="0" err="1" smtClean="0"/>
              <a:t>PoE</a:t>
            </a:r>
            <a:r>
              <a:rPr lang="en-US" dirty="0" smtClean="0"/>
              <a:t>, the board ought to be a Class 1 electrical device, simplifying the device registration process</a:t>
            </a:r>
          </a:p>
          <a:p>
            <a:endParaRPr lang="en-US" dirty="0"/>
          </a:p>
        </p:txBody>
      </p:sp>
      <p:sp>
        <p:nvSpPr>
          <p:cNvPr id="4" name="Footer Placeholder 3"/>
          <p:cNvSpPr>
            <a:spLocks noGrp="1"/>
          </p:cNvSpPr>
          <p:nvPr>
            <p:ph type="ftr" sz="quarter" idx="11"/>
          </p:nvPr>
        </p:nvSpPr>
        <p:spPr/>
        <p:txBody>
          <a:bodyPr/>
          <a:lstStyle/>
          <a:p>
            <a:r>
              <a:rPr lang="en-US" smtClean="0"/>
              <a:t>MOLLER  DAQ Update, 21 June 2022</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5</a:t>
            </a:fld>
            <a:endParaRPr lang="en-US" dirty="0"/>
          </a:p>
        </p:txBody>
      </p:sp>
    </p:spTree>
    <p:extLst>
      <p:ext uri="{BB962C8B-B14F-4D97-AF65-F5344CB8AC3E}">
        <p14:creationId xmlns:p14="http://schemas.microsoft.com/office/powerpoint/2010/main" val="39018241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Integration mode </a:t>
            </a:r>
            <a:r>
              <a:rPr lang="en-US" dirty="0" smtClean="0"/>
              <a:t>channels</a:t>
            </a:r>
            <a:endParaRPr lang="en-US" dirty="0"/>
          </a:p>
        </p:txBody>
      </p:sp>
      <p:sp>
        <p:nvSpPr>
          <p:cNvPr id="3" name="Content Placeholder 2"/>
          <p:cNvSpPr>
            <a:spLocks noGrp="1"/>
          </p:cNvSpPr>
          <p:nvPr>
            <p:ph idx="1"/>
          </p:nvPr>
        </p:nvSpPr>
        <p:spPr/>
        <p:txBody>
          <a:bodyPr>
            <a:normAutofit lnSpcReduction="10000"/>
          </a:bodyPr>
          <a:lstStyle/>
          <a:p>
            <a:r>
              <a:rPr lang="en-US" dirty="0"/>
              <a:t>Detector array (</a:t>
            </a:r>
            <a:r>
              <a:rPr lang="en-US" dirty="0" smtClean="0"/>
              <a:t>280 </a:t>
            </a:r>
            <a:r>
              <a:rPr lang="en-US" dirty="0"/>
              <a:t>total)</a:t>
            </a:r>
          </a:p>
          <a:p>
            <a:pPr lvl="1"/>
            <a:r>
              <a:rPr lang="en-US" dirty="0"/>
              <a:t>224 Main detectors, 28 shower-max detectors, </a:t>
            </a:r>
            <a:r>
              <a:rPr lang="en-US" dirty="0" smtClean="0">
                <a:solidFill>
                  <a:srgbClr val="FF0000"/>
                </a:solidFill>
              </a:rPr>
              <a:t>28 </a:t>
            </a:r>
            <a:r>
              <a:rPr lang="en-US" dirty="0">
                <a:solidFill>
                  <a:srgbClr val="FF0000"/>
                </a:solidFill>
              </a:rPr>
              <a:t>pion </a:t>
            </a:r>
            <a:r>
              <a:rPr lang="en-US" dirty="0" smtClean="0">
                <a:solidFill>
                  <a:srgbClr val="FF0000"/>
                </a:solidFill>
              </a:rPr>
              <a:t>detectors</a:t>
            </a:r>
            <a:endParaRPr lang="en-US" dirty="0">
              <a:solidFill>
                <a:srgbClr val="FF0000"/>
              </a:solidFill>
            </a:endParaRPr>
          </a:p>
          <a:p>
            <a:r>
              <a:rPr lang="en-US" dirty="0"/>
              <a:t>SAMs, LAMs, and beamline </a:t>
            </a:r>
            <a:r>
              <a:rPr lang="en-US" dirty="0" smtClean="0"/>
              <a:t>(233 </a:t>
            </a:r>
            <a:r>
              <a:rPr lang="en-US" dirty="0"/>
              <a:t>channels)</a:t>
            </a:r>
          </a:p>
          <a:p>
            <a:pPr lvl="1"/>
            <a:r>
              <a:rPr lang="en-US" dirty="0"/>
              <a:t>SAMs:	8</a:t>
            </a:r>
          </a:p>
          <a:p>
            <a:pPr lvl="1"/>
            <a:r>
              <a:rPr lang="en-US" dirty="0"/>
              <a:t>LAMs and diffuse background monitors:	</a:t>
            </a:r>
            <a:r>
              <a:rPr lang="en-US" dirty="0" smtClean="0"/>
              <a:t>28 (14 LAM + 14 DBM)</a:t>
            </a:r>
            <a:endParaRPr lang="en-US" dirty="0"/>
          </a:p>
          <a:p>
            <a:pPr lvl="1"/>
            <a:r>
              <a:rPr lang="en-US" dirty="0"/>
              <a:t>Injector beamline:	</a:t>
            </a:r>
            <a:r>
              <a:rPr lang="en-US" dirty="0" smtClean="0"/>
              <a:t>96</a:t>
            </a:r>
            <a:endParaRPr lang="en-US" dirty="0"/>
          </a:p>
          <a:p>
            <a:pPr lvl="1"/>
            <a:r>
              <a:rPr lang="en-US" dirty="0"/>
              <a:t>Transport line and Hall beamline:	</a:t>
            </a:r>
            <a:r>
              <a:rPr lang="en-US" dirty="0" smtClean="0">
                <a:solidFill>
                  <a:srgbClr val="FF0000"/>
                </a:solidFill>
              </a:rPr>
              <a:t>87</a:t>
            </a:r>
            <a:r>
              <a:rPr lang="en-US" dirty="0" smtClean="0"/>
              <a:t> (PREX/CREX used 64; </a:t>
            </a:r>
            <a:r>
              <a:rPr lang="en-US" dirty="0" smtClean="0">
                <a:sym typeface="Wingdings" panose="05000000000000000000" pitchFamily="2" charset="2"/>
              </a:rPr>
              <a:t>my count so far ~77 </a:t>
            </a:r>
            <a:r>
              <a:rPr lang="en-US" dirty="0" err="1" smtClean="0">
                <a:sym typeface="Wingdings" panose="05000000000000000000" pitchFamily="2" charset="2"/>
              </a:rPr>
              <a:t>ch.</a:t>
            </a:r>
            <a:r>
              <a:rPr lang="en-US" dirty="0" smtClean="0">
                <a:sym typeface="Wingdings" panose="05000000000000000000" pitchFamily="2" charset="2"/>
              </a:rPr>
              <a:t>)</a:t>
            </a:r>
          </a:p>
          <a:p>
            <a:pPr lvl="2"/>
            <a:r>
              <a:rPr lang="en-US" dirty="0" smtClean="0">
                <a:sym typeface="Wingdings" panose="05000000000000000000" pitchFamily="2" charset="2"/>
              </a:rPr>
              <a:t>Channels needed for beamline may be lower due to LBNL &amp; JLab digital </a:t>
            </a:r>
            <a:r>
              <a:rPr lang="en-US" dirty="0" err="1" smtClean="0">
                <a:sym typeface="Wingdings" panose="05000000000000000000" pitchFamily="2" charset="2"/>
              </a:rPr>
              <a:t>recievers</a:t>
            </a:r>
            <a:endParaRPr lang="en-US" dirty="0" smtClean="0"/>
          </a:p>
          <a:p>
            <a:r>
              <a:rPr lang="en-US" dirty="0" smtClean="0"/>
              <a:t>Scanner (6</a:t>
            </a:r>
            <a:r>
              <a:rPr lang="en-US" dirty="0" smtClean="0">
                <a:solidFill>
                  <a:srgbClr val="00B050"/>
                </a:solidFill>
              </a:rPr>
              <a:t>+7</a:t>
            </a:r>
            <a:r>
              <a:rPr lang="en-US" dirty="0" smtClean="0"/>
              <a:t> channels) </a:t>
            </a:r>
          </a:p>
          <a:p>
            <a:pPr lvl="1"/>
            <a:r>
              <a:rPr lang="en-US" dirty="0" smtClean="0"/>
              <a:t>X/Y scanner:  2 PMTs </a:t>
            </a:r>
            <a:r>
              <a:rPr lang="en-US" dirty="0" smtClean="0">
                <a:solidFill>
                  <a:srgbClr val="00B050"/>
                </a:solidFill>
              </a:rPr>
              <a:t>+ 2 position voltages (positions might go into a FADC or VQWK?)</a:t>
            </a:r>
          </a:p>
          <a:p>
            <a:pPr lvl="1"/>
            <a:r>
              <a:rPr lang="en-US" dirty="0" smtClean="0"/>
              <a:t>Linear scanners:  4 PMTs </a:t>
            </a:r>
            <a:r>
              <a:rPr lang="en-US" dirty="0" smtClean="0">
                <a:solidFill>
                  <a:srgbClr val="00B050"/>
                </a:solidFill>
              </a:rPr>
              <a:t>+ 4 position voltages</a:t>
            </a:r>
          </a:p>
          <a:p>
            <a:pPr lvl="1"/>
            <a:r>
              <a:rPr lang="en-US" dirty="0" smtClean="0">
                <a:solidFill>
                  <a:srgbClr val="00B050"/>
                </a:solidFill>
              </a:rPr>
              <a:t>Reference voltage for positions</a:t>
            </a:r>
            <a:endParaRPr lang="en-US" dirty="0">
              <a:solidFill>
                <a:srgbClr val="00B050"/>
              </a:solidFill>
            </a:endParaRPr>
          </a:p>
          <a:p>
            <a:r>
              <a:rPr lang="en-US" dirty="0" smtClean="0"/>
              <a:t>Total</a:t>
            </a:r>
            <a:r>
              <a:rPr lang="en-US" dirty="0"/>
              <a:t>:  </a:t>
            </a:r>
            <a:r>
              <a:rPr lang="en-US" dirty="0" smtClean="0"/>
              <a:t>512 channels </a:t>
            </a:r>
            <a:r>
              <a:rPr lang="en-US" dirty="0" smtClean="0">
                <a:sym typeface="Wingdings" panose="05000000000000000000" pitchFamily="2" charset="2"/>
              </a:rPr>
              <a:t> </a:t>
            </a:r>
            <a:r>
              <a:rPr lang="en-US" dirty="0" smtClean="0"/>
              <a:t>32 </a:t>
            </a:r>
            <a:r>
              <a:rPr lang="en-US" dirty="0"/>
              <a:t>16-channel </a:t>
            </a:r>
            <a:r>
              <a:rPr lang="en-US" dirty="0" smtClean="0"/>
              <a:t>modules </a:t>
            </a:r>
            <a:r>
              <a:rPr lang="en-US" dirty="0" smtClean="0">
                <a:solidFill>
                  <a:srgbClr val="FF0000"/>
                </a:solidFill>
              </a:rPr>
              <a:t>(increase to 34, or reduce beam </a:t>
            </a:r>
            <a:r>
              <a:rPr lang="en-US" dirty="0" err="1" smtClean="0">
                <a:solidFill>
                  <a:srgbClr val="FF0000"/>
                </a:solidFill>
              </a:rPr>
              <a:t>chan</a:t>
            </a:r>
            <a:r>
              <a:rPr lang="en-US" dirty="0" smtClean="0">
                <a:solidFill>
                  <a:srgbClr val="FF0000"/>
                </a:solidFill>
              </a:rPr>
              <a:t>?)</a:t>
            </a:r>
          </a:p>
          <a:p>
            <a:endParaRPr lang="en-US" dirty="0" smtClean="0"/>
          </a:p>
          <a:p>
            <a:pPr>
              <a:lnSpc>
                <a:spcPct val="110000"/>
              </a:lnSpc>
            </a:pPr>
            <a:r>
              <a:rPr lang="en-US" dirty="0" smtClean="0"/>
              <a:t>HVMAPS &amp; Digital BCM expect to connect into CODA in same way as ADCs</a:t>
            </a:r>
          </a:p>
        </p:txBody>
      </p:sp>
      <p:sp>
        <p:nvSpPr>
          <p:cNvPr id="4" name="Footer Placeholder 3"/>
          <p:cNvSpPr>
            <a:spLocks noGrp="1"/>
          </p:cNvSpPr>
          <p:nvPr>
            <p:ph type="ftr" sz="quarter" idx="11"/>
          </p:nvPr>
        </p:nvSpPr>
        <p:spPr/>
        <p:txBody>
          <a:bodyPr/>
          <a:lstStyle/>
          <a:p>
            <a:pPr defTabSz="914406">
              <a:defRPr/>
            </a:pPr>
            <a:r>
              <a:rPr lang="en-US" sz="1000" smtClean="0">
                <a:solidFill>
                  <a:srgbClr val="000000"/>
                </a:solidFill>
              </a:rPr>
              <a:t>MOLLER  DAQ Update, 21 June 2022</a:t>
            </a:r>
            <a:endParaRPr lang="en-US" sz="1000" dirty="0">
              <a:solidFill>
                <a:srgbClr val="000000"/>
              </a:solidFill>
            </a:endParaRPr>
          </a:p>
        </p:txBody>
      </p:sp>
      <p:sp>
        <p:nvSpPr>
          <p:cNvPr id="5" name="Slide Number Placeholder 4"/>
          <p:cNvSpPr>
            <a:spLocks noGrp="1"/>
          </p:cNvSpPr>
          <p:nvPr>
            <p:ph type="sldNum" sz="quarter" idx="12"/>
          </p:nvPr>
        </p:nvSpPr>
        <p:spPr/>
        <p:txBody>
          <a:bodyPr/>
          <a:lstStyle/>
          <a:p>
            <a:pPr defTabSz="914406">
              <a:defRPr/>
            </a:pPr>
            <a:fld id="{07E1C93C-5050-FC42-8F10-D22D4F119D13}" type="slidenum">
              <a:rPr lang="en-US">
                <a:solidFill>
                  <a:srgbClr val="000000"/>
                </a:solidFill>
              </a:rPr>
              <a:pPr defTabSz="914406">
                <a:defRPr/>
              </a:pPr>
              <a:t>6</a:t>
            </a:fld>
            <a:endParaRPr lang="en-US" dirty="0">
              <a:solidFill>
                <a:srgbClr val="000000"/>
              </a:solidFill>
            </a:endParaRPr>
          </a:p>
        </p:txBody>
      </p:sp>
    </p:spTree>
    <p:extLst>
      <p:ext uri="{BB962C8B-B14F-4D97-AF65-F5344CB8AC3E}">
        <p14:creationId xmlns:p14="http://schemas.microsoft.com/office/powerpoint/2010/main" val="29091134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3637" y="1019830"/>
            <a:ext cx="7625235" cy="1120295"/>
          </a:xfrm>
          <a:prstGeom prst="rect">
            <a:avLst/>
          </a:prstGeom>
        </p:spPr>
      </p:pic>
      <p:sp>
        <p:nvSpPr>
          <p:cNvPr id="2" name="Title 1"/>
          <p:cNvSpPr>
            <a:spLocks noGrp="1"/>
          </p:cNvSpPr>
          <p:nvPr>
            <p:ph type="title"/>
          </p:nvPr>
        </p:nvSpPr>
        <p:spPr/>
        <p:txBody>
          <a:bodyPr/>
          <a:lstStyle/>
          <a:p>
            <a:r>
              <a:rPr lang="en-US" dirty="0" smtClean="0"/>
              <a:t>Counting Mode Data Acquisition and Trigger</a:t>
            </a:r>
            <a:endParaRPr lang="en-US" dirty="0">
              <a:solidFill>
                <a:srgbClr val="FF0000"/>
              </a:solidFill>
            </a:endParaRPr>
          </a:p>
        </p:txBody>
      </p:sp>
      <p:sp>
        <p:nvSpPr>
          <p:cNvPr id="3" name="Content Placeholder 2"/>
          <p:cNvSpPr>
            <a:spLocks noGrp="1"/>
          </p:cNvSpPr>
          <p:nvPr>
            <p:ph idx="1"/>
          </p:nvPr>
        </p:nvSpPr>
        <p:spPr>
          <a:xfrm>
            <a:off x="411480" y="2602530"/>
            <a:ext cx="11283696" cy="3871180"/>
          </a:xfrm>
        </p:spPr>
        <p:txBody>
          <a:bodyPr>
            <a:normAutofit fontScale="92500"/>
          </a:bodyPr>
          <a:lstStyle/>
          <a:p>
            <a:r>
              <a:rPr lang="en-US" dirty="0"/>
              <a:t>Voltage and timing </a:t>
            </a:r>
            <a:r>
              <a:rPr lang="en-US" dirty="0" smtClean="0"/>
              <a:t>data:  320-336 </a:t>
            </a:r>
            <a:r>
              <a:rPr lang="en-US" dirty="0" err="1" smtClean="0"/>
              <a:t>ch.</a:t>
            </a:r>
            <a:r>
              <a:rPr lang="en-US" dirty="0" smtClean="0"/>
              <a:t> (20-21 FADC) </a:t>
            </a:r>
            <a:endParaRPr lang="en-US" dirty="0"/>
          </a:p>
          <a:p>
            <a:pPr lvl="1"/>
            <a:r>
              <a:rPr lang="en-US" dirty="0"/>
              <a:t>Detector array </a:t>
            </a:r>
            <a:r>
              <a:rPr lang="en-US" dirty="0" smtClean="0"/>
              <a:t>PMTs:  280 total</a:t>
            </a:r>
            <a:r>
              <a:rPr lang="en-US" dirty="0"/>
              <a:t>;</a:t>
            </a:r>
            <a:r>
              <a:rPr lang="en-US" dirty="0" smtClean="0"/>
              <a:t>  </a:t>
            </a:r>
            <a:r>
              <a:rPr lang="en-US" dirty="0"/>
              <a:t>224 </a:t>
            </a:r>
            <a:r>
              <a:rPr lang="en-US" dirty="0" smtClean="0"/>
              <a:t>thin quartz, </a:t>
            </a:r>
            <a:r>
              <a:rPr lang="en-US" dirty="0"/>
              <a:t>28 </a:t>
            </a:r>
            <a:r>
              <a:rPr lang="en-US" dirty="0" smtClean="0"/>
              <a:t>shower-max, </a:t>
            </a:r>
            <a:r>
              <a:rPr lang="en-US" dirty="0" smtClean="0">
                <a:solidFill>
                  <a:srgbClr val="FF0000"/>
                </a:solidFill>
              </a:rPr>
              <a:t>28 </a:t>
            </a:r>
            <a:r>
              <a:rPr lang="en-US" dirty="0">
                <a:solidFill>
                  <a:srgbClr val="FF0000"/>
                </a:solidFill>
              </a:rPr>
              <a:t>pion </a:t>
            </a:r>
            <a:r>
              <a:rPr lang="en-US" dirty="0" smtClean="0">
                <a:solidFill>
                  <a:srgbClr val="FF0000"/>
                </a:solidFill>
              </a:rPr>
              <a:t>detectors</a:t>
            </a:r>
            <a:endParaRPr lang="en-US" dirty="0">
              <a:solidFill>
                <a:srgbClr val="FF0000"/>
              </a:solidFill>
            </a:endParaRPr>
          </a:p>
          <a:p>
            <a:pPr lvl="1"/>
            <a:r>
              <a:rPr lang="en-US" dirty="0"/>
              <a:t>Trigger </a:t>
            </a:r>
            <a:r>
              <a:rPr lang="en-US" dirty="0" smtClean="0"/>
              <a:t>scintillators: 18; 2 each for 7 GEM sectors &amp; 2 </a:t>
            </a:r>
            <a:r>
              <a:rPr lang="en-US" dirty="0" smtClean="0">
                <a:sym typeface="Symbol" panose="05050102010706020507" pitchFamily="18" charset="2"/>
              </a:rPr>
              <a:t>pion sectors</a:t>
            </a:r>
          </a:p>
          <a:p>
            <a:pPr lvl="1"/>
            <a:r>
              <a:rPr lang="en-US" dirty="0" smtClean="0">
                <a:sym typeface="Symbol" panose="05050102010706020507" pitchFamily="18" charset="2"/>
              </a:rPr>
              <a:t>Scanner PMTs:  6; 2 in X/Y scanner and 1 each in 4 linear scanners</a:t>
            </a:r>
            <a:endParaRPr lang="en-US" dirty="0"/>
          </a:p>
          <a:p>
            <a:pPr lvl="1"/>
            <a:r>
              <a:rPr lang="en-US" dirty="0"/>
              <a:t>A</a:t>
            </a:r>
            <a:r>
              <a:rPr lang="en-US" dirty="0" smtClean="0"/>
              <a:t>lternate </a:t>
            </a:r>
            <a:r>
              <a:rPr lang="en-US" dirty="0"/>
              <a:t>trigger </a:t>
            </a:r>
            <a:r>
              <a:rPr lang="en-US" dirty="0" smtClean="0"/>
              <a:t>signals: </a:t>
            </a:r>
            <a:r>
              <a:rPr lang="en-US" dirty="0" smtClean="0">
                <a:solidFill>
                  <a:srgbClr val="FF0000"/>
                </a:solidFill>
              </a:rPr>
              <a:t>16-32; SAM- </a:t>
            </a:r>
            <a:r>
              <a:rPr lang="en-US" dirty="0">
                <a:solidFill>
                  <a:srgbClr val="FF0000"/>
                </a:solidFill>
              </a:rPr>
              <a:t>or </a:t>
            </a:r>
            <a:r>
              <a:rPr lang="en-US" dirty="0" smtClean="0">
                <a:solidFill>
                  <a:srgbClr val="FF0000"/>
                </a:solidFill>
              </a:rPr>
              <a:t>LAM- signals? Diffuse background PMTs? Halo PMTs?</a:t>
            </a:r>
            <a:endParaRPr lang="en-US" dirty="0">
              <a:solidFill>
                <a:srgbClr val="FF0000"/>
              </a:solidFill>
            </a:endParaRPr>
          </a:p>
          <a:p>
            <a:r>
              <a:rPr lang="en-US" dirty="0" smtClean="0"/>
              <a:t>Voltage </a:t>
            </a:r>
            <a:r>
              <a:rPr lang="en-US" dirty="0"/>
              <a:t>data </a:t>
            </a:r>
            <a:r>
              <a:rPr lang="en-US" dirty="0" smtClean="0"/>
              <a:t>only: 2</a:t>
            </a:r>
            <a:r>
              <a:rPr lang="en-US" dirty="0"/>
              <a:t>3</a:t>
            </a:r>
            <a:r>
              <a:rPr lang="en-US" dirty="0" smtClean="0"/>
              <a:t> </a:t>
            </a:r>
            <a:r>
              <a:rPr lang="en-US" dirty="0" err="1" smtClean="0"/>
              <a:t>ch.</a:t>
            </a:r>
            <a:r>
              <a:rPr lang="en-US" dirty="0" smtClean="0"/>
              <a:t> (2 FADC</a:t>
            </a:r>
            <a:r>
              <a:rPr lang="en-US" dirty="0"/>
              <a:t>)</a:t>
            </a:r>
          </a:p>
          <a:p>
            <a:pPr lvl="1"/>
            <a:r>
              <a:rPr lang="en-US" dirty="0"/>
              <a:t>Beamline:  Two cavity triplets and two </a:t>
            </a:r>
            <a:r>
              <a:rPr lang="en-US" dirty="0" err="1"/>
              <a:t>stripline</a:t>
            </a:r>
            <a:r>
              <a:rPr lang="en-US" dirty="0"/>
              <a:t> </a:t>
            </a:r>
            <a:r>
              <a:rPr lang="en-US" dirty="0" smtClean="0"/>
              <a:t>BPMs:  14 </a:t>
            </a:r>
            <a:r>
              <a:rPr lang="en-US" dirty="0" err="1"/>
              <a:t>ch.</a:t>
            </a:r>
            <a:endParaRPr lang="en-US" dirty="0"/>
          </a:p>
          <a:p>
            <a:pPr lvl="1"/>
            <a:r>
              <a:rPr lang="en-US" dirty="0"/>
              <a:t>Raster </a:t>
            </a:r>
            <a:r>
              <a:rPr lang="en-US" dirty="0" err="1" smtClean="0"/>
              <a:t>readbacks</a:t>
            </a:r>
            <a:r>
              <a:rPr lang="en-US" dirty="0" smtClean="0"/>
              <a:t>:  2 </a:t>
            </a:r>
            <a:r>
              <a:rPr lang="en-US" dirty="0" err="1"/>
              <a:t>ch</a:t>
            </a:r>
            <a:r>
              <a:rPr lang="en-US" dirty="0" err="1" smtClean="0"/>
              <a:t>.</a:t>
            </a:r>
            <a:endParaRPr lang="en-US" dirty="0" smtClean="0"/>
          </a:p>
          <a:p>
            <a:pPr lvl="1"/>
            <a:r>
              <a:rPr lang="en-US" dirty="0" smtClean="0"/>
              <a:t>Scanner position:  7; 2 for X/Y, 4 for linear scanners, 1 voltage reference</a:t>
            </a:r>
          </a:p>
          <a:p>
            <a:r>
              <a:rPr lang="en-US" dirty="0" smtClean="0"/>
              <a:t>GEM readout:  APV25</a:t>
            </a:r>
            <a:r>
              <a:rPr lang="en-US" dirty="0" smtClean="0">
                <a:sym typeface="Wingdings" panose="05000000000000000000" pitchFamily="2" charset="2"/>
              </a:rPr>
              <a:t></a:t>
            </a:r>
            <a:r>
              <a:rPr lang="en-US" dirty="0" smtClean="0"/>
              <a:t>MPD</a:t>
            </a:r>
            <a:r>
              <a:rPr lang="en-US" dirty="0" smtClean="0">
                <a:sym typeface="Wingdings" panose="05000000000000000000" pitchFamily="2" charset="2"/>
              </a:rPr>
              <a:t></a:t>
            </a:r>
            <a:r>
              <a:rPr lang="en-US" dirty="0" smtClean="0"/>
              <a:t>VTP</a:t>
            </a:r>
          </a:p>
          <a:p>
            <a:r>
              <a:rPr lang="en-US" dirty="0" smtClean="0"/>
              <a:t>We are considering if some channels may still go to a VETROC</a:t>
            </a:r>
          </a:p>
        </p:txBody>
      </p:sp>
      <p:sp>
        <p:nvSpPr>
          <p:cNvPr id="4" name="Footer Placeholder 3"/>
          <p:cNvSpPr>
            <a:spLocks noGrp="1"/>
          </p:cNvSpPr>
          <p:nvPr>
            <p:ph type="ftr" sz="quarter" idx="11"/>
          </p:nvPr>
        </p:nvSpPr>
        <p:spPr/>
        <p:txBody>
          <a:bodyPr/>
          <a:lstStyle/>
          <a:p>
            <a:pPr defTabSz="914406"/>
            <a:r>
              <a:rPr lang="en-US" smtClean="0">
                <a:solidFill>
                  <a:srgbClr val="000000"/>
                </a:solidFill>
              </a:rPr>
              <a:t>MOLLER  DAQ Update, 21 June 2022</a:t>
            </a:r>
            <a:endParaRPr lang="en-US" dirty="0">
              <a:solidFill>
                <a:srgbClr val="000000"/>
              </a:solidFill>
            </a:endParaRPr>
          </a:p>
        </p:txBody>
      </p:sp>
      <p:sp>
        <p:nvSpPr>
          <p:cNvPr id="5" name="Slide Number Placeholder 4"/>
          <p:cNvSpPr>
            <a:spLocks noGrp="1"/>
          </p:cNvSpPr>
          <p:nvPr>
            <p:ph type="sldNum" sz="quarter" idx="12"/>
          </p:nvPr>
        </p:nvSpPr>
        <p:spPr/>
        <p:txBody>
          <a:bodyPr/>
          <a:lstStyle/>
          <a:p>
            <a:pPr defTabSz="914406"/>
            <a:fld id="{07E1C93C-5050-FC42-8F10-D22D4F119D13}" type="slidenum">
              <a:rPr lang="en-US">
                <a:solidFill>
                  <a:srgbClr val="000000"/>
                </a:solidFill>
              </a:rPr>
              <a:pPr defTabSz="914406"/>
              <a:t>7</a:t>
            </a:fld>
            <a:endParaRPr lang="en-US" dirty="0">
              <a:solidFill>
                <a:srgbClr val="000000"/>
              </a:solidFill>
            </a:endParaRPr>
          </a:p>
        </p:txBody>
      </p:sp>
      <p:sp>
        <p:nvSpPr>
          <p:cNvPr id="7" name="TextBox 6"/>
          <p:cNvSpPr txBox="1"/>
          <p:nvPr/>
        </p:nvSpPr>
        <p:spPr>
          <a:xfrm>
            <a:off x="914400" y="2188923"/>
            <a:ext cx="10637399" cy="369332"/>
          </a:xfrm>
          <a:prstGeom prst="rect">
            <a:avLst/>
          </a:prstGeom>
          <a:noFill/>
        </p:spPr>
        <p:txBody>
          <a:bodyPr wrap="none" rtlCol="0">
            <a:spAutoFit/>
          </a:bodyPr>
          <a:lstStyle/>
          <a:p>
            <a:r>
              <a:rPr lang="en-US" dirty="0" smtClean="0">
                <a:solidFill>
                  <a:srgbClr val="FF0000"/>
                </a:solidFill>
              </a:rPr>
              <a:t>Plan to include amplifier within the thin quartz PMT assembly; use NIM amps in US bunker if needed  for others</a:t>
            </a:r>
            <a:endParaRPr lang="en-US" dirty="0">
              <a:solidFill>
                <a:srgbClr val="FF0000"/>
              </a:solidFill>
            </a:endParaRPr>
          </a:p>
        </p:txBody>
      </p:sp>
    </p:spTree>
    <p:extLst>
      <p:ext uri="{BB962C8B-B14F-4D97-AF65-F5344CB8AC3E}">
        <p14:creationId xmlns:p14="http://schemas.microsoft.com/office/powerpoint/2010/main" val="39118815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ststand4.JPG"/>
          <p:cNvPicPr>
            <a:picLocks noChangeAspect="1"/>
          </p:cNvPicPr>
          <p:nvPr/>
        </p:nvPicPr>
        <p:blipFill>
          <a:blip r:embed="rId2" cstate="print"/>
          <a:stretch>
            <a:fillRect/>
          </a:stretch>
        </p:blipFill>
        <p:spPr>
          <a:xfrm>
            <a:off x="2438400" y="1371600"/>
            <a:ext cx="2659380" cy="3954780"/>
          </a:xfrm>
          <a:prstGeom prst="rect">
            <a:avLst/>
          </a:prstGeom>
        </p:spPr>
      </p:pic>
      <p:sp>
        <p:nvSpPr>
          <p:cNvPr id="6" name="Rectangle 5"/>
          <p:cNvSpPr/>
          <p:nvPr/>
        </p:nvSpPr>
        <p:spPr>
          <a:xfrm>
            <a:off x="5867400" y="2743200"/>
            <a:ext cx="4114800" cy="2286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8" name="Straight Connector 7"/>
          <p:cNvCxnSpPr/>
          <p:nvPr/>
        </p:nvCxnSpPr>
        <p:spPr>
          <a:xfrm>
            <a:off x="6248400" y="2743200"/>
            <a:ext cx="0" cy="228600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543800" y="2743200"/>
            <a:ext cx="0" cy="228600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848600" y="2743200"/>
            <a:ext cx="0" cy="228600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184335" y="2752253"/>
            <a:ext cx="0" cy="228600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628359" y="2739424"/>
            <a:ext cx="0" cy="228600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16200000">
            <a:off x="5637783" y="3627683"/>
            <a:ext cx="85754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Intel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cpu</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TextBox 13"/>
          <p:cNvSpPr txBox="1"/>
          <p:nvPr/>
        </p:nvSpPr>
        <p:spPr>
          <a:xfrm rot="16200000">
            <a:off x="6761087" y="3758291"/>
            <a:ext cx="187320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Trigger processor (VTP)</a:t>
            </a:r>
          </a:p>
        </p:txBody>
      </p:sp>
      <p:sp>
        <p:nvSpPr>
          <p:cNvPr id="15" name="TextBox 14"/>
          <p:cNvSpPr txBox="1"/>
          <p:nvPr/>
        </p:nvSpPr>
        <p:spPr>
          <a:xfrm rot="16200000">
            <a:off x="7087442" y="3756341"/>
            <a:ext cx="184819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Signal distribution (SD)</a:t>
            </a:r>
          </a:p>
        </p:txBody>
      </p:sp>
      <p:sp>
        <p:nvSpPr>
          <p:cNvPr id="16" name="TextBox 15"/>
          <p:cNvSpPr txBox="1"/>
          <p:nvPr/>
        </p:nvSpPr>
        <p:spPr>
          <a:xfrm rot="16200000">
            <a:off x="8962308" y="3733566"/>
            <a:ext cx="167135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Trigger Interrupt (TI)</a:t>
            </a:r>
          </a:p>
        </p:txBody>
      </p:sp>
      <p:sp>
        <p:nvSpPr>
          <p:cNvPr id="17" name="TextBox 16"/>
          <p:cNvSpPr txBox="1"/>
          <p:nvPr/>
        </p:nvSpPr>
        <p:spPr>
          <a:xfrm>
            <a:off x="6553201" y="3352800"/>
            <a:ext cx="70211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FADCs</a:t>
            </a:r>
          </a:p>
        </p:txBody>
      </p:sp>
      <p:sp>
        <p:nvSpPr>
          <p:cNvPr id="18" name="TextBox 17"/>
          <p:cNvSpPr txBox="1"/>
          <p:nvPr/>
        </p:nvSpPr>
        <p:spPr>
          <a:xfrm>
            <a:off x="8382000" y="3276600"/>
            <a:ext cx="1085554"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VETROC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Calibri"/>
                <a:ea typeface="+mn-ea"/>
                <a:cs typeface="+mn-cs"/>
              </a:rPr>
              <a:t>Scalers</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I/O modules</a:t>
            </a:r>
          </a:p>
        </p:txBody>
      </p:sp>
      <p:sp>
        <p:nvSpPr>
          <p:cNvPr id="19" name="TextBox 18"/>
          <p:cNvSpPr txBox="1"/>
          <p:nvPr/>
        </p:nvSpPr>
        <p:spPr>
          <a:xfrm>
            <a:off x="2971800" y="4648201"/>
            <a:ext cx="16764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Test  Stand </a:t>
            </a:r>
          </a:p>
        </p:txBody>
      </p:sp>
      <p:sp>
        <p:nvSpPr>
          <p:cNvPr id="20" name="TextBox 19"/>
          <p:cNvSpPr txBox="1"/>
          <p:nvPr/>
        </p:nvSpPr>
        <p:spPr>
          <a:xfrm>
            <a:off x="5638800" y="1828801"/>
            <a:ext cx="44196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Plan:  Firmware  design to support both counting mode  and  integrating (“accumulators”)</a:t>
            </a:r>
          </a:p>
        </p:txBody>
      </p:sp>
      <p:sp>
        <p:nvSpPr>
          <p:cNvPr id="21" name="TextBox 20"/>
          <p:cNvSpPr txBox="1"/>
          <p:nvPr/>
        </p:nvSpPr>
        <p:spPr>
          <a:xfrm>
            <a:off x="2743200" y="381001"/>
            <a:ext cx="70104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a:ea typeface="+mn-ea"/>
                <a:cs typeface="+mn-cs"/>
              </a:rPr>
              <a:t>R&amp;D  on  </a:t>
            </a:r>
            <a:r>
              <a:rPr kumimoji="0" lang="en-US" sz="2400" b="0" i="0" u="none" strike="noStrike" kern="1200" cap="none" spc="0" normalizeH="0" baseline="0" noProof="0" dirty="0" err="1">
                <a:ln>
                  <a:noFill/>
                </a:ln>
                <a:solidFill>
                  <a:srgbClr val="C00000"/>
                </a:solidFill>
                <a:effectLst/>
                <a:uLnTx/>
                <a:uFillTx/>
                <a:latin typeface="Calibri"/>
                <a:ea typeface="+mn-ea"/>
                <a:cs typeface="+mn-cs"/>
              </a:rPr>
              <a:t>Polarimeter</a:t>
            </a:r>
            <a:r>
              <a:rPr kumimoji="0" lang="en-US" sz="2400" b="0" i="0" u="none" strike="noStrike" kern="1200" cap="none" spc="0" normalizeH="0" baseline="0" noProof="0" dirty="0">
                <a:ln>
                  <a:noFill/>
                </a:ln>
                <a:solidFill>
                  <a:srgbClr val="C00000"/>
                </a:solidFill>
                <a:effectLst/>
                <a:uLnTx/>
                <a:uFillTx/>
                <a:latin typeface="Calibri"/>
                <a:ea typeface="+mn-ea"/>
                <a:cs typeface="+mn-cs"/>
              </a:rPr>
              <a:t>   DAQ   for   </a:t>
            </a:r>
            <a:r>
              <a:rPr kumimoji="0" lang="en-US" sz="2400" b="0" i="0" u="none" strike="noStrike" kern="1200" cap="none" spc="0" normalizeH="0" baseline="0" noProof="0" dirty="0" err="1">
                <a:ln>
                  <a:noFill/>
                </a:ln>
                <a:solidFill>
                  <a:srgbClr val="C00000"/>
                </a:solidFill>
                <a:effectLst/>
                <a:uLnTx/>
                <a:uFillTx/>
                <a:latin typeface="Calibri"/>
                <a:ea typeface="+mn-ea"/>
                <a:cs typeface="+mn-cs"/>
              </a:rPr>
              <a:t>moller</a:t>
            </a:r>
            <a:r>
              <a:rPr kumimoji="0" lang="en-US" sz="2400" b="0" i="0" u="none" strike="noStrike" kern="1200" cap="none" spc="0" normalizeH="0" baseline="0" noProof="0" dirty="0">
                <a:ln>
                  <a:noFill/>
                </a:ln>
                <a:solidFill>
                  <a:srgbClr val="C00000"/>
                </a:solidFill>
                <a:effectLst/>
                <a:uLnTx/>
                <a:uFillTx/>
                <a:latin typeface="Calibri"/>
                <a:ea typeface="+mn-ea"/>
                <a:cs typeface="+mn-cs"/>
              </a:rPr>
              <a:t>  and </a:t>
            </a:r>
            <a:r>
              <a:rPr kumimoji="0" lang="en-US" sz="2400" b="0" i="0" u="none" strike="noStrike" kern="1200" cap="none" spc="0" normalizeH="0" baseline="0" noProof="0" dirty="0" err="1">
                <a:ln>
                  <a:noFill/>
                </a:ln>
                <a:solidFill>
                  <a:srgbClr val="C00000"/>
                </a:solidFill>
                <a:effectLst/>
                <a:uLnTx/>
                <a:uFillTx/>
                <a:latin typeface="Calibri"/>
                <a:ea typeface="+mn-ea"/>
                <a:cs typeface="+mn-cs"/>
              </a:rPr>
              <a:t>compton</a:t>
            </a:r>
            <a:r>
              <a:rPr kumimoji="0" lang="en-US" sz="2400" b="0" i="0" u="none" strike="noStrike" kern="1200" cap="none" spc="0" normalizeH="0" baseline="0" noProof="0" dirty="0">
                <a:ln>
                  <a:noFill/>
                </a:ln>
                <a:solidFill>
                  <a:srgbClr val="C00000"/>
                </a:solidFill>
                <a:effectLst/>
                <a:uLnTx/>
                <a:uFillTx/>
                <a:latin typeface="Calibri"/>
                <a:ea typeface="+mn-ea"/>
                <a:cs typeface="+mn-cs"/>
              </a:rPr>
              <a:t>  in halls A and C</a:t>
            </a:r>
          </a:p>
        </p:txBody>
      </p:sp>
      <p:sp>
        <p:nvSpPr>
          <p:cNvPr id="2" name="TextBox 1"/>
          <p:cNvSpPr txBox="1"/>
          <p:nvPr/>
        </p:nvSpPr>
        <p:spPr>
          <a:xfrm>
            <a:off x="6945745" y="6271491"/>
            <a:ext cx="2859052" cy="369332"/>
          </a:xfrm>
          <a:prstGeom prst="rect">
            <a:avLst/>
          </a:prstGeom>
          <a:noFill/>
        </p:spPr>
        <p:txBody>
          <a:bodyPr wrap="none" rtlCol="0">
            <a:spAutoFit/>
          </a:bodyPr>
          <a:lstStyle/>
          <a:p>
            <a:r>
              <a:rPr lang="en-US" dirty="0" smtClean="0"/>
              <a:t>Slide courtesy of R. Michaels</a:t>
            </a:r>
            <a:endParaRPr lang="en-US" dirty="0"/>
          </a:p>
        </p:txBody>
      </p:sp>
      <p:sp>
        <p:nvSpPr>
          <p:cNvPr id="3" name="Footer Placeholder 2"/>
          <p:cNvSpPr>
            <a:spLocks noGrp="1"/>
          </p:cNvSpPr>
          <p:nvPr>
            <p:ph type="ftr" sz="quarter" idx="11"/>
          </p:nvPr>
        </p:nvSpPr>
        <p:spPr/>
        <p:txBody>
          <a:bodyPr/>
          <a:lstStyle/>
          <a:p>
            <a:r>
              <a:rPr lang="en-US" smtClean="0"/>
              <a:t>MOLLER  DAQ Update, 21 June 2022</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10691717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7400" y="381001"/>
            <a:ext cx="82296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Calibri"/>
                <a:ea typeface="+mn-ea"/>
                <a:cs typeface="+mn-cs"/>
              </a:rPr>
              <a:t>Initial  version of the new </a:t>
            </a:r>
            <a:r>
              <a:rPr kumimoji="0" lang="en-US" sz="2400" b="0" i="0" u="none" strike="noStrike" kern="1200" cap="none" spc="0" normalizeH="0" baseline="0" noProof="0" dirty="0" err="1">
                <a:ln>
                  <a:noFill/>
                </a:ln>
                <a:solidFill>
                  <a:srgbClr val="0070C0"/>
                </a:solidFill>
                <a:effectLst/>
                <a:uLnTx/>
                <a:uFillTx/>
                <a:latin typeface="Calibri"/>
                <a:ea typeface="+mn-ea"/>
                <a:cs typeface="+mn-cs"/>
              </a:rPr>
              <a:t>polarimeter</a:t>
            </a:r>
            <a:r>
              <a:rPr kumimoji="0" lang="en-US" sz="2400" b="0" i="0" u="none" strike="noStrike" kern="1200" cap="none" spc="0" normalizeH="0" baseline="0" noProof="0" dirty="0">
                <a:ln>
                  <a:noFill/>
                </a:ln>
                <a:solidFill>
                  <a:srgbClr val="0070C0"/>
                </a:solidFill>
                <a:effectLst/>
                <a:uLnTx/>
                <a:uFillTx/>
                <a:latin typeface="Calibri"/>
                <a:ea typeface="+mn-ea"/>
                <a:cs typeface="+mn-cs"/>
              </a:rPr>
              <a:t> DAQ  ran during  (P)CREX</a:t>
            </a:r>
            <a:endParaRPr kumimoji="0" lang="en-US" sz="2000" b="0" i="0" u="none" strike="noStrike" kern="1200" cap="none" spc="0" normalizeH="0" baseline="0" noProof="0" dirty="0">
              <a:ln>
                <a:noFill/>
              </a:ln>
              <a:solidFill>
                <a:srgbClr val="0070C0"/>
              </a:solidFill>
              <a:effectLst/>
              <a:uLnTx/>
              <a:uFillTx/>
              <a:latin typeface="Calibri"/>
              <a:ea typeface="+mn-ea"/>
              <a:cs typeface="+mn-cs"/>
            </a:endParaRPr>
          </a:p>
        </p:txBody>
      </p:sp>
      <p:pic>
        <p:nvPicPr>
          <p:cNvPr id="5" name="Picture 4" descr="ComptonDAQ.PNG"/>
          <p:cNvPicPr>
            <a:picLocks noChangeAspect="1"/>
          </p:cNvPicPr>
          <p:nvPr/>
        </p:nvPicPr>
        <p:blipFill>
          <a:blip r:embed="rId2" cstate="print"/>
          <a:stretch>
            <a:fillRect/>
          </a:stretch>
        </p:blipFill>
        <p:spPr>
          <a:xfrm>
            <a:off x="1905000" y="3048000"/>
            <a:ext cx="2969332" cy="1864718"/>
          </a:xfrm>
          <a:prstGeom prst="rect">
            <a:avLst/>
          </a:prstGeom>
        </p:spPr>
      </p:pic>
      <p:sp>
        <p:nvSpPr>
          <p:cNvPr id="8" name="TextBox 7"/>
          <p:cNvSpPr txBox="1"/>
          <p:nvPr/>
        </p:nvSpPr>
        <p:spPr>
          <a:xfrm>
            <a:off x="1981200" y="1295401"/>
            <a:ext cx="83820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That DAQ read out the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microstrips</a:t>
            </a:r>
            <a:r>
              <a:rPr kumimoji="0" lang="en-US" sz="1800" b="0" i="0" u="none" strike="noStrike" kern="1200" cap="none" spc="0" normalizeH="0" baseline="0" noProof="0" dirty="0">
                <a:ln>
                  <a:noFill/>
                </a:ln>
                <a:solidFill>
                  <a:prstClr val="black"/>
                </a:solidFill>
                <a:effectLst/>
                <a:uLnTx/>
                <a:uFillTx/>
                <a:latin typeface="Calibri"/>
                <a:ea typeface="+mn-ea"/>
                <a:cs typeface="+mn-cs"/>
              </a:rPr>
              <a:t> (electron detector) and phototube signals (photon 	detector).  It used  a  VETROC,  VTP,  FADC, and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scalers</a:t>
            </a: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9" name="TextBox 8"/>
          <p:cNvSpPr txBox="1"/>
          <p:nvPr/>
        </p:nvSpPr>
        <p:spPr>
          <a:xfrm>
            <a:off x="5486400" y="2362200"/>
            <a:ext cx="4876800" cy="40011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7030A0"/>
                </a:solidFill>
                <a:effectLst/>
                <a:uLnTx/>
                <a:uFillTx/>
                <a:latin typeface="Calibri"/>
                <a:ea typeface="+mn-ea"/>
                <a:cs typeface="+mn-cs"/>
              </a:rPr>
              <a:t>Asymmetries observed in electron detector.</a:t>
            </a:r>
          </a:p>
        </p:txBody>
      </p:sp>
      <p:pic>
        <p:nvPicPr>
          <p:cNvPr id="10" name="Picture 9" descr="asyIN.PNG"/>
          <p:cNvPicPr>
            <a:picLocks noChangeAspect="1"/>
          </p:cNvPicPr>
          <p:nvPr/>
        </p:nvPicPr>
        <p:blipFill>
          <a:blip r:embed="rId3" cstate="print"/>
          <a:stretch>
            <a:fillRect/>
          </a:stretch>
        </p:blipFill>
        <p:spPr>
          <a:xfrm>
            <a:off x="5368833" y="2885933"/>
            <a:ext cx="2392802" cy="2503339"/>
          </a:xfrm>
          <a:prstGeom prst="rect">
            <a:avLst/>
          </a:prstGeom>
        </p:spPr>
      </p:pic>
      <p:pic>
        <p:nvPicPr>
          <p:cNvPr id="11" name="Picture 10" descr="asyOUT.PNG"/>
          <p:cNvPicPr>
            <a:picLocks noChangeAspect="1"/>
          </p:cNvPicPr>
          <p:nvPr/>
        </p:nvPicPr>
        <p:blipFill>
          <a:blip r:embed="rId4" cstate="print"/>
          <a:stretch>
            <a:fillRect/>
          </a:stretch>
        </p:blipFill>
        <p:spPr>
          <a:xfrm>
            <a:off x="7883433" y="2823709"/>
            <a:ext cx="2297550" cy="2892508"/>
          </a:xfrm>
          <a:prstGeom prst="rect">
            <a:avLst/>
          </a:prstGeom>
        </p:spPr>
      </p:pic>
      <p:sp>
        <p:nvSpPr>
          <p:cNvPr id="12" name="TextBox 11"/>
          <p:cNvSpPr txBox="1"/>
          <p:nvPr/>
        </p:nvSpPr>
        <p:spPr>
          <a:xfrm>
            <a:off x="8721633" y="4845362"/>
            <a:ext cx="14478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a:ea typeface="+mn-ea"/>
                <a:cs typeface="+mn-cs"/>
              </a:rPr>
              <a:t>-6.3 +/- 0.3%</a:t>
            </a:r>
          </a:p>
        </p:txBody>
      </p:sp>
      <p:pic>
        <p:nvPicPr>
          <p:cNvPr id="16" name="Picture 15" descr="strip.PNG"/>
          <p:cNvPicPr>
            <a:picLocks noChangeAspect="1"/>
          </p:cNvPicPr>
          <p:nvPr/>
        </p:nvPicPr>
        <p:blipFill>
          <a:blip r:embed="rId5" cstate="print"/>
          <a:stretch>
            <a:fillRect/>
          </a:stretch>
        </p:blipFill>
        <p:spPr>
          <a:xfrm>
            <a:off x="5889170" y="5350459"/>
            <a:ext cx="1905000" cy="336939"/>
          </a:xfrm>
          <a:prstGeom prst="rect">
            <a:avLst/>
          </a:prstGeom>
        </p:spPr>
      </p:pic>
      <p:sp>
        <p:nvSpPr>
          <p:cNvPr id="18" name="TextBox 17"/>
          <p:cNvSpPr txBox="1"/>
          <p:nvPr/>
        </p:nvSpPr>
        <p:spPr>
          <a:xfrm>
            <a:off x="2057400" y="2743200"/>
            <a:ext cx="2895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CODA  configuration</a:t>
            </a:r>
          </a:p>
        </p:txBody>
      </p:sp>
      <p:sp>
        <p:nvSpPr>
          <p:cNvPr id="19" name="TextBox 18"/>
          <p:cNvSpPr txBox="1"/>
          <p:nvPr/>
        </p:nvSpPr>
        <p:spPr>
          <a:xfrm>
            <a:off x="6324600" y="5599763"/>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a:ea typeface="+mn-ea"/>
                <a:cs typeface="+mn-cs"/>
              </a:rPr>
              <a:t>microstrip</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20" name="TextBox 19"/>
          <p:cNvSpPr txBox="1"/>
          <p:nvPr/>
        </p:nvSpPr>
        <p:spPr>
          <a:xfrm>
            <a:off x="8695853" y="5603589"/>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a:ea typeface="+mn-ea"/>
                <a:cs typeface="+mn-cs"/>
              </a:rPr>
              <a:t>microstrip</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21" name="TextBox 20"/>
          <p:cNvSpPr txBox="1"/>
          <p:nvPr/>
        </p:nvSpPr>
        <p:spPr>
          <a:xfrm>
            <a:off x="6705600" y="2831502"/>
            <a:ext cx="1143000"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Georgia" pitchFamily="18" charset="0"/>
                <a:ea typeface="+mn-ea"/>
                <a:cs typeface="+mn-cs"/>
              </a:rPr>
              <a:t>IHWP IN</a:t>
            </a:r>
          </a:p>
        </p:txBody>
      </p:sp>
      <p:sp>
        <p:nvSpPr>
          <p:cNvPr id="22" name="TextBox 21"/>
          <p:cNvSpPr txBox="1"/>
          <p:nvPr/>
        </p:nvSpPr>
        <p:spPr>
          <a:xfrm>
            <a:off x="8610600" y="2829324"/>
            <a:ext cx="1524000"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Georgia" pitchFamily="18" charset="0"/>
                <a:ea typeface="+mn-ea"/>
                <a:cs typeface="+mn-cs"/>
              </a:rPr>
              <a:t>IHWP OUT</a:t>
            </a:r>
          </a:p>
        </p:txBody>
      </p:sp>
      <p:sp>
        <p:nvSpPr>
          <p:cNvPr id="25" name="TextBox 24"/>
          <p:cNvSpPr txBox="1"/>
          <p:nvPr/>
        </p:nvSpPr>
        <p:spPr>
          <a:xfrm rot="16200000">
            <a:off x="4548617" y="3517302"/>
            <a:ext cx="1447800" cy="3810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asymmetry</a:t>
            </a:r>
          </a:p>
        </p:txBody>
      </p:sp>
      <p:sp>
        <p:nvSpPr>
          <p:cNvPr id="26" name="Rectangle 25"/>
          <p:cNvSpPr/>
          <p:nvPr/>
        </p:nvSpPr>
        <p:spPr>
          <a:xfrm>
            <a:off x="7543800" y="5440964"/>
            <a:ext cx="228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Rectangle 26"/>
          <p:cNvSpPr/>
          <p:nvPr/>
        </p:nvSpPr>
        <p:spPr>
          <a:xfrm>
            <a:off x="10049069" y="5431633"/>
            <a:ext cx="228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TextBox 22"/>
          <p:cNvSpPr txBox="1"/>
          <p:nvPr/>
        </p:nvSpPr>
        <p:spPr>
          <a:xfrm>
            <a:off x="2819400" y="838201"/>
            <a:ext cx="70104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CC00CC"/>
                </a:solidFill>
                <a:effectLst/>
                <a:uLnTx/>
                <a:uFillTx/>
                <a:latin typeface="Calibri"/>
                <a:ea typeface="+mn-ea"/>
                <a:cs typeface="+mn-cs"/>
              </a:rPr>
              <a:t>  Bryan </a:t>
            </a:r>
            <a:r>
              <a:rPr kumimoji="0" lang="en-US" sz="1400" b="0" i="1" u="none" strike="noStrike" kern="1200" cap="none" spc="0" normalizeH="0" baseline="0" noProof="0" dirty="0" err="1">
                <a:ln>
                  <a:noFill/>
                </a:ln>
                <a:solidFill>
                  <a:srgbClr val="CC00CC"/>
                </a:solidFill>
                <a:effectLst/>
                <a:uLnTx/>
                <a:uFillTx/>
                <a:latin typeface="Calibri"/>
                <a:ea typeface="+mn-ea"/>
                <a:cs typeface="+mn-cs"/>
              </a:rPr>
              <a:t>Moffit</a:t>
            </a:r>
            <a:r>
              <a:rPr kumimoji="0" lang="en-US" sz="1400" b="0" i="1" u="none" strike="noStrike" kern="1200" cap="none" spc="0" normalizeH="0" baseline="0" noProof="0" dirty="0">
                <a:ln>
                  <a:noFill/>
                </a:ln>
                <a:solidFill>
                  <a:srgbClr val="CC00CC"/>
                </a:solidFill>
                <a:effectLst/>
                <a:uLnTx/>
                <a:uFillTx/>
                <a:latin typeface="Calibri"/>
                <a:ea typeface="+mn-ea"/>
                <a:cs typeface="+mn-cs"/>
              </a:rPr>
              <a:t>, Ben </a:t>
            </a:r>
            <a:r>
              <a:rPr kumimoji="0" lang="en-US" sz="1400" b="0" i="1" u="none" strike="noStrike" kern="1200" cap="none" spc="0" normalizeH="0" baseline="0" noProof="0" dirty="0" err="1">
                <a:ln>
                  <a:noFill/>
                </a:ln>
                <a:solidFill>
                  <a:srgbClr val="CC00CC"/>
                </a:solidFill>
                <a:effectLst/>
                <a:uLnTx/>
                <a:uFillTx/>
                <a:latin typeface="Calibri"/>
                <a:ea typeface="+mn-ea"/>
                <a:cs typeface="+mn-cs"/>
              </a:rPr>
              <a:t>Raydo</a:t>
            </a:r>
            <a:r>
              <a:rPr kumimoji="0" lang="en-US" sz="1400" b="0" i="1" u="none" strike="noStrike" kern="1200" cap="none" spc="0" normalizeH="0" baseline="0" noProof="0" dirty="0">
                <a:ln>
                  <a:noFill/>
                </a:ln>
                <a:solidFill>
                  <a:srgbClr val="CC00CC"/>
                </a:solidFill>
                <a:effectLst/>
                <a:uLnTx/>
                <a:uFillTx/>
                <a:latin typeface="Calibri"/>
                <a:ea typeface="+mn-ea"/>
                <a:cs typeface="+mn-cs"/>
              </a:rPr>
              <a:t>,  </a:t>
            </a:r>
            <a:r>
              <a:rPr kumimoji="0" lang="en-US" sz="1400" b="0" i="1" u="none" strike="noStrike" kern="1200" cap="none" spc="0" normalizeH="0" baseline="0" noProof="0" dirty="0" err="1">
                <a:ln>
                  <a:noFill/>
                </a:ln>
                <a:solidFill>
                  <a:srgbClr val="CC00CC"/>
                </a:solidFill>
                <a:effectLst/>
                <a:uLnTx/>
                <a:uFillTx/>
                <a:latin typeface="Calibri"/>
                <a:ea typeface="+mn-ea"/>
                <a:cs typeface="+mn-cs"/>
              </a:rPr>
              <a:t>Alexandre</a:t>
            </a:r>
            <a:r>
              <a:rPr kumimoji="0" lang="en-US" sz="1400" b="0" i="1" u="none" strike="noStrike" kern="1200" cap="none" spc="0" normalizeH="0" baseline="0" noProof="0" dirty="0">
                <a:ln>
                  <a:noFill/>
                </a:ln>
                <a:solidFill>
                  <a:srgbClr val="CC00CC"/>
                </a:solidFill>
                <a:effectLst/>
                <a:uLnTx/>
                <a:uFillTx/>
                <a:latin typeface="Calibri"/>
                <a:ea typeface="+mn-ea"/>
                <a:cs typeface="+mn-cs"/>
              </a:rPr>
              <a:t> </a:t>
            </a:r>
            <a:r>
              <a:rPr kumimoji="0" lang="en-US" sz="1400" b="0" i="1" u="none" strike="noStrike" kern="1200" cap="none" spc="0" normalizeH="0" baseline="0" noProof="0" dirty="0" err="1">
                <a:ln>
                  <a:noFill/>
                </a:ln>
                <a:solidFill>
                  <a:srgbClr val="CC00CC"/>
                </a:solidFill>
                <a:effectLst/>
                <a:uLnTx/>
                <a:uFillTx/>
                <a:latin typeface="Calibri"/>
                <a:ea typeface="+mn-ea"/>
                <a:cs typeface="+mn-cs"/>
              </a:rPr>
              <a:t>Camsonne</a:t>
            </a:r>
            <a:r>
              <a:rPr kumimoji="0" lang="en-US" sz="1400" b="0" i="1" u="none" strike="noStrike" kern="1200" cap="none" spc="0" normalizeH="0" baseline="0" noProof="0" dirty="0">
                <a:ln>
                  <a:noFill/>
                </a:ln>
                <a:solidFill>
                  <a:srgbClr val="CC00CC"/>
                </a:solidFill>
                <a:effectLst/>
                <a:uLnTx/>
                <a:uFillTx/>
                <a:latin typeface="Calibri"/>
                <a:ea typeface="+mn-ea"/>
                <a:cs typeface="+mn-cs"/>
              </a:rPr>
              <a:t>,  Iris </a:t>
            </a:r>
            <a:r>
              <a:rPr kumimoji="0" lang="en-US" sz="1400" b="0" i="1" u="none" strike="noStrike" kern="1200" cap="none" spc="0" normalizeH="0" baseline="0" noProof="0" dirty="0" err="1">
                <a:ln>
                  <a:noFill/>
                </a:ln>
                <a:solidFill>
                  <a:srgbClr val="CC00CC"/>
                </a:solidFill>
                <a:effectLst/>
                <a:uLnTx/>
                <a:uFillTx/>
                <a:latin typeface="Calibri"/>
                <a:ea typeface="+mn-ea"/>
                <a:cs typeface="+mn-cs"/>
              </a:rPr>
              <a:t>Halilovic</a:t>
            </a:r>
            <a:r>
              <a:rPr kumimoji="0" lang="en-US" sz="1400" b="0" i="1" u="none" strike="noStrike" kern="1200" cap="none" spc="0" normalizeH="0" baseline="0" noProof="0" dirty="0">
                <a:ln>
                  <a:noFill/>
                </a:ln>
                <a:solidFill>
                  <a:srgbClr val="CC00CC"/>
                </a:solidFill>
                <a:effectLst/>
                <a:uLnTx/>
                <a:uFillTx/>
                <a:latin typeface="Calibri"/>
                <a:ea typeface="+mn-ea"/>
                <a:cs typeface="+mn-cs"/>
              </a:rPr>
              <a:t>,  Bob Michaels</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9" name="TextBox 28"/>
          <p:cNvSpPr txBox="1"/>
          <p:nvPr/>
        </p:nvSpPr>
        <p:spPr>
          <a:xfrm>
            <a:off x="5495453" y="2075506"/>
            <a:ext cx="9144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FF0000"/>
                </a:solidFill>
                <a:effectLst/>
                <a:uLnTx/>
                <a:uFillTx/>
                <a:latin typeface="Calibri"/>
                <a:ea typeface="+mn-ea"/>
                <a:cs typeface="+mn-cs"/>
              </a:rPr>
              <a:t>Results</a:t>
            </a:r>
          </a:p>
        </p:txBody>
      </p:sp>
      <p:sp>
        <p:nvSpPr>
          <p:cNvPr id="24" name="TextBox 23"/>
          <p:cNvSpPr txBox="1"/>
          <p:nvPr/>
        </p:nvSpPr>
        <p:spPr>
          <a:xfrm>
            <a:off x="6945745" y="6271491"/>
            <a:ext cx="2859052" cy="369332"/>
          </a:xfrm>
          <a:prstGeom prst="rect">
            <a:avLst/>
          </a:prstGeom>
          <a:noFill/>
        </p:spPr>
        <p:txBody>
          <a:bodyPr wrap="none" rtlCol="0">
            <a:spAutoFit/>
          </a:bodyPr>
          <a:lstStyle/>
          <a:p>
            <a:r>
              <a:rPr lang="en-US" dirty="0" smtClean="0"/>
              <a:t>Slide courtesy of R. Michaels</a:t>
            </a:r>
            <a:endParaRPr lang="en-US" dirty="0"/>
          </a:p>
        </p:txBody>
      </p:sp>
      <p:sp>
        <p:nvSpPr>
          <p:cNvPr id="2" name="Footer Placeholder 1"/>
          <p:cNvSpPr>
            <a:spLocks noGrp="1"/>
          </p:cNvSpPr>
          <p:nvPr>
            <p:ph type="ftr" sz="quarter" idx="11"/>
          </p:nvPr>
        </p:nvSpPr>
        <p:spPr/>
        <p:txBody>
          <a:bodyPr/>
          <a:lstStyle/>
          <a:p>
            <a:r>
              <a:rPr lang="en-US" smtClean="0"/>
              <a:t>MOLLER  DAQ Update, 21 June 2022</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25016632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JLab Colors">
      <a:dk1>
        <a:srgbClr val="000000"/>
      </a:dk1>
      <a:lt1>
        <a:srgbClr val="FFFFFF"/>
      </a:lt1>
      <a:dk2>
        <a:srgbClr val="5E5E5E"/>
      </a:dk2>
      <a:lt2>
        <a:srgbClr val="EAEAEA"/>
      </a:lt2>
      <a:accent1>
        <a:srgbClr val="BE1D1D"/>
      </a:accent1>
      <a:accent2>
        <a:srgbClr val="D5D5D5"/>
      </a:accent2>
      <a:accent3>
        <a:srgbClr val="C0C0C0"/>
      </a:accent3>
      <a:accent4>
        <a:srgbClr val="A9A9A9"/>
      </a:accent4>
      <a:accent5>
        <a:srgbClr val="929292"/>
      </a:accent5>
      <a:accent6>
        <a:srgbClr val="919191"/>
      </a:accent6>
      <a:hlink>
        <a:srgbClr val="941100"/>
      </a:hlink>
      <a:folHlink>
        <a:srgbClr val="C81B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LLER_Template.pptx" id="{DF7C2B5A-C6E0-E74E-850B-1AAA2CB3DAB6}" vid="{8A6F3AB8-FF79-3E40-890B-3F5254BA2959}"/>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pVersion xmlns="a32efd4d-4b45-4ca8-bed6-77803f6963fd" xsi:nil="true"/>
    <DefaultSectionNames xmlns="a32efd4d-4b45-4ca8-bed6-77803f6963fd" xsi:nil="true"/>
    <Student_Groups xmlns="a32efd4d-4b45-4ca8-bed6-77803f6963fd">
      <UserInfo>
        <DisplayName/>
        <AccountId xsi:nil="true"/>
        <AccountType/>
      </UserInfo>
    </Student_Groups>
    <NotebookType xmlns="a32efd4d-4b45-4ca8-bed6-77803f6963fd" xsi:nil="true"/>
    <Students xmlns="a32efd4d-4b45-4ca8-bed6-77803f6963fd">
      <UserInfo>
        <DisplayName/>
        <AccountId xsi:nil="true"/>
        <AccountType/>
      </UserInfo>
    </Students>
    <Invited_Teachers xmlns="a32efd4d-4b45-4ca8-bed6-77803f6963fd" xsi:nil="true"/>
    <Invited_Students xmlns="a32efd4d-4b45-4ca8-bed6-77803f6963fd" xsi:nil="true"/>
    <FolderType xmlns="a32efd4d-4b45-4ca8-bed6-77803f6963fd" xsi:nil="true"/>
    <Owner xmlns="a32efd4d-4b45-4ca8-bed6-77803f6963fd">
      <UserInfo>
        <DisplayName/>
        <AccountId xsi:nil="true"/>
        <AccountType/>
      </UserInfo>
    </Owner>
    <Teachers xmlns="a32efd4d-4b45-4ca8-bed6-77803f6963fd">
      <UserInfo>
        <DisplayName/>
        <AccountId xsi:nil="true"/>
        <AccountType/>
      </UserInfo>
    </Teachers>
    <Self_Registration_Enabled xmlns="a32efd4d-4b45-4ca8-bed6-77803f6963f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E881BF53E2B8F459C4C4517205505C7" ma:contentTypeVersion="25" ma:contentTypeDescription="Create a new document." ma:contentTypeScope="" ma:versionID="7f2363d2a487c0865441c68b13c67ada">
  <xsd:schema xmlns:xsd="http://www.w3.org/2001/XMLSchema" xmlns:xs="http://www.w3.org/2001/XMLSchema" xmlns:p="http://schemas.microsoft.com/office/2006/metadata/properties" xmlns:ns3="a32efd4d-4b45-4ca8-bed6-77803f6963fd" xmlns:ns4="85a52416-c00b-468c-a5b5-b115a736406e" targetNamespace="http://schemas.microsoft.com/office/2006/metadata/properties" ma:root="true" ma:fieldsID="324249d2cec6f8b8a114842a1e28305d" ns3:_="" ns4:_="">
    <xsd:import namespace="a32efd4d-4b45-4ca8-bed6-77803f6963fd"/>
    <xsd:import namespace="85a52416-c00b-468c-a5b5-b115a736406e"/>
    <xsd:element name="properties">
      <xsd:complexType>
        <xsd:sequence>
          <xsd:element name="documentManagement">
            <xsd:complexType>
              <xsd:all>
                <xsd:element ref="ns3:NotebookType" minOccurs="0"/>
                <xsd:element ref="ns3:FolderType" minOccurs="0"/>
                <xsd:element ref="ns3:Owner" minOccurs="0"/>
                <xsd:element ref="ns3:DefaultSectionNames"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4:SharedWithUsers" minOccurs="0"/>
                <xsd:element ref="ns4:SharedWithDetails" minOccurs="0"/>
                <xsd:element ref="ns4:SharingHintHash" minOccurs="0"/>
                <xsd:element ref="ns3:MediaServiceMetadata" minOccurs="0"/>
                <xsd:element ref="ns3:MediaServiceFastMetadata" minOccurs="0"/>
                <xsd:element ref="ns3:MediaServiceEventHashCode" minOccurs="0"/>
                <xsd:element ref="ns3:MediaServiceGenerationTime" minOccurs="0"/>
                <xsd:element ref="ns3:MediaServiceAutoTags" minOccurs="0"/>
                <xsd:element ref="ns3:MediaServiceOCR" minOccurs="0"/>
                <xsd:element ref="ns3:MediaServiceAutoKeyPoints" minOccurs="0"/>
                <xsd:element ref="ns3:MediaServiceKeyPoints"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2efd4d-4b45-4ca8-bed6-77803f6963fd"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Owner" ma:index="1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1" nillable="true" ma:displayName="Default Section Names" ma:internalName="DefaultSectionNames">
      <xsd:simpleType>
        <xsd:restriction base="dms:Note">
          <xsd:maxLength value="255"/>
        </xsd:restriction>
      </xsd:simpleType>
    </xsd:element>
    <xsd:element name="AppVersion" ma:index="12" nillable="true" ma:displayName="App Version" ma:internalName="AppVersion">
      <xsd:simpleType>
        <xsd:restriction base="dms:Text"/>
      </xsd:simpleType>
    </xsd:element>
    <xsd:element name="Teachers" ma:index="13"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4"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5"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6" nillable="true" ma:displayName="Invited Teachers" ma:internalName="Invited_Teachers">
      <xsd:simpleType>
        <xsd:restriction base="dms:Note">
          <xsd:maxLength value="255"/>
        </xsd:restriction>
      </xsd:simpleType>
    </xsd:element>
    <xsd:element name="Invited_Students" ma:index="17" nillable="true" ma:displayName="Invited Students" ma:internalName="Invited_Students">
      <xsd:simpleType>
        <xsd:restriction base="dms:Note">
          <xsd:maxLength value="255"/>
        </xsd:restriction>
      </xsd:simpleType>
    </xsd:element>
    <xsd:element name="Self_Registration_Enabled" ma:index="18" nillable="true" ma:displayName="Self_Registration_Enabled" ma:internalName="Self_Registration_Enabled">
      <xsd:simpleType>
        <xsd:restriction base="dms:Boolean"/>
      </xsd:simpleType>
    </xsd:element>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GenerationTime" ma:index="25" nillable="true" ma:displayName="MediaServiceGenerationTime" ma:hidden="true" ma:internalName="MediaServiceGenerationTime" ma:readOnly="true">
      <xsd:simpleType>
        <xsd:restriction base="dms:Text"/>
      </xsd:simpleType>
    </xsd:element>
    <xsd:element name="MediaServiceAutoTags" ma:index="26" nillable="true" ma:displayName="Tags" ma:internalName="MediaServiceAutoTags" ma:readOnly="true">
      <xsd:simpleType>
        <xsd:restriction base="dms:Text"/>
      </xsd:simpleType>
    </xsd:element>
    <xsd:element name="MediaServiceOCR" ma:index="27" nillable="true" ma:displayName="Extracted Text" ma:internalName="MediaServiceOCR" ma:readOnly="true">
      <xsd:simpleType>
        <xsd:restriction base="dms:Note">
          <xsd:maxLength value="255"/>
        </xsd:restriction>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internalName="MediaServiceKeyPoints" ma:readOnly="true">
      <xsd:simpleType>
        <xsd:restriction base="dms:Note">
          <xsd:maxLength value="255"/>
        </xsd:restriction>
      </xsd:simpleType>
    </xsd:element>
    <xsd:element name="MediaServiceDateTaken" ma:index="30" nillable="true" ma:displayName="MediaServiceDateTaken" ma:hidden="true" ma:internalName="MediaServiceDateTaken" ma:readOnly="true">
      <xsd:simpleType>
        <xsd:restriction base="dms:Text"/>
      </xsd:simpleType>
    </xsd:element>
    <xsd:element name="MediaServiceLocation" ma:index="31" nillable="true" ma:displayName="Location" ma:internalName="MediaServiceLocation" ma:readOnly="true">
      <xsd:simpleType>
        <xsd:restriction base="dms:Text"/>
      </xsd:simpleType>
    </xsd:element>
    <xsd:element name="MediaLengthInSeconds" ma:index="3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5a52416-c00b-468c-a5b5-b115a736406e" elementFormDefault="qualified">
    <xsd:import namespace="http://schemas.microsoft.com/office/2006/documentManagement/types"/>
    <xsd:import namespace="http://schemas.microsoft.com/office/infopath/2007/PartnerControls"/>
    <xsd:element name="SharedWithUsers" ma:index="1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description="" ma:internalName="SharedWithDetails" ma:readOnly="true">
      <xsd:simpleType>
        <xsd:restriction base="dms:Note">
          <xsd:maxLength value="255"/>
        </xsd:restriction>
      </xsd:simpleType>
    </xsd:element>
    <xsd:element name="SharingHintHash" ma:index="21"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0F0B71-CA3C-456E-B418-1E03E5DE8252}">
  <ds:schemaRefs>
    <ds:schemaRef ds:uri="http://schemas.microsoft.com/office/infopath/2007/PartnerControls"/>
    <ds:schemaRef ds:uri="85a52416-c00b-468c-a5b5-b115a736406e"/>
    <ds:schemaRef ds:uri="http://purl.org/dc/terms/"/>
    <ds:schemaRef ds:uri="http://schemas.microsoft.com/office/2006/metadata/properties"/>
    <ds:schemaRef ds:uri="http://www.w3.org/XML/1998/namespace"/>
    <ds:schemaRef ds:uri="http://purl.org/dc/dcmitype/"/>
    <ds:schemaRef ds:uri="http://schemas.microsoft.com/office/2006/documentManagement/types"/>
    <ds:schemaRef ds:uri="http://purl.org/dc/elements/1.1/"/>
    <ds:schemaRef ds:uri="http://schemas.openxmlformats.org/package/2006/metadata/core-properties"/>
    <ds:schemaRef ds:uri="a32efd4d-4b45-4ca8-bed6-77803f6963fd"/>
  </ds:schemaRefs>
</ds:datastoreItem>
</file>

<file path=customXml/itemProps2.xml><?xml version="1.0" encoding="utf-8"?>
<ds:datastoreItem xmlns:ds="http://schemas.openxmlformats.org/officeDocument/2006/customXml" ds:itemID="{B68E6315-3264-41BE-9F64-C2706EDDA9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2efd4d-4b45-4ca8-bed6-77803f6963fd"/>
    <ds:schemaRef ds:uri="85a52416-c00b-468c-a5b5-b115a73640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8B331A-B45E-434C-8115-BD6A00C405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MOLLER_template</Template>
  <TotalTime>9993</TotalTime>
  <Words>4434</Words>
  <Application>Microsoft Office PowerPoint</Application>
  <PresentationFormat>Widescreen</PresentationFormat>
  <Paragraphs>479</Paragraphs>
  <Slides>35</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35</vt:i4>
      </vt:variant>
    </vt:vector>
  </HeadingPairs>
  <TitlesOfParts>
    <vt:vector size="45" baseType="lpstr">
      <vt:lpstr>.PingFangSC-Regular</vt:lpstr>
      <vt:lpstr>Arial</vt:lpstr>
      <vt:lpstr>Calibri</vt:lpstr>
      <vt:lpstr>Cambria Math</vt:lpstr>
      <vt:lpstr>Georgia</vt:lpstr>
      <vt:lpstr>PingFangSC-Regular</vt:lpstr>
      <vt:lpstr>Symbol</vt:lpstr>
      <vt:lpstr>Wingdings</vt:lpstr>
      <vt:lpstr>Office Theme</vt:lpstr>
      <vt:lpstr>1_Office Theme</vt:lpstr>
      <vt:lpstr>DAQ update</vt:lpstr>
      <vt:lpstr>Milestones &amp; Plans (As of Dec. Collab. Meeting with updates)</vt:lpstr>
      <vt:lpstr>Other things to think about before 90% review (As of Dec. Collab. Meeting)</vt:lpstr>
      <vt:lpstr>Developments since December 2021</vt:lpstr>
      <vt:lpstr>Integrating ADC update</vt:lpstr>
      <vt:lpstr>Integration mode channels</vt:lpstr>
      <vt:lpstr>Counting Mode Data Acquisition and Trigger</vt:lpstr>
      <vt:lpstr>PowerPoint Presentation</vt:lpstr>
      <vt:lpstr>PowerPoint Presentation</vt:lpstr>
      <vt:lpstr>Beamline readout</vt:lpstr>
      <vt:lpstr>PowerPoint Presentation</vt:lpstr>
      <vt:lpstr>Helicity generator boards and helicity pattern</vt:lpstr>
      <vt:lpstr>Modeled fractional pickup of several helicity patterns</vt:lpstr>
      <vt:lpstr>Mock-data and analysis testing</vt:lpstr>
      <vt:lpstr>Summary</vt:lpstr>
      <vt:lpstr>DAQ development contributors</vt:lpstr>
      <vt:lpstr>Backup slides</vt:lpstr>
      <vt:lpstr>Integration DAQ layout</vt:lpstr>
      <vt:lpstr>Integration ADC readout modes</vt:lpstr>
      <vt:lpstr>Signal levels in integration mode</vt:lpstr>
      <vt:lpstr>Why don’t we have the TDCs/VETROCs anymore?</vt:lpstr>
      <vt:lpstr>Counting mode cable and crate layout</vt:lpstr>
      <vt:lpstr>Counting mode crate layout</vt:lpstr>
      <vt:lpstr>Signal levels in counting mode</vt:lpstr>
      <vt:lpstr>Rack space estimate for DAQ for 40U (70inch) racks</vt:lpstr>
      <vt:lpstr>Dual-mode amplifier design from Mainz</vt:lpstr>
      <vt:lpstr>CODA readout/control of custom modules</vt:lpstr>
      <vt:lpstr>Effect of gate time mismatch</vt:lpstr>
      <vt:lpstr>Setting Board Programmable Delays</vt:lpstr>
      <vt:lpstr>Integration mode data rate calculation</vt:lpstr>
      <vt:lpstr>Counting Mode Triggering</vt:lpstr>
      <vt:lpstr>Counting DAQ rates &amp; data size</vt:lpstr>
      <vt:lpstr>GEM data rate estimate</vt:lpstr>
      <vt:lpstr>Online Analysis</vt:lpstr>
      <vt:lpstr>Data reduction and visualization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WBS 1.07 DAQ, Trigger, Monitoring</dc:title>
  <dc:creator>King, Paul</dc:creator>
  <cp:lastModifiedBy>King, Paul</cp:lastModifiedBy>
  <cp:revision>237</cp:revision>
  <cp:lastPrinted>2021-04-19T19:38:59Z</cp:lastPrinted>
  <dcterms:created xsi:type="dcterms:W3CDTF">2020-07-29T15:33:47Z</dcterms:created>
  <dcterms:modified xsi:type="dcterms:W3CDTF">2022-06-21T02:38:18Z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0x010100CE881BF53E2B8F459C4C4517205505C7</vt:lpwstr>
  </property>
</Properties>
</file>