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sldIdLst>
    <p:sldId id="316" r:id="rId2"/>
    <p:sldId id="704" r:id="rId3"/>
    <p:sldId id="727" r:id="rId4"/>
    <p:sldId id="729" r:id="rId5"/>
    <p:sldId id="730" r:id="rId6"/>
    <p:sldId id="705" r:id="rId7"/>
    <p:sldId id="706" r:id="rId8"/>
    <p:sldId id="707" r:id="rId9"/>
    <p:sldId id="724" r:id="rId10"/>
    <p:sldId id="720" r:id="rId11"/>
    <p:sldId id="732" r:id="rId12"/>
    <p:sldId id="709" r:id="rId13"/>
    <p:sldId id="708" r:id="rId14"/>
    <p:sldId id="731" r:id="rId15"/>
    <p:sldId id="725" r:id="rId16"/>
    <p:sldId id="726" r:id="rId17"/>
    <p:sldId id="715" r:id="rId18"/>
    <p:sldId id="716" r:id="rId19"/>
    <p:sldId id="717" r:id="rId20"/>
    <p:sldId id="718" r:id="rId21"/>
    <p:sldId id="719" r:id="rId22"/>
    <p:sldId id="660" r:id="rId23"/>
    <p:sldId id="661" r:id="rId24"/>
    <p:sldId id="665" r:id="rId25"/>
    <p:sldId id="671" r:id="rId26"/>
    <p:sldId id="685" r:id="rId27"/>
    <p:sldId id="688" r:id="rId28"/>
    <p:sldId id="595" r:id="rId29"/>
    <p:sldId id="692" r:id="rId30"/>
    <p:sldId id="663" r:id="rId31"/>
    <p:sldId id="664" r:id="rId32"/>
    <p:sldId id="570" r:id="rId33"/>
    <p:sldId id="571" r:id="rId34"/>
    <p:sldId id="551" r:id="rId35"/>
    <p:sldId id="55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2A"/>
    <a:srgbClr val="2DB026"/>
    <a:srgbClr val="1DE9AA"/>
    <a:srgbClr val="BC148C"/>
    <a:srgbClr val="F51F0F"/>
    <a:srgbClr val="F9FDD3"/>
    <a:srgbClr val="FFFFA7"/>
    <a:srgbClr val="CC0000"/>
    <a:srgbClr val="101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4405" autoAdjust="0"/>
  </p:normalViewPr>
  <p:slideViewPr>
    <p:cSldViewPr>
      <p:cViewPr varScale="1">
        <p:scale>
          <a:sx n="163" d="100"/>
          <a:sy n="163" d="100"/>
        </p:scale>
        <p:origin x="1592" y="13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B19FFE-D933-4BFC-8488-715D6A055800}" type="doc">
      <dgm:prSet loTypeId="urn:microsoft.com/office/officeart/2005/8/layout/hierarchy2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8393E56-8EB7-4898-83D4-292450B5813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600" dirty="0"/>
            <a:t>Spectrometer Studies</a:t>
          </a:r>
        </a:p>
      </dgm:t>
    </dgm:pt>
    <dgm:pt modelId="{25DF636B-674C-4CF2-A078-281C9FDCBCE7}" type="parTrans" cxnId="{9F59475C-C4A0-43B8-852C-4E93A1455D41}">
      <dgm:prSet/>
      <dgm:spPr/>
      <dgm:t>
        <a:bodyPr/>
        <a:lstStyle/>
        <a:p>
          <a:endParaRPr lang="en-US"/>
        </a:p>
      </dgm:t>
    </dgm:pt>
    <dgm:pt modelId="{CFE0DC52-DCFD-456C-8F13-0C4FD8096406}" type="sibTrans" cxnId="{9F59475C-C4A0-43B8-852C-4E93A1455D41}">
      <dgm:prSet/>
      <dgm:spPr/>
      <dgm:t>
        <a:bodyPr/>
        <a:lstStyle/>
        <a:p>
          <a:endParaRPr lang="en-US"/>
        </a:p>
      </dgm:t>
    </dgm:pt>
    <dgm:pt modelId="{E06FBF09-E70B-43F7-BD5C-6FC124DE9AFF}" type="asst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/>
            <a:t>Single Coil Offset</a:t>
          </a:r>
        </a:p>
      </dgm:t>
    </dgm:pt>
    <dgm:pt modelId="{653065A4-CA86-4810-ABB5-3E2F712B1C9B}" type="parTrans" cxnId="{D5E643B9-84F2-46D5-9D8F-4F696E2724C5}">
      <dgm:prSet/>
      <dgm:spPr/>
      <dgm:t>
        <a:bodyPr/>
        <a:lstStyle/>
        <a:p>
          <a:endParaRPr lang="en-US"/>
        </a:p>
      </dgm:t>
    </dgm:pt>
    <dgm:pt modelId="{8303AB7C-CFC0-4C2F-81C9-5F636949B825}" type="sibTrans" cxnId="{D5E643B9-84F2-46D5-9D8F-4F696E2724C5}">
      <dgm:prSet/>
      <dgm:spPr/>
      <dgm:t>
        <a:bodyPr/>
        <a:lstStyle/>
        <a:p>
          <a:endParaRPr lang="en-US"/>
        </a:p>
      </dgm:t>
    </dgm:pt>
    <dgm:pt modelId="{F0DAE82E-2719-4FD5-832D-744096D4DBAB}" type="asst">
      <dgm:prSet/>
      <dgm:spPr>
        <a:solidFill>
          <a:srgbClr val="C00000"/>
        </a:solidFill>
      </dgm:spPr>
      <dgm:t>
        <a:bodyPr/>
        <a:lstStyle/>
        <a:p>
          <a:r>
            <a:rPr lang="en-US" dirty="0"/>
            <a:t>Multiple Coil Offset</a:t>
          </a:r>
        </a:p>
      </dgm:t>
    </dgm:pt>
    <dgm:pt modelId="{FBF7E3A3-2883-4595-A82C-61F683FAD732}" type="parTrans" cxnId="{731EF47E-6215-464B-AE16-AF8322D7673A}">
      <dgm:prSet/>
      <dgm:spPr/>
      <dgm:t>
        <a:bodyPr/>
        <a:lstStyle/>
        <a:p>
          <a:endParaRPr lang="en-US"/>
        </a:p>
      </dgm:t>
    </dgm:pt>
    <dgm:pt modelId="{F25C28D2-EE9E-4DCA-A657-465284E1E75C}" type="sibTrans" cxnId="{731EF47E-6215-464B-AE16-AF8322D7673A}">
      <dgm:prSet/>
      <dgm:spPr/>
      <dgm:t>
        <a:bodyPr/>
        <a:lstStyle/>
        <a:p>
          <a:endParaRPr lang="en-US"/>
        </a:p>
      </dgm:t>
    </dgm:pt>
    <dgm:pt modelId="{7422F5B3-31A5-4EC1-AF32-CFFD8025B39C}" type="asst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r</a:t>
          </a:r>
        </a:p>
      </dgm:t>
    </dgm:pt>
    <dgm:pt modelId="{C9F4F4CE-330E-4E2E-9974-BF10361F34B1}" type="parTrans" cxnId="{6D6E7435-8276-402F-BC62-DC1FE73B16E5}">
      <dgm:prSet/>
      <dgm:spPr/>
      <dgm:t>
        <a:bodyPr/>
        <a:lstStyle/>
        <a:p>
          <a:endParaRPr lang="en-US"/>
        </a:p>
      </dgm:t>
    </dgm:pt>
    <dgm:pt modelId="{F33ADE29-739B-4CE6-B320-369D1EEEC30C}" type="sibTrans" cxnId="{6D6E7435-8276-402F-BC62-DC1FE73B16E5}">
      <dgm:prSet/>
      <dgm:spPr/>
      <dgm:t>
        <a:bodyPr/>
        <a:lstStyle/>
        <a:p>
          <a:endParaRPr lang="en-US"/>
        </a:p>
      </dgm:t>
    </dgm:pt>
    <dgm:pt modelId="{4812CD59-1941-45FA-ABCF-2A693BFC1B5E}" type="asst">
      <dgm:prSet/>
      <dgm:spPr>
        <a:solidFill>
          <a:srgbClr val="00B050"/>
        </a:solidFill>
      </dgm:spPr>
      <dgm:t>
        <a:bodyPr/>
        <a:lstStyle/>
        <a:p>
          <a:r>
            <a:rPr lang="el-GR" dirty="0">
              <a:latin typeface="Century Gothic" panose="020B0502020202020204" pitchFamily="34" charset="0"/>
            </a:rPr>
            <a:t>θ</a:t>
          </a:r>
          <a:endParaRPr lang="en-US" dirty="0"/>
        </a:p>
      </dgm:t>
    </dgm:pt>
    <dgm:pt modelId="{E7F03D7F-A00B-4325-BD11-6476CAB769C6}" type="parTrans" cxnId="{81D97CD5-6C54-4BC1-9190-49D7ED3A63CD}">
      <dgm:prSet/>
      <dgm:spPr/>
      <dgm:t>
        <a:bodyPr/>
        <a:lstStyle/>
        <a:p>
          <a:endParaRPr lang="en-US"/>
        </a:p>
      </dgm:t>
    </dgm:pt>
    <dgm:pt modelId="{53FE7A42-1166-423C-A6C8-7A71CF349DB3}" type="sibTrans" cxnId="{81D97CD5-6C54-4BC1-9190-49D7ED3A63CD}">
      <dgm:prSet/>
      <dgm:spPr/>
      <dgm:t>
        <a:bodyPr/>
        <a:lstStyle/>
        <a:p>
          <a:endParaRPr lang="en-US"/>
        </a:p>
      </dgm:t>
    </dgm:pt>
    <dgm:pt modelId="{485249E6-76AE-466D-96CB-56590D5411AA}" type="asst">
      <dgm:prSet/>
      <dgm:spPr>
        <a:solidFill>
          <a:srgbClr val="00B050"/>
        </a:solidFill>
      </dgm:spPr>
      <dgm:t>
        <a:bodyPr/>
        <a:lstStyle/>
        <a:p>
          <a:r>
            <a:rPr lang="en-US" dirty="0"/>
            <a:t>z</a:t>
          </a:r>
        </a:p>
      </dgm:t>
    </dgm:pt>
    <dgm:pt modelId="{DC8A7CA2-8E6D-4E73-A0A0-7DA06DF73431}" type="parTrans" cxnId="{640AC257-CF73-4EF7-A36B-57606F74277E}">
      <dgm:prSet/>
      <dgm:spPr/>
      <dgm:t>
        <a:bodyPr/>
        <a:lstStyle/>
        <a:p>
          <a:endParaRPr lang="en-US"/>
        </a:p>
      </dgm:t>
    </dgm:pt>
    <dgm:pt modelId="{7997A263-AE97-45D1-BBE1-1C29BAEC19C9}" type="sibTrans" cxnId="{640AC257-CF73-4EF7-A36B-57606F74277E}">
      <dgm:prSet/>
      <dgm:spPr/>
      <dgm:t>
        <a:bodyPr/>
        <a:lstStyle/>
        <a:p>
          <a:endParaRPr lang="en-US"/>
        </a:p>
      </dgm:t>
    </dgm:pt>
    <dgm:pt modelId="{81527BC5-C060-4066-97B7-E0C4CBF24E0C}" type="asst">
      <dgm:prSet/>
      <dgm:spPr>
        <a:solidFill>
          <a:srgbClr val="C00000"/>
        </a:solidFill>
      </dgm:spPr>
      <dgm:t>
        <a:bodyPr/>
        <a:lstStyle/>
        <a:p>
          <a:r>
            <a:rPr lang="en-US" dirty="0"/>
            <a:t>roll</a:t>
          </a:r>
        </a:p>
      </dgm:t>
    </dgm:pt>
    <dgm:pt modelId="{7E48D00A-C2B9-4E02-854A-DD0CDE180912}" type="parTrans" cxnId="{F3F37B56-95E2-4F15-83A1-8B667E0D72B9}">
      <dgm:prSet/>
      <dgm:spPr/>
      <dgm:t>
        <a:bodyPr/>
        <a:lstStyle/>
        <a:p>
          <a:endParaRPr lang="en-US"/>
        </a:p>
      </dgm:t>
    </dgm:pt>
    <dgm:pt modelId="{9CFA61DA-D972-4C59-A422-25CEDF504281}" type="sibTrans" cxnId="{F3F37B56-95E2-4F15-83A1-8B667E0D72B9}">
      <dgm:prSet/>
      <dgm:spPr/>
      <dgm:t>
        <a:bodyPr/>
        <a:lstStyle/>
        <a:p>
          <a:endParaRPr lang="en-US"/>
        </a:p>
      </dgm:t>
    </dgm:pt>
    <dgm:pt modelId="{45F04C78-40DF-4620-9BEC-BCD0B7622AB7}" type="asst">
      <dgm:prSet/>
      <dgm:spPr>
        <a:solidFill>
          <a:srgbClr val="C00000"/>
        </a:solidFill>
      </dgm:spPr>
      <dgm:t>
        <a:bodyPr/>
        <a:lstStyle/>
        <a:p>
          <a:r>
            <a:rPr lang="en-US" dirty="0"/>
            <a:t>pitch</a:t>
          </a:r>
        </a:p>
      </dgm:t>
    </dgm:pt>
    <dgm:pt modelId="{662E23D2-AD9C-4CCF-8A19-CF4804B6BCA5}" type="parTrans" cxnId="{8C1FA936-E519-42AC-9E1F-C8A71DD9B984}">
      <dgm:prSet/>
      <dgm:spPr/>
      <dgm:t>
        <a:bodyPr/>
        <a:lstStyle/>
        <a:p>
          <a:endParaRPr lang="en-US"/>
        </a:p>
      </dgm:t>
    </dgm:pt>
    <dgm:pt modelId="{49DD39AC-CFAF-4954-B143-31B989470A92}" type="sibTrans" cxnId="{8C1FA936-E519-42AC-9E1F-C8A71DD9B984}">
      <dgm:prSet/>
      <dgm:spPr/>
      <dgm:t>
        <a:bodyPr/>
        <a:lstStyle/>
        <a:p>
          <a:endParaRPr lang="en-US"/>
        </a:p>
      </dgm:t>
    </dgm:pt>
    <dgm:pt modelId="{2BBA75F5-8D51-406B-BFEA-296D1BA404D8}" type="asst">
      <dgm:prSet/>
      <dgm:spPr>
        <a:solidFill>
          <a:srgbClr val="C00000"/>
        </a:solidFill>
      </dgm:spPr>
      <dgm:t>
        <a:bodyPr/>
        <a:lstStyle/>
        <a:p>
          <a:r>
            <a:rPr lang="en-US" dirty="0"/>
            <a:t>yaw</a:t>
          </a:r>
        </a:p>
      </dgm:t>
    </dgm:pt>
    <dgm:pt modelId="{A2E281FD-58A7-43D2-80E5-E9557DC49CC4}" type="parTrans" cxnId="{3278BAA5-ECD0-43E5-80F1-A117056CD582}">
      <dgm:prSet/>
      <dgm:spPr/>
      <dgm:t>
        <a:bodyPr/>
        <a:lstStyle/>
        <a:p>
          <a:endParaRPr lang="en-US"/>
        </a:p>
      </dgm:t>
    </dgm:pt>
    <dgm:pt modelId="{2F948861-2887-49E8-B1DD-7658DE502A19}" type="sibTrans" cxnId="{3278BAA5-ECD0-43E5-80F1-A117056CD582}">
      <dgm:prSet/>
      <dgm:spPr/>
      <dgm:t>
        <a:bodyPr/>
        <a:lstStyle/>
        <a:p>
          <a:endParaRPr lang="en-US"/>
        </a:p>
      </dgm:t>
    </dgm:pt>
    <dgm:pt modelId="{BB3B2B9C-46C3-41A9-B927-8FA060E2C885}" type="pres">
      <dgm:prSet presAssocID="{F2B19FFE-D933-4BFC-8488-715D6A05580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72EB90-9EE1-4A23-A7CE-051ABDF47412}" type="pres">
      <dgm:prSet presAssocID="{E8393E56-8EB7-4898-83D4-292450B5813F}" presName="root1" presStyleCnt="0"/>
      <dgm:spPr/>
    </dgm:pt>
    <dgm:pt modelId="{E8B203A7-5570-4447-BF61-373CFDB2D8F4}" type="pres">
      <dgm:prSet presAssocID="{E8393E56-8EB7-4898-83D4-292450B5813F}" presName="LevelOneTextNode" presStyleLbl="node0" presStyleIdx="0" presStyleCnt="1" custScaleX="156321" custScaleY="1553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9DA5C58-95A7-46E6-B52A-CB872FBD9A4E}" type="pres">
      <dgm:prSet presAssocID="{E8393E56-8EB7-4898-83D4-292450B5813F}" presName="level2hierChild" presStyleCnt="0"/>
      <dgm:spPr/>
    </dgm:pt>
    <dgm:pt modelId="{70466EF2-67D6-439A-A15A-F76BCDD00A7B}" type="pres">
      <dgm:prSet presAssocID="{653065A4-CA86-4810-ABB5-3E2F712B1C9B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309A40DE-1AE3-44D9-B80D-AD8E01ACACC4}" type="pres">
      <dgm:prSet presAssocID="{653065A4-CA86-4810-ABB5-3E2F712B1C9B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AC49218-1213-4FBD-B2F1-A8C6C7A35473}" type="pres">
      <dgm:prSet presAssocID="{E06FBF09-E70B-43F7-BD5C-6FC124DE9AFF}" presName="root2" presStyleCnt="0"/>
      <dgm:spPr/>
    </dgm:pt>
    <dgm:pt modelId="{3165597D-2D75-4854-8F2F-E7EF530FE50A}" type="pres">
      <dgm:prSet presAssocID="{E06FBF09-E70B-43F7-BD5C-6FC124DE9AFF}" presName="LevelTwoTextNode" presStyleLbl="asst1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B386ED-116B-41A2-8802-DD659831D73B}" type="pres">
      <dgm:prSet presAssocID="{E06FBF09-E70B-43F7-BD5C-6FC124DE9AFF}" presName="level3hierChild" presStyleCnt="0"/>
      <dgm:spPr/>
    </dgm:pt>
    <dgm:pt modelId="{B8E468B8-9518-4318-ACB9-C71D21189C86}" type="pres">
      <dgm:prSet presAssocID="{C9F4F4CE-330E-4E2E-9974-BF10361F34B1}" presName="conn2-1" presStyleLbl="parChTrans1D3" presStyleIdx="0" presStyleCnt="6"/>
      <dgm:spPr/>
      <dgm:t>
        <a:bodyPr/>
        <a:lstStyle/>
        <a:p>
          <a:endParaRPr lang="en-US"/>
        </a:p>
      </dgm:t>
    </dgm:pt>
    <dgm:pt modelId="{BD6AAD2D-B19A-444A-B7B2-7098C4A16945}" type="pres">
      <dgm:prSet presAssocID="{C9F4F4CE-330E-4E2E-9974-BF10361F34B1}" presName="connTx" presStyleLbl="parChTrans1D3" presStyleIdx="0" presStyleCnt="6"/>
      <dgm:spPr/>
      <dgm:t>
        <a:bodyPr/>
        <a:lstStyle/>
        <a:p>
          <a:endParaRPr lang="en-US"/>
        </a:p>
      </dgm:t>
    </dgm:pt>
    <dgm:pt modelId="{3A76C8C0-39E0-4C5C-A71F-D9ACA2B2A6FD}" type="pres">
      <dgm:prSet presAssocID="{7422F5B3-31A5-4EC1-AF32-CFFD8025B39C}" presName="root2" presStyleCnt="0"/>
      <dgm:spPr/>
    </dgm:pt>
    <dgm:pt modelId="{B65B5D1D-5584-4B5D-8092-290826643334}" type="pres">
      <dgm:prSet presAssocID="{7422F5B3-31A5-4EC1-AF32-CFFD8025B39C}" presName="LevelTwoTextNode" presStyleLbl="asst1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6D09D1C-DFA6-4C56-8798-CD1677320DBA}" type="pres">
      <dgm:prSet presAssocID="{7422F5B3-31A5-4EC1-AF32-CFFD8025B39C}" presName="level3hierChild" presStyleCnt="0"/>
      <dgm:spPr/>
    </dgm:pt>
    <dgm:pt modelId="{1795CA56-96B1-4CAA-8277-BC95CFB6814B}" type="pres">
      <dgm:prSet presAssocID="{E7F03D7F-A00B-4325-BD11-6476CAB769C6}" presName="conn2-1" presStyleLbl="parChTrans1D3" presStyleIdx="1" presStyleCnt="6"/>
      <dgm:spPr/>
      <dgm:t>
        <a:bodyPr/>
        <a:lstStyle/>
        <a:p>
          <a:endParaRPr lang="en-US"/>
        </a:p>
      </dgm:t>
    </dgm:pt>
    <dgm:pt modelId="{C78D75E0-5F22-41F1-B7BC-4D4276456B0A}" type="pres">
      <dgm:prSet presAssocID="{E7F03D7F-A00B-4325-BD11-6476CAB769C6}" presName="connTx" presStyleLbl="parChTrans1D3" presStyleIdx="1" presStyleCnt="6"/>
      <dgm:spPr/>
      <dgm:t>
        <a:bodyPr/>
        <a:lstStyle/>
        <a:p>
          <a:endParaRPr lang="en-US"/>
        </a:p>
      </dgm:t>
    </dgm:pt>
    <dgm:pt modelId="{0F6CDD4F-C683-4A05-99F1-00A4719E4D7C}" type="pres">
      <dgm:prSet presAssocID="{4812CD59-1941-45FA-ABCF-2A693BFC1B5E}" presName="root2" presStyleCnt="0"/>
      <dgm:spPr/>
    </dgm:pt>
    <dgm:pt modelId="{167EF20D-523A-4EF3-A629-B87627F8371F}" type="pres">
      <dgm:prSet presAssocID="{4812CD59-1941-45FA-ABCF-2A693BFC1B5E}" presName="LevelTwoTextNode" presStyleLbl="asst1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75BA470-5823-42CE-ACEF-AC110FFE0810}" type="pres">
      <dgm:prSet presAssocID="{4812CD59-1941-45FA-ABCF-2A693BFC1B5E}" presName="level3hierChild" presStyleCnt="0"/>
      <dgm:spPr/>
    </dgm:pt>
    <dgm:pt modelId="{D91D8DB8-6D8E-4504-B59C-D5890B19A27F}" type="pres">
      <dgm:prSet presAssocID="{DC8A7CA2-8E6D-4E73-A0A0-7DA06DF73431}" presName="conn2-1" presStyleLbl="parChTrans1D3" presStyleIdx="2" presStyleCnt="6"/>
      <dgm:spPr/>
      <dgm:t>
        <a:bodyPr/>
        <a:lstStyle/>
        <a:p>
          <a:endParaRPr lang="en-US"/>
        </a:p>
      </dgm:t>
    </dgm:pt>
    <dgm:pt modelId="{88E4EED0-D9C3-446F-8EC4-015FF96F28E8}" type="pres">
      <dgm:prSet presAssocID="{DC8A7CA2-8E6D-4E73-A0A0-7DA06DF73431}" presName="connTx" presStyleLbl="parChTrans1D3" presStyleIdx="2" presStyleCnt="6"/>
      <dgm:spPr/>
      <dgm:t>
        <a:bodyPr/>
        <a:lstStyle/>
        <a:p>
          <a:endParaRPr lang="en-US"/>
        </a:p>
      </dgm:t>
    </dgm:pt>
    <dgm:pt modelId="{D007E10B-D305-48A4-9DC0-366FE445CEDA}" type="pres">
      <dgm:prSet presAssocID="{485249E6-76AE-466D-96CB-56590D5411AA}" presName="root2" presStyleCnt="0"/>
      <dgm:spPr/>
    </dgm:pt>
    <dgm:pt modelId="{2E154E62-5743-4A14-A4C7-E5745D033C67}" type="pres">
      <dgm:prSet presAssocID="{485249E6-76AE-466D-96CB-56590D5411AA}" presName="LevelTwoTextNode" presStyleLbl="asst1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4BDD8E-E65F-4961-B043-A07816AB02BD}" type="pres">
      <dgm:prSet presAssocID="{485249E6-76AE-466D-96CB-56590D5411AA}" presName="level3hierChild" presStyleCnt="0"/>
      <dgm:spPr/>
    </dgm:pt>
    <dgm:pt modelId="{0A52C9A7-77F2-4B56-94E1-FB8B022B90C6}" type="pres">
      <dgm:prSet presAssocID="{7E48D00A-C2B9-4E02-854A-DD0CDE180912}" presName="conn2-1" presStyleLbl="parChTrans1D3" presStyleIdx="3" presStyleCnt="6"/>
      <dgm:spPr/>
      <dgm:t>
        <a:bodyPr/>
        <a:lstStyle/>
        <a:p>
          <a:endParaRPr lang="en-US"/>
        </a:p>
      </dgm:t>
    </dgm:pt>
    <dgm:pt modelId="{F0B9A6E6-331C-4488-A1D8-5351D74E5C90}" type="pres">
      <dgm:prSet presAssocID="{7E48D00A-C2B9-4E02-854A-DD0CDE180912}" presName="connTx" presStyleLbl="parChTrans1D3" presStyleIdx="3" presStyleCnt="6"/>
      <dgm:spPr/>
      <dgm:t>
        <a:bodyPr/>
        <a:lstStyle/>
        <a:p>
          <a:endParaRPr lang="en-US"/>
        </a:p>
      </dgm:t>
    </dgm:pt>
    <dgm:pt modelId="{BD31AE58-D3AF-4323-87A1-BF7903A6B6BD}" type="pres">
      <dgm:prSet presAssocID="{81527BC5-C060-4066-97B7-E0C4CBF24E0C}" presName="root2" presStyleCnt="0"/>
      <dgm:spPr/>
    </dgm:pt>
    <dgm:pt modelId="{8E407985-1BDA-4F11-8E76-6763FC85E4E2}" type="pres">
      <dgm:prSet presAssocID="{81527BC5-C060-4066-97B7-E0C4CBF24E0C}" presName="LevelTwoTextNode" presStyleLbl="asst1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9F9CCD-9A33-44CF-8D40-14A0B80FF0F0}" type="pres">
      <dgm:prSet presAssocID="{81527BC5-C060-4066-97B7-E0C4CBF24E0C}" presName="level3hierChild" presStyleCnt="0"/>
      <dgm:spPr/>
    </dgm:pt>
    <dgm:pt modelId="{54262708-626E-4C1F-B17C-E1EFC0748696}" type="pres">
      <dgm:prSet presAssocID="{662E23D2-AD9C-4CCF-8A19-CF4804B6BCA5}" presName="conn2-1" presStyleLbl="parChTrans1D3" presStyleIdx="4" presStyleCnt="6"/>
      <dgm:spPr/>
      <dgm:t>
        <a:bodyPr/>
        <a:lstStyle/>
        <a:p>
          <a:endParaRPr lang="en-US"/>
        </a:p>
      </dgm:t>
    </dgm:pt>
    <dgm:pt modelId="{9B57846E-9492-48ED-8892-B9B6DC39BCA4}" type="pres">
      <dgm:prSet presAssocID="{662E23D2-AD9C-4CCF-8A19-CF4804B6BCA5}" presName="connTx" presStyleLbl="parChTrans1D3" presStyleIdx="4" presStyleCnt="6"/>
      <dgm:spPr/>
      <dgm:t>
        <a:bodyPr/>
        <a:lstStyle/>
        <a:p>
          <a:endParaRPr lang="en-US"/>
        </a:p>
      </dgm:t>
    </dgm:pt>
    <dgm:pt modelId="{C02EBFE8-147A-4C1E-9E88-C4B568777FAB}" type="pres">
      <dgm:prSet presAssocID="{45F04C78-40DF-4620-9BEC-BCD0B7622AB7}" presName="root2" presStyleCnt="0"/>
      <dgm:spPr/>
    </dgm:pt>
    <dgm:pt modelId="{0E9882BD-34CF-43A1-B3E5-949F0BFA3555}" type="pres">
      <dgm:prSet presAssocID="{45F04C78-40DF-4620-9BEC-BCD0B7622AB7}" presName="LevelTwoTextNode" presStyleLbl="asst1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C55E61-F92A-4B87-A0A3-3112E5B68AFA}" type="pres">
      <dgm:prSet presAssocID="{45F04C78-40DF-4620-9BEC-BCD0B7622AB7}" presName="level3hierChild" presStyleCnt="0"/>
      <dgm:spPr/>
    </dgm:pt>
    <dgm:pt modelId="{B1C7577F-3900-48E3-BAFB-2562A5CC75E0}" type="pres">
      <dgm:prSet presAssocID="{A2E281FD-58A7-43D2-80E5-E9557DC49CC4}" presName="conn2-1" presStyleLbl="parChTrans1D3" presStyleIdx="5" presStyleCnt="6"/>
      <dgm:spPr/>
      <dgm:t>
        <a:bodyPr/>
        <a:lstStyle/>
        <a:p>
          <a:endParaRPr lang="en-US"/>
        </a:p>
      </dgm:t>
    </dgm:pt>
    <dgm:pt modelId="{491B06E7-7BE0-47AC-95E5-8FFF548D0E0A}" type="pres">
      <dgm:prSet presAssocID="{A2E281FD-58A7-43D2-80E5-E9557DC49CC4}" presName="connTx" presStyleLbl="parChTrans1D3" presStyleIdx="5" presStyleCnt="6"/>
      <dgm:spPr/>
      <dgm:t>
        <a:bodyPr/>
        <a:lstStyle/>
        <a:p>
          <a:endParaRPr lang="en-US"/>
        </a:p>
      </dgm:t>
    </dgm:pt>
    <dgm:pt modelId="{3E187BE7-8D2B-431A-8D41-CFFCF4813FCD}" type="pres">
      <dgm:prSet presAssocID="{2BBA75F5-8D51-406B-BFEA-296D1BA404D8}" presName="root2" presStyleCnt="0"/>
      <dgm:spPr/>
    </dgm:pt>
    <dgm:pt modelId="{857E1950-4836-4F55-8F4C-BA82A65FC054}" type="pres">
      <dgm:prSet presAssocID="{2BBA75F5-8D51-406B-BFEA-296D1BA404D8}" presName="LevelTwoTextNode" presStyleLbl="asst1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8051C7-5AF2-4920-B963-EC7D90D8C1FB}" type="pres">
      <dgm:prSet presAssocID="{2BBA75F5-8D51-406B-BFEA-296D1BA404D8}" presName="level3hierChild" presStyleCnt="0"/>
      <dgm:spPr/>
    </dgm:pt>
    <dgm:pt modelId="{AF9EDC29-26DE-475E-AD59-6867F5DA4B10}" type="pres">
      <dgm:prSet presAssocID="{FBF7E3A3-2883-4595-A82C-61F683FAD732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77F8A39D-F545-4E26-A259-3F1E106174FF}" type="pres">
      <dgm:prSet presAssocID="{FBF7E3A3-2883-4595-A82C-61F683FAD732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4D249AA-F039-4AB9-A6A5-D09EBC04E8A5}" type="pres">
      <dgm:prSet presAssocID="{F0DAE82E-2719-4FD5-832D-744096D4DBAB}" presName="root2" presStyleCnt="0"/>
      <dgm:spPr/>
    </dgm:pt>
    <dgm:pt modelId="{C73F30E1-683D-4857-B0DB-C25DED68F722}" type="pres">
      <dgm:prSet presAssocID="{F0DAE82E-2719-4FD5-832D-744096D4DBAB}" presName="LevelTwoTextNode" presStyleLbl="asst1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BDF38A-5158-4EE4-B0A8-CB523B84B789}" type="pres">
      <dgm:prSet presAssocID="{F0DAE82E-2719-4FD5-832D-744096D4DBAB}" presName="level3hierChild" presStyleCnt="0"/>
      <dgm:spPr/>
    </dgm:pt>
  </dgm:ptLst>
  <dgm:cxnLst>
    <dgm:cxn modelId="{E828AEB6-2494-42C3-B14E-0F448F782E4B}" type="presOf" srcId="{DC8A7CA2-8E6D-4E73-A0A0-7DA06DF73431}" destId="{D91D8DB8-6D8E-4504-B59C-D5890B19A27F}" srcOrd="0" destOrd="0" presId="urn:microsoft.com/office/officeart/2005/8/layout/hierarchy2"/>
    <dgm:cxn modelId="{EF50A5D5-6460-4579-91C0-594CD6222548}" type="presOf" srcId="{E7F03D7F-A00B-4325-BD11-6476CAB769C6}" destId="{1795CA56-96B1-4CAA-8277-BC95CFB6814B}" srcOrd="0" destOrd="0" presId="urn:microsoft.com/office/officeart/2005/8/layout/hierarchy2"/>
    <dgm:cxn modelId="{BAA98B4D-A3E7-4CE1-A6C2-B559EFB574E8}" type="presOf" srcId="{4812CD59-1941-45FA-ABCF-2A693BFC1B5E}" destId="{167EF20D-523A-4EF3-A629-B87627F8371F}" srcOrd="0" destOrd="0" presId="urn:microsoft.com/office/officeart/2005/8/layout/hierarchy2"/>
    <dgm:cxn modelId="{D5E643B9-84F2-46D5-9D8F-4F696E2724C5}" srcId="{E8393E56-8EB7-4898-83D4-292450B5813F}" destId="{E06FBF09-E70B-43F7-BD5C-6FC124DE9AFF}" srcOrd="0" destOrd="0" parTransId="{653065A4-CA86-4810-ABB5-3E2F712B1C9B}" sibTransId="{8303AB7C-CFC0-4C2F-81C9-5F636949B825}"/>
    <dgm:cxn modelId="{81D97CD5-6C54-4BC1-9190-49D7ED3A63CD}" srcId="{E06FBF09-E70B-43F7-BD5C-6FC124DE9AFF}" destId="{4812CD59-1941-45FA-ABCF-2A693BFC1B5E}" srcOrd="1" destOrd="0" parTransId="{E7F03D7F-A00B-4325-BD11-6476CAB769C6}" sibTransId="{53FE7A42-1166-423C-A6C8-7A71CF349DB3}"/>
    <dgm:cxn modelId="{810692B2-0A05-468B-8944-68F4F1DB860D}" type="presOf" srcId="{F0DAE82E-2719-4FD5-832D-744096D4DBAB}" destId="{C73F30E1-683D-4857-B0DB-C25DED68F722}" srcOrd="0" destOrd="0" presId="urn:microsoft.com/office/officeart/2005/8/layout/hierarchy2"/>
    <dgm:cxn modelId="{F25795BB-9E7C-46A4-BA0E-55AD064E2C6F}" type="presOf" srcId="{A2E281FD-58A7-43D2-80E5-E9557DC49CC4}" destId="{491B06E7-7BE0-47AC-95E5-8FFF548D0E0A}" srcOrd="1" destOrd="0" presId="urn:microsoft.com/office/officeart/2005/8/layout/hierarchy2"/>
    <dgm:cxn modelId="{0B5E8798-9BC2-4744-9205-458656023C8F}" type="presOf" srcId="{E7F03D7F-A00B-4325-BD11-6476CAB769C6}" destId="{C78D75E0-5F22-41F1-B7BC-4D4276456B0A}" srcOrd="1" destOrd="0" presId="urn:microsoft.com/office/officeart/2005/8/layout/hierarchy2"/>
    <dgm:cxn modelId="{289B84FA-9C12-4A86-BCB2-8E05147A66E4}" type="presOf" srcId="{7422F5B3-31A5-4EC1-AF32-CFFD8025B39C}" destId="{B65B5D1D-5584-4B5D-8092-290826643334}" srcOrd="0" destOrd="0" presId="urn:microsoft.com/office/officeart/2005/8/layout/hierarchy2"/>
    <dgm:cxn modelId="{8834DC18-2BBD-4D41-A8EA-86A8C8EB5139}" type="presOf" srcId="{7E48D00A-C2B9-4E02-854A-DD0CDE180912}" destId="{F0B9A6E6-331C-4488-A1D8-5351D74E5C90}" srcOrd="1" destOrd="0" presId="urn:microsoft.com/office/officeart/2005/8/layout/hierarchy2"/>
    <dgm:cxn modelId="{4C7911D1-A4F2-4841-9223-05F947E80576}" type="presOf" srcId="{C9F4F4CE-330E-4E2E-9974-BF10361F34B1}" destId="{BD6AAD2D-B19A-444A-B7B2-7098C4A16945}" srcOrd="1" destOrd="0" presId="urn:microsoft.com/office/officeart/2005/8/layout/hierarchy2"/>
    <dgm:cxn modelId="{F0E0A04F-F778-4DC9-BD6E-F10CCB355214}" type="presOf" srcId="{A2E281FD-58A7-43D2-80E5-E9557DC49CC4}" destId="{B1C7577F-3900-48E3-BAFB-2562A5CC75E0}" srcOrd="0" destOrd="0" presId="urn:microsoft.com/office/officeart/2005/8/layout/hierarchy2"/>
    <dgm:cxn modelId="{0F018F2B-7394-4AEA-84DD-A78112BE9DD9}" type="presOf" srcId="{FBF7E3A3-2883-4595-A82C-61F683FAD732}" destId="{AF9EDC29-26DE-475E-AD59-6867F5DA4B10}" srcOrd="0" destOrd="0" presId="urn:microsoft.com/office/officeart/2005/8/layout/hierarchy2"/>
    <dgm:cxn modelId="{3278BAA5-ECD0-43E5-80F1-A117056CD582}" srcId="{E06FBF09-E70B-43F7-BD5C-6FC124DE9AFF}" destId="{2BBA75F5-8D51-406B-BFEA-296D1BA404D8}" srcOrd="5" destOrd="0" parTransId="{A2E281FD-58A7-43D2-80E5-E9557DC49CC4}" sibTransId="{2F948861-2887-49E8-B1DD-7658DE502A19}"/>
    <dgm:cxn modelId="{8C1FA936-E519-42AC-9E1F-C8A71DD9B984}" srcId="{E06FBF09-E70B-43F7-BD5C-6FC124DE9AFF}" destId="{45F04C78-40DF-4620-9BEC-BCD0B7622AB7}" srcOrd="4" destOrd="0" parTransId="{662E23D2-AD9C-4CCF-8A19-CF4804B6BCA5}" sibTransId="{49DD39AC-CFAF-4954-B143-31B989470A92}"/>
    <dgm:cxn modelId="{6D6E7435-8276-402F-BC62-DC1FE73B16E5}" srcId="{E06FBF09-E70B-43F7-BD5C-6FC124DE9AFF}" destId="{7422F5B3-31A5-4EC1-AF32-CFFD8025B39C}" srcOrd="0" destOrd="0" parTransId="{C9F4F4CE-330E-4E2E-9974-BF10361F34B1}" sibTransId="{F33ADE29-739B-4CE6-B320-369D1EEEC30C}"/>
    <dgm:cxn modelId="{2CA5FD74-19B9-4406-A0AB-0CE41D19BB7C}" type="presOf" srcId="{653065A4-CA86-4810-ABB5-3E2F712B1C9B}" destId="{70466EF2-67D6-439A-A15A-F76BCDD00A7B}" srcOrd="0" destOrd="0" presId="urn:microsoft.com/office/officeart/2005/8/layout/hierarchy2"/>
    <dgm:cxn modelId="{A3298D54-838B-403E-B575-E477D0A649AD}" type="presOf" srcId="{FBF7E3A3-2883-4595-A82C-61F683FAD732}" destId="{77F8A39D-F545-4E26-A259-3F1E106174FF}" srcOrd="1" destOrd="0" presId="urn:microsoft.com/office/officeart/2005/8/layout/hierarchy2"/>
    <dgm:cxn modelId="{9F59475C-C4A0-43B8-852C-4E93A1455D41}" srcId="{F2B19FFE-D933-4BFC-8488-715D6A055800}" destId="{E8393E56-8EB7-4898-83D4-292450B5813F}" srcOrd="0" destOrd="0" parTransId="{25DF636B-674C-4CF2-A078-281C9FDCBCE7}" sibTransId="{CFE0DC52-DCFD-456C-8F13-0C4FD8096406}"/>
    <dgm:cxn modelId="{20EC2D06-9494-46BD-BD81-2996B60302B6}" type="presOf" srcId="{81527BC5-C060-4066-97B7-E0C4CBF24E0C}" destId="{8E407985-1BDA-4F11-8E76-6763FC85E4E2}" srcOrd="0" destOrd="0" presId="urn:microsoft.com/office/officeart/2005/8/layout/hierarchy2"/>
    <dgm:cxn modelId="{28B499D9-1816-4084-853E-085FB4827759}" type="presOf" srcId="{F2B19FFE-D933-4BFC-8488-715D6A055800}" destId="{BB3B2B9C-46C3-41A9-B927-8FA060E2C885}" srcOrd="0" destOrd="0" presId="urn:microsoft.com/office/officeart/2005/8/layout/hierarchy2"/>
    <dgm:cxn modelId="{731EF47E-6215-464B-AE16-AF8322D7673A}" srcId="{E8393E56-8EB7-4898-83D4-292450B5813F}" destId="{F0DAE82E-2719-4FD5-832D-744096D4DBAB}" srcOrd="1" destOrd="0" parTransId="{FBF7E3A3-2883-4595-A82C-61F683FAD732}" sibTransId="{F25C28D2-EE9E-4DCA-A657-465284E1E75C}"/>
    <dgm:cxn modelId="{1C73D093-DF54-457F-9A62-B0E28B2FF4E4}" type="presOf" srcId="{653065A4-CA86-4810-ABB5-3E2F712B1C9B}" destId="{309A40DE-1AE3-44D9-B80D-AD8E01ACACC4}" srcOrd="1" destOrd="0" presId="urn:microsoft.com/office/officeart/2005/8/layout/hierarchy2"/>
    <dgm:cxn modelId="{640AC257-CF73-4EF7-A36B-57606F74277E}" srcId="{E06FBF09-E70B-43F7-BD5C-6FC124DE9AFF}" destId="{485249E6-76AE-466D-96CB-56590D5411AA}" srcOrd="2" destOrd="0" parTransId="{DC8A7CA2-8E6D-4E73-A0A0-7DA06DF73431}" sibTransId="{7997A263-AE97-45D1-BBE1-1C29BAEC19C9}"/>
    <dgm:cxn modelId="{82EC9EF9-2CC8-4004-AEDD-C189DF561175}" type="presOf" srcId="{DC8A7CA2-8E6D-4E73-A0A0-7DA06DF73431}" destId="{88E4EED0-D9C3-446F-8EC4-015FF96F28E8}" srcOrd="1" destOrd="0" presId="urn:microsoft.com/office/officeart/2005/8/layout/hierarchy2"/>
    <dgm:cxn modelId="{F3F37B56-95E2-4F15-83A1-8B667E0D72B9}" srcId="{E06FBF09-E70B-43F7-BD5C-6FC124DE9AFF}" destId="{81527BC5-C060-4066-97B7-E0C4CBF24E0C}" srcOrd="3" destOrd="0" parTransId="{7E48D00A-C2B9-4E02-854A-DD0CDE180912}" sibTransId="{9CFA61DA-D972-4C59-A422-25CEDF504281}"/>
    <dgm:cxn modelId="{49BBCC59-700F-4375-8E37-E4D185BF0961}" type="presOf" srcId="{C9F4F4CE-330E-4E2E-9974-BF10361F34B1}" destId="{B8E468B8-9518-4318-ACB9-C71D21189C86}" srcOrd="0" destOrd="0" presId="urn:microsoft.com/office/officeart/2005/8/layout/hierarchy2"/>
    <dgm:cxn modelId="{1ED5E763-1573-45B0-8CCE-3BB4924D9283}" type="presOf" srcId="{662E23D2-AD9C-4CCF-8A19-CF4804B6BCA5}" destId="{9B57846E-9492-48ED-8892-B9B6DC39BCA4}" srcOrd="1" destOrd="0" presId="urn:microsoft.com/office/officeart/2005/8/layout/hierarchy2"/>
    <dgm:cxn modelId="{805C5139-1EA0-46E8-84D5-89A800B4C948}" type="presOf" srcId="{E8393E56-8EB7-4898-83D4-292450B5813F}" destId="{E8B203A7-5570-4447-BF61-373CFDB2D8F4}" srcOrd="0" destOrd="0" presId="urn:microsoft.com/office/officeart/2005/8/layout/hierarchy2"/>
    <dgm:cxn modelId="{03A30AF1-3081-401D-A7B4-F88815A33895}" type="presOf" srcId="{662E23D2-AD9C-4CCF-8A19-CF4804B6BCA5}" destId="{54262708-626E-4C1F-B17C-E1EFC0748696}" srcOrd="0" destOrd="0" presId="urn:microsoft.com/office/officeart/2005/8/layout/hierarchy2"/>
    <dgm:cxn modelId="{CD342AFD-8E23-4E26-A8D3-BDD19F8723FC}" type="presOf" srcId="{45F04C78-40DF-4620-9BEC-BCD0B7622AB7}" destId="{0E9882BD-34CF-43A1-B3E5-949F0BFA3555}" srcOrd="0" destOrd="0" presId="urn:microsoft.com/office/officeart/2005/8/layout/hierarchy2"/>
    <dgm:cxn modelId="{3395D717-2F68-4D03-8974-515598AA93E1}" type="presOf" srcId="{485249E6-76AE-466D-96CB-56590D5411AA}" destId="{2E154E62-5743-4A14-A4C7-E5745D033C67}" srcOrd="0" destOrd="0" presId="urn:microsoft.com/office/officeart/2005/8/layout/hierarchy2"/>
    <dgm:cxn modelId="{558CBC15-D6B8-4097-9EB9-511362AC86CD}" type="presOf" srcId="{7E48D00A-C2B9-4E02-854A-DD0CDE180912}" destId="{0A52C9A7-77F2-4B56-94E1-FB8B022B90C6}" srcOrd="0" destOrd="0" presId="urn:microsoft.com/office/officeart/2005/8/layout/hierarchy2"/>
    <dgm:cxn modelId="{72631B22-8153-4320-84D5-9598BFD2E5EC}" type="presOf" srcId="{E06FBF09-E70B-43F7-BD5C-6FC124DE9AFF}" destId="{3165597D-2D75-4854-8F2F-E7EF530FE50A}" srcOrd="0" destOrd="0" presId="urn:microsoft.com/office/officeart/2005/8/layout/hierarchy2"/>
    <dgm:cxn modelId="{851A89C8-1AF4-4685-99C9-69ADB3CE649B}" type="presOf" srcId="{2BBA75F5-8D51-406B-BFEA-296D1BA404D8}" destId="{857E1950-4836-4F55-8F4C-BA82A65FC054}" srcOrd="0" destOrd="0" presId="urn:microsoft.com/office/officeart/2005/8/layout/hierarchy2"/>
    <dgm:cxn modelId="{6A68875D-97FA-46C6-88A0-4546A917317F}" type="presParOf" srcId="{BB3B2B9C-46C3-41A9-B927-8FA060E2C885}" destId="{7472EB90-9EE1-4A23-A7CE-051ABDF47412}" srcOrd="0" destOrd="0" presId="urn:microsoft.com/office/officeart/2005/8/layout/hierarchy2"/>
    <dgm:cxn modelId="{C3C31DD8-80D4-4ECE-AE1C-4581F6B56AE5}" type="presParOf" srcId="{7472EB90-9EE1-4A23-A7CE-051ABDF47412}" destId="{E8B203A7-5570-4447-BF61-373CFDB2D8F4}" srcOrd="0" destOrd="0" presId="urn:microsoft.com/office/officeart/2005/8/layout/hierarchy2"/>
    <dgm:cxn modelId="{446C4017-D7B1-4632-8AD8-8627588D4849}" type="presParOf" srcId="{7472EB90-9EE1-4A23-A7CE-051ABDF47412}" destId="{59DA5C58-95A7-46E6-B52A-CB872FBD9A4E}" srcOrd="1" destOrd="0" presId="urn:microsoft.com/office/officeart/2005/8/layout/hierarchy2"/>
    <dgm:cxn modelId="{54B281BD-337A-4025-9259-FDF08412E3EB}" type="presParOf" srcId="{59DA5C58-95A7-46E6-B52A-CB872FBD9A4E}" destId="{70466EF2-67D6-439A-A15A-F76BCDD00A7B}" srcOrd="0" destOrd="0" presId="urn:microsoft.com/office/officeart/2005/8/layout/hierarchy2"/>
    <dgm:cxn modelId="{63AA74D1-B757-4FB6-A482-F3022F31C6FF}" type="presParOf" srcId="{70466EF2-67D6-439A-A15A-F76BCDD00A7B}" destId="{309A40DE-1AE3-44D9-B80D-AD8E01ACACC4}" srcOrd="0" destOrd="0" presId="urn:microsoft.com/office/officeart/2005/8/layout/hierarchy2"/>
    <dgm:cxn modelId="{B62FD150-5C6C-4462-BC36-1ED5D85F34A4}" type="presParOf" srcId="{59DA5C58-95A7-46E6-B52A-CB872FBD9A4E}" destId="{3AC49218-1213-4FBD-B2F1-A8C6C7A35473}" srcOrd="1" destOrd="0" presId="urn:microsoft.com/office/officeart/2005/8/layout/hierarchy2"/>
    <dgm:cxn modelId="{4585B0E2-6A89-4259-833B-3D9CA4BE8C4C}" type="presParOf" srcId="{3AC49218-1213-4FBD-B2F1-A8C6C7A35473}" destId="{3165597D-2D75-4854-8F2F-E7EF530FE50A}" srcOrd="0" destOrd="0" presId="urn:microsoft.com/office/officeart/2005/8/layout/hierarchy2"/>
    <dgm:cxn modelId="{E9A1896F-C775-4088-B3EC-64DE294280C5}" type="presParOf" srcId="{3AC49218-1213-4FBD-B2F1-A8C6C7A35473}" destId="{B2B386ED-116B-41A2-8802-DD659831D73B}" srcOrd="1" destOrd="0" presId="urn:microsoft.com/office/officeart/2005/8/layout/hierarchy2"/>
    <dgm:cxn modelId="{FAD5E0CF-E617-4F6D-A6BC-9580EA1FFA42}" type="presParOf" srcId="{B2B386ED-116B-41A2-8802-DD659831D73B}" destId="{B8E468B8-9518-4318-ACB9-C71D21189C86}" srcOrd="0" destOrd="0" presId="urn:microsoft.com/office/officeart/2005/8/layout/hierarchy2"/>
    <dgm:cxn modelId="{D195494F-CAF5-4889-B29B-F8F8BCC954EB}" type="presParOf" srcId="{B8E468B8-9518-4318-ACB9-C71D21189C86}" destId="{BD6AAD2D-B19A-444A-B7B2-7098C4A16945}" srcOrd="0" destOrd="0" presId="urn:microsoft.com/office/officeart/2005/8/layout/hierarchy2"/>
    <dgm:cxn modelId="{B6CD72E9-DD29-4F72-BD7B-0DBCD95178A8}" type="presParOf" srcId="{B2B386ED-116B-41A2-8802-DD659831D73B}" destId="{3A76C8C0-39E0-4C5C-A71F-D9ACA2B2A6FD}" srcOrd="1" destOrd="0" presId="urn:microsoft.com/office/officeart/2005/8/layout/hierarchy2"/>
    <dgm:cxn modelId="{473788C0-4ECA-4D19-9B84-111A7DBD4716}" type="presParOf" srcId="{3A76C8C0-39E0-4C5C-A71F-D9ACA2B2A6FD}" destId="{B65B5D1D-5584-4B5D-8092-290826643334}" srcOrd="0" destOrd="0" presId="urn:microsoft.com/office/officeart/2005/8/layout/hierarchy2"/>
    <dgm:cxn modelId="{DE0BD23A-7DF1-47AB-BEB4-7BED120D4EA6}" type="presParOf" srcId="{3A76C8C0-39E0-4C5C-A71F-D9ACA2B2A6FD}" destId="{F6D09D1C-DFA6-4C56-8798-CD1677320DBA}" srcOrd="1" destOrd="0" presId="urn:microsoft.com/office/officeart/2005/8/layout/hierarchy2"/>
    <dgm:cxn modelId="{571BE237-F7DF-4E58-83EC-C6EFE2735D52}" type="presParOf" srcId="{B2B386ED-116B-41A2-8802-DD659831D73B}" destId="{1795CA56-96B1-4CAA-8277-BC95CFB6814B}" srcOrd="2" destOrd="0" presId="urn:microsoft.com/office/officeart/2005/8/layout/hierarchy2"/>
    <dgm:cxn modelId="{7A7CC1C0-2611-4699-A67E-EFF222AFD6A1}" type="presParOf" srcId="{1795CA56-96B1-4CAA-8277-BC95CFB6814B}" destId="{C78D75E0-5F22-41F1-B7BC-4D4276456B0A}" srcOrd="0" destOrd="0" presId="urn:microsoft.com/office/officeart/2005/8/layout/hierarchy2"/>
    <dgm:cxn modelId="{BF62BFE8-4147-41EB-B845-8086985B9693}" type="presParOf" srcId="{B2B386ED-116B-41A2-8802-DD659831D73B}" destId="{0F6CDD4F-C683-4A05-99F1-00A4719E4D7C}" srcOrd="3" destOrd="0" presId="urn:microsoft.com/office/officeart/2005/8/layout/hierarchy2"/>
    <dgm:cxn modelId="{96A096E5-8744-4021-8305-08C50DB4F9FA}" type="presParOf" srcId="{0F6CDD4F-C683-4A05-99F1-00A4719E4D7C}" destId="{167EF20D-523A-4EF3-A629-B87627F8371F}" srcOrd="0" destOrd="0" presId="urn:microsoft.com/office/officeart/2005/8/layout/hierarchy2"/>
    <dgm:cxn modelId="{F276780F-EA90-4C5B-BBDB-6332E64B4948}" type="presParOf" srcId="{0F6CDD4F-C683-4A05-99F1-00A4719E4D7C}" destId="{F75BA470-5823-42CE-ACEF-AC110FFE0810}" srcOrd="1" destOrd="0" presId="urn:microsoft.com/office/officeart/2005/8/layout/hierarchy2"/>
    <dgm:cxn modelId="{9B59BC39-F0C0-4780-8230-E8AD6660D1C8}" type="presParOf" srcId="{B2B386ED-116B-41A2-8802-DD659831D73B}" destId="{D91D8DB8-6D8E-4504-B59C-D5890B19A27F}" srcOrd="4" destOrd="0" presId="urn:microsoft.com/office/officeart/2005/8/layout/hierarchy2"/>
    <dgm:cxn modelId="{5C7FA3B7-357D-4A19-B5DE-46CD6E0A1EA8}" type="presParOf" srcId="{D91D8DB8-6D8E-4504-B59C-D5890B19A27F}" destId="{88E4EED0-D9C3-446F-8EC4-015FF96F28E8}" srcOrd="0" destOrd="0" presId="urn:microsoft.com/office/officeart/2005/8/layout/hierarchy2"/>
    <dgm:cxn modelId="{9D553BD8-1F13-4868-9EC2-5F35332BC206}" type="presParOf" srcId="{B2B386ED-116B-41A2-8802-DD659831D73B}" destId="{D007E10B-D305-48A4-9DC0-366FE445CEDA}" srcOrd="5" destOrd="0" presId="urn:microsoft.com/office/officeart/2005/8/layout/hierarchy2"/>
    <dgm:cxn modelId="{2E5857F3-25F6-4B00-A118-09D7C06A941A}" type="presParOf" srcId="{D007E10B-D305-48A4-9DC0-366FE445CEDA}" destId="{2E154E62-5743-4A14-A4C7-E5745D033C67}" srcOrd="0" destOrd="0" presId="urn:microsoft.com/office/officeart/2005/8/layout/hierarchy2"/>
    <dgm:cxn modelId="{AA0B6DDE-DD8C-4B5F-B34E-7E213BCE2F72}" type="presParOf" srcId="{D007E10B-D305-48A4-9DC0-366FE445CEDA}" destId="{A84BDD8E-E65F-4961-B043-A07816AB02BD}" srcOrd="1" destOrd="0" presId="urn:microsoft.com/office/officeart/2005/8/layout/hierarchy2"/>
    <dgm:cxn modelId="{FA28E838-68AE-4B73-80E9-FC31E7BCA418}" type="presParOf" srcId="{B2B386ED-116B-41A2-8802-DD659831D73B}" destId="{0A52C9A7-77F2-4B56-94E1-FB8B022B90C6}" srcOrd="6" destOrd="0" presId="urn:microsoft.com/office/officeart/2005/8/layout/hierarchy2"/>
    <dgm:cxn modelId="{AE7EA2A7-796A-4A1A-9656-CA105F2FB972}" type="presParOf" srcId="{0A52C9A7-77F2-4B56-94E1-FB8B022B90C6}" destId="{F0B9A6E6-331C-4488-A1D8-5351D74E5C90}" srcOrd="0" destOrd="0" presId="urn:microsoft.com/office/officeart/2005/8/layout/hierarchy2"/>
    <dgm:cxn modelId="{7E34ED7A-EEC1-4BD4-BD67-822C38918163}" type="presParOf" srcId="{B2B386ED-116B-41A2-8802-DD659831D73B}" destId="{BD31AE58-D3AF-4323-87A1-BF7903A6B6BD}" srcOrd="7" destOrd="0" presId="urn:microsoft.com/office/officeart/2005/8/layout/hierarchy2"/>
    <dgm:cxn modelId="{708A06D4-99C4-4F25-9510-1E8B8E1735FD}" type="presParOf" srcId="{BD31AE58-D3AF-4323-87A1-BF7903A6B6BD}" destId="{8E407985-1BDA-4F11-8E76-6763FC85E4E2}" srcOrd="0" destOrd="0" presId="urn:microsoft.com/office/officeart/2005/8/layout/hierarchy2"/>
    <dgm:cxn modelId="{A007BC26-6262-48F4-AC51-0A5576BEA04D}" type="presParOf" srcId="{BD31AE58-D3AF-4323-87A1-BF7903A6B6BD}" destId="{A49F9CCD-9A33-44CF-8D40-14A0B80FF0F0}" srcOrd="1" destOrd="0" presId="urn:microsoft.com/office/officeart/2005/8/layout/hierarchy2"/>
    <dgm:cxn modelId="{76ED536F-7B2A-474E-B307-48DC89F86D16}" type="presParOf" srcId="{B2B386ED-116B-41A2-8802-DD659831D73B}" destId="{54262708-626E-4C1F-B17C-E1EFC0748696}" srcOrd="8" destOrd="0" presId="urn:microsoft.com/office/officeart/2005/8/layout/hierarchy2"/>
    <dgm:cxn modelId="{0DB0D75B-8F7C-4CE5-B24C-70EEB471E450}" type="presParOf" srcId="{54262708-626E-4C1F-B17C-E1EFC0748696}" destId="{9B57846E-9492-48ED-8892-B9B6DC39BCA4}" srcOrd="0" destOrd="0" presId="urn:microsoft.com/office/officeart/2005/8/layout/hierarchy2"/>
    <dgm:cxn modelId="{EDF16684-B58C-4C5D-83D9-1404AEC1901C}" type="presParOf" srcId="{B2B386ED-116B-41A2-8802-DD659831D73B}" destId="{C02EBFE8-147A-4C1E-9E88-C4B568777FAB}" srcOrd="9" destOrd="0" presId="urn:microsoft.com/office/officeart/2005/8/layout/hierarchy2"/>
    <dgm:cxn modelId="{B0F1CD0E-E624-4F0F-BA6A-0B8E5C9C4027}" type="presParOf" srcId="{C02EBFE8-147A-4C1E-9E88-C4B568777FAB}" destId="{0E9882BD-34CF-43A1-B3E5-949F0BFA3555}" srcOrd="0" destOrd="0" presId="urn:microsoft.com/office/officeart/2005/8/layout/hierarchy2"/>
    <dgm:cxn modelId="{8AE8580B-B013-4C73-9B2D-1232F13DD52C}" type="presParOf" srcId="{C02EBFE8-147A-4C1E-9E88-C4B568777FAB}" destId="{78C55E61-F92A-4B87-A0A3-3112E5B68AFA}" srcOrd="1" destOrd="0" presId="urn:microsoft.com/office/officeart/2005/8/layout/hierarchy2"/>
    <dgm:cxn modelId="{FAD5C5F3-71DA-4C35-89D9-12D6E7159D68}" type="presParOf" srcId="{B2B386ED-116B-41A2-8802-DD659831D73B}" destId="{B1C7577F-3900-48E3-BAFB-2562A5CC75E0}" srcOrd="10" destOrd="0" presId="urn:microsoft.com/office/officeart/2005/8/layout/hierarchy2"/>
    <dgm:cxn modelId="{317CE494-73C5-491C-BBB4-8DB4829557EA}" type="presParOf" srcId="{B1C7577F-3900-48E3-BAFB-2562A5CC75E0}" destId="{491B06E7-7BE0-47AC-95E5-8FFF548D0E0A}" srcOrd="0" destOrd="0" presId="urn:microsoft.com/office/officeart/2005/8/layout/hierarchy2"/>
    <dgm:cxn modelId="{AAD5C0C0-8261-4E4A-91B6-022658A526BA}" type="presParOf" srcId="{B2B386ED-116B-41A2-8802-DD659831D73B}" destId="{3E187BE7-8D2B-431A-8D41-CFFCF4813FCD}" srcOrd="11" destOrd="0" presId="urn:microsoft.com/office/officeart/2005/8/layout/hierarchy2"/>
    <dgm:cxn modelId="{6B8B1219-B5EA-4ABD-931E-044739909C93}" type="presParOf" srcId="{3E187BE7-8D2B-431A-8D41-CFFCF4813FCD}" destId="{857E1950-4836-4F55-8F4C-BA82A65FC054}" srcOrd="0" destOrd="0" presId="urn:microsoft.com/office/officeart/2005/8/layout/hierarchy2"/>
    <dgm:cxn modelId="{0F63A96B-2FB4-4EAE-AADB-C34D45171C62}" type="presParOf" srcId="{3E187BE7-8D2B-431A-8D41-CFFCF4813FCD}" destId="{1F8051C7-5AF2-4920-B963-EC7D90D8C1FB}" srcOrd="1" destOrd="0" presId="urn:microsoft.com/office/officeart/2005/8/layout/hierarchy2"/>
    <dgm:cxn modelId="{28310AD2-C12E-416D-A577-93F7D55EAA2D}" type="presParOf" srcId="{59DA5C58-95A7-46E6-B52A-CB872FBD9A4E}" destId="{AF9EDC29-26DE-475E-AD59-6867F5DA4B10}" srcOrd="2" destOrd="0" presId="urn:microsoft.com/office/officeart/2005/8/layout/hierarchy2"/>
    <dgm:cxn modelId="{E509B20B-45E0-4C98-A210-8B0A431511B3}" type="presParOf" srcId="{AF9EDC29-26DE-475E-AD59-6867F5DA4B10}" destId="{77F8A39D-F545-4E26-A259-3F1E106174FF}" srcOrd="0" destOrd="0" presId="urn:microsoft.com/office/officeart/2005/8/layout/hierarchy2"/>
    <dgm:cxn modelId="{225B1959-EE42-4434-9895-DF6B9F188FF6}" type="presParOf" srcId="{59DA5C58-95A7-46E6-B52A-CB872FBD9A4E}" destId="{44D249AA-F039-4AB9-A6A5-D09EBC04E8A5}" srcOrd="3" destOrd="0" presId="urn:microsoft.com/office/officeart/2005/8/layout/hierarchy2"/>
    <dgm:cxn modelId="{A11B7DF9-9D66-4510-8FF2-E7703E348734}" type="presParOf" srcId="{44D249AA-F039-4AB9-A6A5-D09EBC04E8A5}" destId="{C73F30E1-683D-4857-B0DB-C25DED68F722}" srcOrd="0" destOrd="0" presId="urn:microsoft.com/office/officeart/2005/8/layout/hierarchy2"/>
    <dgm:cxn modelId="{4E527399-5771-45F7-84F7-F7DFF54A935C}" type="presParOf" srcId="{44D249AA-F039-4AB9-A6A5-D09EBC04E8A5}" destId="{49BDF38A-5158-4EE4-B0A8-CB523B84B789}" srcOrd="1" destOrd="0" presId="urn:microsoft.com/office/officeart/2005/8/layout/hierarchy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B203A7-5570-4447-BF61-373CFDB2D8F4}">
      <dsp:nvSpPr>
        <dsp:cNvPr id="0" name=""/>
        <dsp:cNvSpPr/>
      </dsp:nvSpPr>
      <dsp:spPr>
        <a:xfrm>
          <a:off x="592223" y="1648040"/>
          <a:ext cx="1619751" cy="804917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Spectrometer Studies</a:t>
          </a:r>
        </a:p>
      </dsp:txBody>
      <dsp:txXfrm>
        <a:off x="615798" y="1671615"/>
        <a:ext cx="1572601" cy="757767"/>
      </dsp:txXfrm>
    </dsp:sp>
    <dsp:sp modelId="{70466EF2-67D6-439A-A15A-F76BCDD00A7B}">
      <dsp:nvSpPr>
        <dsp:cNvPr id="0" name=""/>
        <dsp:cNvSpPr/>
      </dsp:nvSpPr>
      <dsp:spPr>
        <a:xfrm rot="19457599">
          <a:off x="2163999" y="1888247"/>
          <a:ext cx="51041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10419" y="1330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06449" y="1888789"/>
        <a:ext cx="25520" cy="25520"/>
      </dsp:txXfrm>
    </dsp:sp>
    <dsp:sp modelId="{3165597D-2D75-4854-8F2F-E7EF530FE50A}">
      <dsp:nvSpPr>
        <dsp:cNvPr id="0" name=""/>
        <dsp:cNvSpPr/>
      </dsp:nvSpPr>
      <dsp:spPr>
        <a:xfrm>
          <a:off x="2626443" y="1493557"/>
          <a:ext cx="1036170" cy="51808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Single Coil Offset</a:t>
          </a:r>
        </a:p>
      </dsp:txBody>
      <dsp:txXfrm>
        <a:off x="2641617" y="1508731"/>
        <a:ext cx="1005822" cy="487737"/>
      </dsp:txXfrm>
    </dsp:sp>
    <dsp:sp modelId="{B8E468B8-9518-4318-ACB9-C71D21189C86}">
      <dsp:nvSpPr>
        <dsp:cNvPr id="0" name=""/>
        <dsp:cNvSpPr/>
      </dsp:nvSpPr>
      <dsp:spPr>
        <a:xfrm rot="17132988">
          <a:off x="3096805" y="994550"/>
          <a:ext cx="154608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546084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31195" y="969200"/>
        <a:ext cx="77304" cy="77304"/>
      </dsp:txXfrm>
    </dsp:sp>
    <dsp:sp modelId="{B65B5D1D-5584-4B5D-8092-290826643334}">
      <dsp:nvSpPr>
        <dsp:cNvPr id="0" name=""/>
        <dsp:cNvSpPr/>
      </dsp:nvSpPr>
      <dsp:spPr>
        <a:xfrm>
          <a:off x="4077082" y="4062"/>
          <a:ext cx="1036170" cy="51808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</a:t>
          </a:r>
        </a:p>
      </dsp:txBody>
      <dsp:txXfrm>
        <a:off x="4092256" y="19236"/>
        <a:ext cx="1005822" cy="487737"/>
      </dsp:txXfrm>
    </dsp:sp>
    <dsp:sp modelId="{1795CA56-96B1-4CAA-8277-BC95CFB6814B}">
      <dsp:nvSpPr>
        <dsp:cNvPr id="0" name=""/>
        <dsp:cNvSpPr/>
      </dsp:nvSpPr>
      <dsp:spPr>
        <a:xfrm rot="17692822">
          <a:off x="3377283" y="1292449"/>
          <a:ext cx="98512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85128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45219" y="1281123"/>
        <a:ext cx="49256" cy="49256"/>
      </dsp:txXfrm>
    </dsp:sp>
    <dsp:sp modelId="{167EF20D-523A-4EF3-A629-B87627F8371F}">
      <dsp:nvSpPr>
        <dsp:cNvPr id="0" name=""/>
        <dsp:cNvSpPr/>
      </dsp:nvSpPr>
      <dsp:spPr>
        <a:xfrm>
          <a:off x="4077082" y="599860"/>
          <a:ext cx="1036170" cy="51808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600" kern="1200" dirty="0">
              <a:latin typeface="Century Gothic" panose="020B0502020202020204" pitchFamily="34" charset="0"/>
            </a:rPr>
            <a:t>θ</a:t>
          </a:r>
          <a:endParaRPr lang="en-US" sz="1600" kern="1200" dirty="0"/>
        </a:p>
      </dsp:txBody>
      <dsp:txXfrm>
        <a:off x="4092256" y="615034"/>
        <a:ext cx="1005822" cy="487737"/>
      </dsp:txXfrm>
    </dsp:sp>
    <dsp:sp modelId="{D91D8DB8-6D8E-4504-B59C-D5890B19A27F}">
      <dsp:nvSpPr>
        <dsp:cNvPr id="0" name=""/>
        <dsp:cNvSpPr/>
      </dsp:nvSpPr>
      <dsp:spPr>
        <a:xfrm rot="19457599">
          <a:off x="3614638" y="1590348"/>
          <a:ext cx="51041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10419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57087" y="1590890"/>
        <a:ext cx="25520" cy="25520"/>
      </dsp:txXfrm>
    </dsp:sp>
    <dsp:sp modelId="{2E154E62-5743-4A14-A4C7-E5745D033C67}">
      <dsp:nvSpPr>
        <dsp:cNvPr id="0" name=""/>
        <dsp:cNvSpPr/>
      </dsp:nvSpPr>
      <dsp:spPr>
        <a:xfrm>
          <a:off x="4077082" y="1195658"/>
          <a:ext cx="1036170" cy="51808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z</a:t>
          </a:r>
        </a:p>
      </dsp:txBody>
      <dsp:txXfrm>
        <a:off x="4092256" y="1210832"/>
        <a:ext cx="1005822" cy="487737"/>
      </dsp:txXfrm>
    </dsp:sp>
    <dsp:sp modelId="{0A52C9A7-77F2-4B56-94E1-FB8B022B90C6}">
      <dsp:nvSpPr>
        <dsp:cNvPr id="0" name=""/>
        <dsp:cNvSpPr/>
      </dsp:nvSpPr>
      <dsp:spPr>
        <a:xfrm rot="2142401">
          <a:off x="3614638" y="1888247"/>
          <a:ext cx="51041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10419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57087" y="1888789"/>
        <a:ext cx="25520" cy="25520"/>
      </dsp:txXfrm>
    </dsp:sp>
    <dsp:sp modelId="{8E407985-1BDA-4F11-8E76-6763FC85E4E2}">
      <dsp:nvSpPr>
        <dsp:cNvPr id="0" name=""/>
        <dsp:cNvSpPr/>
      </dsp:nvSpPr>
      <dsp:spPr>
        <a:xfrm>
          <a:off x="4077082" y="1791456"/>
          <a:ext cx="1036170" cy="518085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roll</a:t>
          </a:r>
        </a:p>
      </dsp:txBody>
      <dsp:txXfrm>
        <a:off x="4092256" y="1806630"/>
        <a:ext cx="1005822" cy="487737"/>
      </dsp:txXfrm>
    </dsp:sp>
    <dsp:sp modelId="{54262708-626E-4C1F-B17C-E1EFC0748696}">
      <dsp:nvSpPr>
        <dsp:cNvPr id="0" name=""/>
        <dsp:cNvSpPr/>
      </dsp:nvSpPr>
      <dsp:spPr>
        <a:xfrm rot="3907178">
          <a:off x="3377283" y="2186146"/>
          <a:ext cx="985128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85128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45219" y="2174820"/>
        <a:ext cx="49256" cy="49256"/>
      </dsp:txXfrm>
    </dsp:sp>
    <dsp:sp modelId="{0E9882BD-34CF-43A1-B3E5-949F0BFA3555}">
      <dsp:nvSpPr>
        <dsp:cNvPr id="0" name=""/>
        <dsp:cNvSpPr/>
      </dsp:nvSpPr>
      <dsp:spPr>
        <a:xfrm>
          <a:off x="4077082" y="2387254"/>
          <a:ext cx="1036170" cy="518085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pitch</a:t>
          </a:r>
        </a:p>
      </dsp:txBody>
      <dsp:txXfrm>
        <a:off x="4092256" y="2402428"/>
        <a:ext cx="1005822" cy="487737"/>
      </dsp:txXfrm>
    </dsp:sp>
    <dsp:sp modelId="{B1C7577F-3900-48E3-BAFB-2562A5CC75E0}">
      <dsp:nvSpPr>
        <dsp:cNvPr id="0" name=""/>
        <dsp:cNvSpPr/>
      </dsp:nvSpPr>
      <dsp:spPr>
        <a:xfrm rot="4467012">
          <a:off x="3096805" y="2484044"/>
          <a:ext cx="1546084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546084" y="13302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831195" y="2458695"/>
        <a:ext cx="77304" cy="77304"/>
      </dsp:txXfrm>
    </dsp:sp>
    <dsp:sp modelId="{857E1950-4836-4F55-8F4C-BA82A65FC054}">
      <dsp:nvSpPr>
        <dsp:cNvPr id="0" name=""/>
        <dsp:cNvSpPr/>
      </dsp:nvSpPr>
      <dsp:spPr>
        <a:xfrm>
          <a:off x="4077082" y="2983052"/>
          <a:ext cx="1036170" cy="518085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yaw</a:t>
          </a:r>
        </a:p>
      </dsp:txBody>
      <dsp:txXfrm>
        <a:off x="4092256" y="2998226"/>
        <a:ext cx="1005822" cy="487737"/>
      </dsp:txXfrm>
    </dsp:sp>
    <dsp:sp modelId="{AF9EDC29-26DE-475E-AD59-6867F5DA4B10}">
      <dsp:nvSpPr>
        <dsp:cNvPr id="0" name=""/>
        <dsp:cNvSpPr/>
      </dsp:nvSpPr>
      <dsp:spPr>
        <a:xfrm rot="2142401">
          <a:off x="2163999" y="2186146"/>
          <a:ext cx="510419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10419" y="13302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406449" y="2186687"/>
        <a:ext cx="25520" cy="25520"/>
      </dsp:txXfrm>
    </dsp:sp>
    <dsp:sp modelId="{C73F30E1-683D-4857-B0DB-C25DED68F722}">
      <dsp:nvSpPr>
        <dsp:cNvPr id="0" name=""/>
        <dsp:cNvSpPr/>
      </dsp:nvSpPr>
      <dsp:spPr>
        <a:xfrm>
          <a:off x="2626443" y="2089355"/>
          <a:ext cx="1036170" cy="518085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/>
            <a:t>Multiple Coil Offset</a:t>
          </a:r>
        </a:p>
      </dsp:txBody>
      <dsp:txXfrm>
        <a:off x="2641617" y="2104529"/>
        <a:ext cx="1005822" cy="4877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91F33-9187-4BDB-9EC6-007AB8D30567}" type="datetimeFigureOut">
              <a:rPr lang="en-US" smtClean="0"/>
              <a:pPr/>
              <a:t>11/8/2019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6C705-63D9-4FD5-A665-CD8BAA8173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21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74969-D5D1-4B5B-A0A7-653BFD753E46}" type="datetime1">
              <a:rPr lang="en-US" smtClean="0"/>
              <a:t>11/8/2019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C19EE-E4DD-4D2F-9209-2756F6327528}" type="datetime1">
              <a:rPr lang="en-US" smtClean="0"/>
              <a:t>11/8/2019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7E0D7-62CD-498C-8609-A69E69214D30}" type="datetime1">
              <a:rPr lang="en-US" smtClean="0"/>
              <a:t>11/8/2019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C25A0-574F-4FF2-B14E-E441510C0916}" type="datetime1">
              <a:rPr lang="en-US" smtClean="0"/>
              <a:t>11/8/2019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7AD8C-3BFB-4D82-B60A-99A2BE6C110D}" type="datetime1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4F606-2FD7-4F81-A43D-A23160D76E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88.PNG"/><Relationship Id="rId7" Type="http://schemas.openxmlformats.org/officeDocument/2006/relationships/image" Target="../media/image12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4" Type="http://schemas.openxmlformats.org/officeDocument/2006/relationships/image" Target="../media/image9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10" Type="http://schemas.openxmlformats.org/officeDocument/2006/relationships/image" Target="../media/image101.png"/><Relationship Id="rId4" Type="http://schemas.openxmlformats.org/officeDocument/2006/relationships/image" Target="../media/image10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534400" cy="1470025"/>
          </a:xfrm>
        </p:spPr>
        <p:txBody>
          <a:bodyPr/>
          <a:lstStyle/>
          <a:p>
            <a:r>
              <a:rPr lang="en-US" dirty="0" smtClean="0"/>
              <a:t>MOLLER Spectrometer Update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Juliette M. </a:t>
            </a:r>
            <a:r>
              <a:rPr lang="en-US" dirty="0" err="1" smtClean="0"/>
              <a:t>Mammei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796" y="5715000"/>
            <a:ext cx="3232404" cy="966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07"/>
          <a:stretch/>
        </p:blipFill>
        <p:spPr>
          <a:xfrm>
            <a:off x="22730" y="2659143"/>
            <a:ext cx="6436559" cy="26757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76" r="40726"/>
          <a:stretch/>
        </p:blipFill>
        <p:spPr>
          <a:xfrm>
            <a:off x="6553200" y="2659143"/>
            <a:ext cx="2344746" cy="265913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3" r="51129"/>
          <a:stretch/>
        </p:blipFill>
        <p:spPr>
          <a:xfrm rot="5400000">
            <a:off x="2339807" y="-1425408"/>
            <a:ext cx="1828800" cy="559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04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8" name="Elbow Connector 87"/>
          <p:cNvCxnSpPr/>
          <p:nvPr/>
        </p:nvCxnSpPr>
        <p:spPr>
          <a:xfrm rot="5400000">
            <a:off x="3367686" y="931672"/>
            <a:ext cx="753804" cy="707901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Elbow Connector 84"/>
          <p:cNvCxnSpPr/>
          <p:nvPr/>
        </p:nvCxnSpPr>
        <p:spPr>
          <a:xfrm rot="5400000">
            <a:off x="6779788" y="940120"/>
            <a:ext cx="753801" cy="71902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Elbow Connector 72"/>
          <p:cNvCxnSpPr/>
          <p:nvPr/>
        </p:nvCxnSpPr>
        <p:spPr>
          <a:xfrm rot="5400000">
            <a:off x="4059660" y="3509209"/>
            <a:ext cx="1411019" cy="132168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Donut 3"/>
          <p:cNvSpPr/>
          <p:nvPr/>
        </p:nvSpPr>
        <p:spPr>
          <a:xfrm>
            <a:off x="5595093" y="1793662"/>
            <a:ext cx="1152128" cy="576064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5400000">
            <a:off x="5902210" y="2316749"/>
            <a:ext cx="753976" cy="648129"/>
          </a:xfrm>
          <a:prstGeom prst="bentConnector3">
            <a:avLst>
              <a:gd name="adj1" fmla="val 81583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Elbow Connector 6"/>
          <p:cNvCxnSpPr/>
          <p:nvPr/>
        </p:nvCxnSpPr>
        <p:spPr>
          <a:xfrm rot="16200000" flipH="1">
            <a:off x="6496215" y="2258873"/>
            <a:ext cx="1290461" cy="792088"/>
          </a:xfrm>
          <a:prstGeom prst="bentConnector3">
            <a:avLst>
              <a:gd name="adj1" fmla="val 627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84594" y="1793662"/>
            <a:ext cx="1134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h</a:t>
            </a:r>
            <a:r>
              <a:rPr lang="en-CA" sz="1400" dirty="0" smtClean="0"/>
              <a:t>ybrid coils</a:t>
            </a:r>
          </a:p>
          <a:p>
            <a:r>
              <a:rPr lang="en-CA" sz="1400" dirty="0"/>
              <a:t>a</a:t>
            </a:r>
            <a:r>
              <a:rPr lang="en-CA" sz="1400" dirty="0" smtClean="0"/>
              <a:t>nd carrier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89418" y="258543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water lines</a:t>
            </a:r>
            <a:endParaRPr lang="en-CA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633144" y="2638013"/>
            <a:ext cx="1042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power lines</a:t>
            </a:r>
            <a:endParaRPr lang="en-CA" sz="1400" dirty="0"/>
          </a:p>
        </p:txBody>
      </p:sp>
      <p:sp>
        <p:nvSpPr>
          <p:cNvPr id="11" name="Rounded Rectangle 10"/>
          <p:cNvSpPr/>
          <p:nvPr/>
        </p:nvSpPr>
        <p:spPr>
          <a:xfrm>
            <a:off x="5012034" y="3017799"/>
            <a:ext cx="1125538" cy="58017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power supplies</a:t>
            </a:r>
            <a:endParaRPr lang="en-CA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7179269" y="3017798"/>
            <a:ext cx="792088" cy="5801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Chiller </a:t>
            </a:r>
            <a:endParaRPr lang="en-CA" sz="1400" dirty="0"/>
          </a:p>
        </p:txBody>
      </p:sp>
      <p:sp>
        <p:nvSpPr>
          <p:cNvPr id="15" name="Can 14"/>
          <p:cNvSpPr/>
          <p:nvPr/>
        </p:nvSpPr>
        <p:spPr>
          <a:xfrm rot="2477179">
            <a:off x="5560908" y="2218623"/>
            <a:ext cx="72008" cy="36004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6" name="Can 15"/>
          <p:cNvSpPr/>
          <p:nvPr/>
        </p:nvSpPr>
        <p:spPr>
          <a:xfrm rot="19122821" flipV="1">
            <a:off x="6709397" y="2230740"/>
            <a:ext cx="72008" cy="36004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7" name="Rounded Rectangle 16"/>
          <p:cNvSpPr/>
          <p:nvPr/>
        </p:nvSpPr>
        <p:spPr>
          <a:xfrm>
            <a:off x="5273476" y="1676534"/>
            <a:ext cx="1728192" cy="9144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9" name="TextBox 18"/>
          <p:cNvSpPr txBox="1"/>
          <p:nvPr/>
        </p:nvSpPr>
        <p:spPr>
          <a:xfrm>
            <a:off x="5542749" y="143362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v</a:t>
            </a:r>
            <a:r>
              <a:rPr lang="en-CA" sz="1400" dirty="0" smtClean="0"/>
              <a:t>acuum box</a:t>
            </a:r>
            <a:endParaRPr lang="en-CA" sz="1400" dirty="0"/>
          </a:p>
        </p:txBody>
      </p:sp>
      <p:sp>
        <p:nvSpPr>
          <p:cNvPr id="29" name="Donut 28"/>
          <p:cNvSpPr/>
          <p:nvPr/>
        </p:nvSpPr>
        <p:spPr>
          <a:xfrm>
            <a:off x="2164605" y="1786136"/>
            <a:ext cx="1152128" cy="576064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/>
          <p:nvPr/>
        </p:nvCxnSpPr>
        <p:spPr>
          <a:xfrm rot="5400000">
            <a:off x="2471722" y="2316749"/>
            <a:ext cx="753976" cy="648129"/>
          </a:xfrm>
          <a:prstGeom prst="bentConnector3">
            <a:avLst>
              <a:gd name="adj1" fmla="val 81583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rot="16200000" flipH="1">
            <a:off x="3075823" y="2266612"/>
            <a:ext cx="1290461" cy="792088"/>
          </a:xfrm>
          <a:prstGeom prst="bentConnector3">
            <a:avLst>
              <a:gd name="adj1" fmla="val 627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02656" y="2638013"/>
            <a:ext cx="10420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power lines</a:t>
            </a:r>
            <a:endParaRPr lang="en-CA" sz="1400" dirty="0"/>
          </a:p>
        </p:txBody>
      </p:sp>
      <p:sp>
        <p:nvSpPr>
          <p:cNvPr id="35" name="Rounded Rectangle 34"/>
          <p:cNvSpPr/>
          <p:nvPr/>
        </p:nvSpPr>
        <p:spPr>
          <a:xfrm>
            <a:off x="3748781" y="3017798"/>
            <a:ext cx="792088" cy="5801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Chiller </a:t>
            </a:r>
            <a:endParaRPr lang="en-CA" sz="1400" dirty="0"/>
          </a:p>
        </p:txBody>
      </p:sp>
      <p:sp>
        <p:nvSpPr>
          <p:cNvPr id="37" name="Can 36"/>
          <p:cNvSpPr/>
          <p:nvPr/>
        </p:nvSpPr>
        <p:spPr>
          <a:xfrm rot="2477179">
            <a:off x="2130420" y="2218623"/>
            <a:ext cx="72008" cy="36004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8" name="Can 37"/>
          <p:cNvSpPr/>
          <p:nvPr/>
        </p:nvSpPr>
        <p:spPr>
          <a:xfrm rot="19122821" flipV="1">
            <a:off x="3278909" y="2230740"/>
            <a:ext cx="72008" cy="360040"/>
          </a:xfrm>
          <a:prstGeom prst="ca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39" name="Rounded Rectangle 38"/>
          <p:cNvSpPr/>
          <p:nvPr/>
        </p:nvSpPr>
        <p:spPr>
          <a:xfrm>
            <a:off x="1842988" y="1676534"/>
            <a:ext cx="1728192" cy="91440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0" name="TextBox 39"/>
          <p:cNvSpPr txBox="1"/>
          <p:nvPr/>
        </p:nvSpPr>
        <p:spPr>
          <a:xfrm>
            <a:off x="2139466" y="5857527"/>
            <a:ext cx="1928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Connection chambers </a:t>
            </a:r>
            <a:endParaRPr lang="en-CA" sz="1400" dirty="0"/>
          </a:p>
        </p:txBody>
      </p:sp>
      <p:sp>
        <p:nvSpPr>
          <p:cNvPr id="41" name="Rounded Rectangle 40"/>
          <p:cNvSpPr/>
          <p:nvPr/>
        </p:nvSpPr>
        <p:spPr>
          <a:xfrm>
            <a:off x="3567800" y="1925573"/>
            <a:ext cx="1705676" cy="37360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2" name="TextBox 41"/>
          <p:cNvSpPr txBox="1"/>
          <p:nvPr/>
        </p:nvSpPr>
        <p:spPr>
          <a:xfrm>
            <a:off x="2160692" y="143362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v</a:t>
            </a:r>
            <a:r>
              <a:rPr lang="en-CA" sz="1400" dirty="0" smtClean="0"/>
              <a:t>acuum box</a:t>
            </a:r>
            <a:endParaRPr lang="en-CA" sz="1400" dirty="0"/>
          </a:p>
        </p:txBody>
      </p:sp>
      <p:sp>
        <p:nvSpPr>
          <p:cNvPr id="43" name="Rounded Rectangle 42"/>
          <p:cNvSpPr/>
          <p:nvPr/>
        </p:nvSpPr>
        <p:spPr>
          <a:xfrm>
            <a:off x="599132" y="1928202"/>
            <a:ext cx="1224136" cy="37360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4" name="Rounded Rectangle 43"/>
          <p:cNvSpPr/>
          <p:nvPr/>
        </p:nvSpPr>
        <p:spPr>
          <a:xfrm>
            <a:off x="7007844" y="1928202"/>
            <a:ext cx="1705676" cy="37360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5" name="Can 44"/>
          <p:cNvSpPr/>
          <p:nvPr/>
        </p:nvSpPr>
        <p:spPr>
          <a:xfrm rot="16200000">
            <a:off x="1583470" y="2033397"/>
            <a:ext cx="364713" cy="154324"/>
          </a:xfrm>
          <a:prstGeom prst="can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6" name="Can 45"/>
          <p:cNvSpPr/>
          <p:nvPr/>
        </p:nvSpPr>
        <p:spPr>
          <a:xfrm rot="16200000">
            <a:off x="1390208" y="1938691"/>
            <a:ext cx="75588" cy="361593"/>
          </a:xfrm>
          <a:prstGeom prst="can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7" name="Can 46"/>
          <p:cNvSpPr/>
          <p:nvPr/>
        </p:nvSpPr>
        <p:spPr>
          <a:xfrm rot="16200000">
            <a:off x="4516077" y="2042873"/>
            <a:ext cx="364713" cy="154324"/>
          </a:xfrm>
          <a:prstGeom prst="can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48" name="TextBox 47"/>
          <p:cNvSpPr txBox="1"/>
          <p:nvPr/>
        </p:nvSpPr>
        <p:spPr>
          <a:xfrm>
            <a:off x="5868144" y="5781639"/>
            <a:ext cx="98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/>
              <a:t>f</a:t>
            </a:r>
            <a:r>
              <a:rPr lang="en-CA" sz="1400" dirty="0" smtClean="0"/>
              <a:t>ixed collimators</a:t>
            </a:r>
            <a:endParaRPr lang="en-CA" sz="1400" dirty="0"/>
          </a:p>
        </p:txBody>
      </p:sp>
      <p:sp>
        <p:nvSpPr>
          <p:cNvPr id="49" name="Can 48"/>
          <p:cNvSpPr/>
          <p:nvPr/>
        </p:nvSpPr>
        <p:spPr>
          <a:xfrm rot="16200000">
            <a:off x="6631719" y="2004531"/>
            <a:ext cx="364713" cy="154324"/>
          </a:xfrm>
          <a:prstGeom prst="can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1" name="Rounded Rectangle 50"/>
          <p:cNvSpPr/>
          <p:nvPr/>
        </p:nvSpPr>
        <p:spPr>
          <a:xfrm>
            <a:off x="457422" y="1242881"/>
            <a:ext cx="1563165" cy="1650330"/>
          </a:xfrm>
          <a:prstGeom prst="roundRect">
            <a:avLst/>
          </a:prstGeom>
          <a:noFill/>
          <a:ln w="76200">
            <a:solidFill>
              <a:srgbClr val="386BC6">
                <a:alpha val="20000"/>
              </a:srgb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2" name="TextBox 51"/>
          <p:cNvSpPr txBox="1"/>
          <p:nvPr/>
        </p:nvSpPr>
        <p:spPr>
          <a:xfrm>
            <a:off x="638148" y="2362200"/>
            <a:ext cx="1197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 smtClean="0"/>
              <a:t>shielding/ support</a:t>
            </a:r>
            <a:endParaRPr lang="en-CA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3469026" y="2566005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water lines</a:t>
            </a:r>
            <a:endParaRPr lang="en-CA" sz="1400" dirty="0"/>
          </a:p>
        </p:txBody>
      </p:sp>
      <p:sp>
        <p:nvSpPr>
          <p:cNvPr id="54" name="Chevron 53"/>
          <p:cNvSpPr/>
          <p:nvPr/>
        </p:nvSpPr>
        <p:spPr>
          <a:xfrm>
            <a:off x="3567800" y="1858531"/>
            <a:ext cx="182068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5" name="Chevron 54"/>
          <p:cNvSpPr/>
          <p:nvPr/>
        </p:nvSpPr>
        <p:spPr>
          <a:xfrm>
            <a:off x="5135636" y="1876283"/>
            <a:ext cx="182068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6" name="Chevron 55"/>
          <p:cNvSpPr/>
          <p:nvPr/>
        </p:nvSpPr>
        <p:spPr>
          <a:xfrm>
            <a:off x="6969751" y="1894587"/>
            <a:ext cx="182068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7" name="Chevron 56"/>
          <p:cNvSpPr/>
          <p:nvPr/>
        </p:nvSpPr>
        <p:spPr>
          <a:xfrm>
            <a:off x="1811904" y="1858531"/>
            <a:ext cx="182068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427984" y="5850355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bellows</a:t>
            </a:r>
            <a:endParaRPr lang="en-CA" sz="1400" dirty="0"/>
          </a:p>
        </p:txBody>
      </p:sp>
      <p:sp>
        <p:nvSpPr>
          <p:cNvPr id="59" name="Can 58"/>
          <p:cNvSpPr/>
          <p:nvPr/>
        </p:nvSpPr>
        <p:spPr>
          <a:xfrm rot="16200000">
            <a:off x="6315546" y="6402669"/>
            <a:ext cx="364713" cy="154324"/>
          </a:xfrm>
          <a:prstGeom prst="can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1" name="Chevron 60"/>
          <p:cNvSpPr/>
          <p:nvPr/>
        </p:nvSpPr>
        <p:spPr>
          <a:xfrm>
            <a:off x="4774561" y="6198937"/>
            <a:ext cx="182068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437456" y="6264161"/>
            <a:ext cx="1224136" cy="37360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 smtClean="0"/>
              <a:t>     </a:t>
            </a:r>
            <a:endParaRPr lang="en-CA" dirty="0"/>
          </a:p>
        </p:txBody>
      </p:sp>
      <p:sp>
        <p:nvSpPr>
          <p:cNvPr id="66" name="Rounded Rectangle 65"/>
          <p:cNvSpPr/>
          <p:nvPr/>
        </p:nvSpPr>
        <p:spPr>
          <a:xfrm>
            <a:off x="306954" y="497518"/>
            <a:ext cx="1417694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CA" sz="1400" dirty="0" smtClean="0"/>
              <a:t>alignment system/controls</a:t>
            </a:r>
            <a:endParaRPr lang="en-CA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039292" y="2359223"/>
            <a:ext cx="149241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CA" sz="1400" dirty="0" smtClean="0"/>
              <a:t>Frame and struts</a:t>
            </a:r>
            <a:endParaRPr lang="en-CA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5451076" y="2318890"/>
            <a:ext cx="1518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Frame and struts</a:t>
            </a:r>
            <a:endParaRPr lang="en-CA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44315" y="1875423"/>
            <a:ext cx="129614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A" sz="1400" dirty="0" smtClean="0"/>
              <a:t>Upstream coils</a:t>
            </a:r>
          </a:p>
          <a:p>
            <a:pPr algn="ctr"/>
            <a:r>
              <a:rPr lang="en-CA" sz="1400" dirty="0"/>
              <a:t>a</a:t>
            </a:r>
            <a:r>
              <a:rPr lang="en-CA" sz="1400" dirty="0" smtClean="0"/>
              <a:t>nd carrier</a:t>
            </a:r>
            <a:endParaRPr lang="en-CA" sz="1400" dirty="0"/>
          </a:p>
        </p:txBody>
      </p:sp>
      <p:sp>
        <p:nvSpPr>
          <p:cNvPr id="64" name="Rounded Rectangle 63"/>
          <p:cNvSpPr/>
          <p:nvPr/>
        </p:nvSpPr>
        <p:spPr>
          <a:xfrm>
            <a:off x="4855758" y="5009066"/>
            <a:ext cx="2013739" cy="5801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LCW </a:t>
            </a:r>
            <a:endParaRPr lang="en-CA" sz="1400" dirty="0"/>
          </a:p>
        </p:txBody>
      </p:sp>
      <p:cxnSp>
        <p:nvCxnSpPr>
          <p:cNvPr id="67" name="Elbow Connector 66"/>
          <p:cNvCxnSpPr/>
          <p:nvPr/>
        </p:nvCxnSpPr>
        <p:spPr>
          <a:xfrm rot="16200000" flipH="1">
            <a:off x="4058989" y="3906840"/>
            <a:ext cx="1412365" cy="79209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/>
          <p:nvPr/>
        </p:nvCxnSpPr>
        <p:spPr>
          <a:xfrm rot="5400000">
            <a:off x="6203994" y="3787478"/>
            <a:ext cx="1531513" cy="98132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ounded Rectangle 68"/>
          <p:cNvSpPr/>
          <p:nvPr/>
        </p:nvSpPr>
        <p:spPr>
          <a:xfrm>
            <a:off x="1581546" y="3017799"/>
            <a:ext cx="1125538" cy="58017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power supplies</a:t>
            </a:r>
            <a:endParaRPr lang="en-CA" sz="1400" dirty="0"/>
          </a:p>
        </p:txBody>
      </p:sp>
      <p:sp>
        <p:nvSpPr>
          <p:cNvPr id="70" name="Rounded Rectangle 69"/>
          <p:cNvSpPr/>
          <p:nvPr/>
        </p:nvSpPr>
        <p:spPr>
          <a:xfrm>
            <a:off x="3214625" y="4549711"/>
            <a:ext cx="1573399" cy="58017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Magnet Controls/ </a:t>
            </a:r>
            <a:r>
              <a:rPr lang="en-CA" sz="1400" dirty="0" err="1" smtClean="0"/>
              <a:t>Gaussmeters</a:t>
            </a:r>
            <a:endParaRPr lang="en-CA" sz="1400" dirty="0"/>
          </a:p>
        </p:txBody>
      </p:sp>
      <p:cxnSp>
        <p:nvCxnSpPr>
          <p:cNvPr id="71" name="Elbow Connector 70"/>
          <p:cNvCxnSpPr/>
          <p:nvPr/>
        </p:nvCxnSpPr>
        <p:spPr>
          <a:xfrm rot="10800000" flipV="1">
            <a:off x="1090984" y="3565918"/>
            <a:ext cx="1427631" cy="860133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4" name="Can 73"/>
          <p:cNvSpPr/>
          <p:nvPr/>
        </p:nvSpPr>
        <p:spPr>
          <a:xfrm rot="16200000">
            <a:off x="8117971" y="6402669"/>
            <a:ext cx="364713" cy="154324"/>
          </a:xfrm>
          <a:prstGeom prst="can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5" name="Can 74"/>
          <p:cNvSpPr/>
          <p:nvPr/>
        </p:nvSpPr>
        <p:spPr>
          <a:xfrm rot="16200000">
            <a:off x="7924709" y="6307963"/>
            <a:ext cx="75588" cy="361593"/>
          </a:xfrm>
          <a:prstGeom prst="can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6" name="TextBox 75"/>
          <p:cNvSpPr txBox="1"/>
          <p:nvPr/>
        </p:nvSpPr>
        <p:spPr>
          <a:xfrm>
            <a:off x="7690969" y="5746916"/>
            <a:ext cx="98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1400" dirty="0"/>
              <a:t>m</a:t>
            </a:r>
            <a:r>
              <a:rPr lang="en-CA" sz="1400" dirty="0" smtClean="0"/>
              <a:t>ovable collimators</a:t>
            </a:r>
            <a:endParaRPr lang="en-CA" sz="1400" dirty="0"/>
          </a:p>
        </p:txBody>
      </p:sp>
      <p:cxnSp>
        <p:nvCxnSpPr>
          <p:cNvPr id="77" name="Elbow Connector 76"/>
          <p:cNvCxnSpPr/>
          <p:nvPr/>
        </p:nvCxnSpPr>
        <p:spPr>
          <a:xfrm rot="16200000" flipH="1">
            <a:off x="638926" y="1246606"/>
            <a:ext cx="990877" cy="650464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8" name="Elbow Connector 77"/>
          <p:cNvCxnSpPr>
            <a:endCxn id="45" idx="4"/>
          </p:cNvCxnSpPr>
          <p:nvPr/>
        </p:nvCxnSpPr>
        <p:spPr>
          <a:xfrm rot="5400000">
            <a:off x="1618188" y="1342491"/>
            <a:ext cx="733352" cy="438073"/>
          </a:xfrm>
          <a:prstGeom prst="bentConnector3">
            <a:avLst>
              <a:gd name="adj1" fmla="val 50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9" name="Rounded Rectangle 78"/>
          <p:cNvSpPr/>
          <p:nvPr/>
        </p:nvSpPr>
        <p:spPr>
          <a:xfrm>
            <a:off x="1972943" y="649918"/>
            <a:ext cx="1417694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CA" sz="1400" dirty="0" smtClean="0"/>
              <a:t>alignment system/controls</a:t>
            </a:r>
            <a:endParaRPr lang="en-CA" sz="1400" dirty="0"/>
          </a:p>
        </p:txBody>
      </p:sp>
      <p:sp>
        <p:nvSpPr>
          <p:cNvPr id="81" name="Donut 80"/>
          <p:cNvSpPr/>
          <p:nvPr/>
        </p:nvSpPr>
        <p:spPr>
          <a:xfrm>
            <a:off x="539231" y="6165304"/>
            <a:ext cx="1152128" cy="576064"/>
          </a:xfrm>
          <a:prstGeom prst="don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22198" y="5840564"/>
            <a:ext cx="1137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/>
              <a:t>Coils/carriers</a:t>
            </a:r>
            <a:endParaRPr lang="en-CA" sz="1400" dirty="0"/>
          </a:p>
        </p:txBody>
      </p:sp>
      <p:sp>
        <p:nvSpPr>
          <p:cNvPr id="83" name="Rounded Rectangle 82"/>
          <p:cNvSpPr/>
          <p:nvPr/>
        </p:nvSpPr>
        <p:spPr>
          <a:xfrm>
            <a:off x="3579375" y="486942"/>
            <a:ext cx="1738329" cy="57520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Vacuum pumps/controls</a:t>
            </a:r>
            <a:endParaRPr lang="en-US" sz="1400" dirty="0"/>
          </a:p>
        </p:txBody>
      </p:sp>
      <p:sp>
        <p:nvSpPr>
          <p:cNvPr id="84" name="Rounded Rectangle 83"/>
          <p:cNvSpPr/>
          <p:nvPr/>
        </p:nvSpPr>
        <p:spPr>
          <a:xfrm>
            <a:off x="6938127" y="476672"/>
            <a:ext cx="1738329" cy="575206"/>
          </a:xfrm>
          <a:prstGeom prst="roundRect">
            <a:avLst/>
          </a:prstGeom>
          <a:ln w="28575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Vacuum pumps/controls</a:t>
            </a:r>
            <a:endParaRPr lang="en-US" sz="1400" dirty="0"/>
          </a:p>
        </p:txBody>
      </p:sp>
      <p:sp>
        <p:nvSpPr>
          <p:cNvPr id="92" name="Rounded Rectangle 91"/>
          <p:cNvSpPr/>
          <p:nvPr/>
        </p:nvSpPr>
        <p:spPr>
          <a:xfrm>
            <a:off x="618647" y="4426052"/>
            <a:ext cx="1584009" cy="58017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400" dirty="0" smtClean="0"/>
              <a:t>Magnet Controls/ </a:t>
            </a:r>
            <a:r>
              <a:rPr lang="en-CA" sz="1400" dirty="0" err="1" smtClean="0"/>
              <a:t>Gaussmeters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255492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Backups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7857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tasks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824536"/>
          </a:xfrm>
        </p:spPr>
        <p:txBody>
          <a:bodyPr>
            <a:normAutofit fontScale="85000" lnSpcReduction="20000"/>
          </a:bodyPr>
          <a:lstStyle/>
          <a:p>
            <a:r>
              <a:rPr lang="en-CA" dirty="0" smtClean="0"/>
              <a:t>Collimators</a:t>
            </a:r>
          </a:p>
          <a:p>
            <a:pPr lvl="1"/>
            <a:r>
              <a:rPr lang="en-CA" dirty="0" smtClean="0"/>
              <a:t>Conceptual design for all</a:t>
            </a:r>
          </a:p>
          <a:p>
            <a:pPr lvl="1"/>
            <a:r>
              <a:rPr lang="en-CA" dirty="0" smtClean="0"/>
              <a:t>Supports/motion system</a:t>
            </a:r>
          </a:p>
          <a:p>
            <a:pPr lvl="1"/>
            <a:r>
              <a:rPr lang="en-CA" dirty="0" smtClean="0"/>
              <a:t>Need to integrate into shielding design</a:t>
            </a:r>
          </a:p>
          <a:p>
            <a:pPr lvl="1"/>
            <a:r>
              <a:rPr lang="en-CA" dirty="0" smtClean="0"/>
              <a:t>Water-cooling same system as coils</a:t>
            </a:r>
          </a:p>
          <a:p>
            <a:r>
              <a:rPr lang="en-CA" dirty="0" smtClean="0"/>
              <a:t>Upstream torus</a:t>
            </a:r>
          </a:p>
          <a:p>
            <a:r>
              <a:rPr lang="en-CA" dirty="0" smtClean="0"/>
              <a:t>Upstream vacuum vessel</a:t>
            </a:r>
          </a:p>
          <a:p>
            <a:pPr lvl="1"/>
            <a:r>
              <a:rPr lang="en-CA" dirty="0" smtClean="0"/>
              <a:t>Inner photon collimator motion independent of vessel</a:t>
            </a:r>
          </a:p>
          <a:p>
            <a:r>
              <a:rPr lang="en-CA" dirty="0" smtClean="0"/>
              <a:t>Test coil</a:t>
            </a:r>
          </a:p>
          <a:p>
            <a:pPr lvl="1"/>
            <a:r>
              <a:rPr lang="en-CA" dirty="0" smtClean="0"/>
              <a:t>Preliminary test plan created</a:t>
            </a:r>
          </a:p>
          <a:p>
            <a:pPr lvl="1"/>
            <a:r>
              <a:rPr lang="en-CA" dirty="0" smtClean="0"/>
              <a:t>Schedule soon</a:t>
            </a:r>
          </a:p>
          <a:p>
            <a:r>
              <a:rPr lang="en-CA" dirty="0" smtClean="0"/>
              <a:t>Blocky model for new coil design</a:t>
            </a:r>
          </a:p>
        </p:txBody>
      </p:sp>
    </p:spTree>
    <p:extLst>
      <p:ext uri="{BB962C8B-B14F-4D97-AF65-F5344CB8AC3E}">
        <p14:creationId xmlns:p14="http://schemas.microsoft.com/office/powerpoint/2010/main" val="5385477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BDAA5-969C-4B40-935A-95EA5723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5369"/>
            <a:ext cx="7886700" cy="1325563"/>
          </a:xfrm>
        </p:spPr>
        <p:txBody>
          <a:bodyPr>
            <a:normAutofit/>
          </a:bodyPr>
          <a:lstStyle/>
          <a:p>
            <a:r>
              <a:rPr lang="en-CA" sz="3600" dirty="0" smtClean="0"/>
              <a:t>Single Coil Sensitivity Studies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sz="2400" dirty="0" smtClean="0"/>
              <a:t>Geometry and Simulation Settings</a:t>
            </a:r>
            <a:endParaRPr lang="en-CA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2FA3DA3-23E8-49C0-94C3-0D18D4733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61254"/>
            <a:ext cx="9144000" cy="3803374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679F007-2A4D-47C2-8B0F-E16B8D857091}"/>
              </a:ext>
            </a:extLst>
          </p:cNvPr>
          <p:cNvSpPr/>
          <p:nvPr/>
        </p:nvSpPr>
        <p:spPr>
          <a:xfrm>
            <a:off x="503586" y="3039243"/>
            <a:ext cx="1126434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Target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9F1A02-788D-46E3-87CB-046EFB3DB424}"/>
              </a:ext>
            </a:extLst>
          </p:cNvPr>
          <p:cNvSpPr/>
          <p:nvPr/>
        </p:nvSpPr>
        <p:spPr>
          <a:xfrm>
            <a:off x="1669570" y="3132932"/>
            <a:ext cx="1166604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Collimator </a:t>
            </a:r>
          </a:p>
          <a:p>
            <a:pPr algn="ctr"/>
            <a:r>
              <a:rPr lang="en-CA" dirty="0">
                <a:solidFill>
                  <a:schemeClr val="bg1"/>
                </a:solidFill>
              </a:rPr>
              <a:t>(1+3)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216024-9CD3-4320-A433-9DB82FDC8C90}"/>
              </a:ext>
            </a:extLst>
          </p:cNvPr>
          <p:cNvSpPr/>
          <p:nvPr/>
        </p:nvSpPr>
        <p:spPr>
          <a:xfrm>
            <a:off x="2629109" y="3013658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 Collimator 2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8847F84-66EA-40BC-B99C-0CCECBA6F05C}"/>
              </a:ext>
            </a:extLst>
          </p:cNvPr>
          <p:cNvCxnSpPr>
            <a:cxnSpLocks/>
          </p:cNvCxnSpPr>
          <p:nvPr/>
        </p:nvCxnSpPr>
        <p:spPr>
          <a:xfrm>
            <a:off x="980661" y="3411223"/>
            <a:ext cx="0" cy="167761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E8D5C55-0E1E-4A67-ABF2-46A519C854DA}"/>
              </a:ext>
            </a:extLst>
          </p:cNvPr>
          <p:cNvCxnSpPr>
            <a:cxnSpLocks/>
          </p:cNvCxnSpPr>
          <p:nvPr/>
        </p:nvCxnSpPr>
        <p:spPr>
          <a:xfrm>
            <a:off x="2272750" y="3576875"/>
            <a:ext cx="245163" cy="151196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81AE9EB-F604-4DDD-AFE1-CF432E9DEC05}"/>
              </a:ext>
            </a:extLst>
          </p:cNvPr>
          <p:cNvCxnSpPr>
            <a:cxnSpLocks/>
          </p:cNvCxnSpPr>
          <p:nvPr/>
        </p:nvCxnSpPr>
        <p:spPr>
          <a:xfrm flipH="1">
            <a:off x="2684810" y="3375811"/>
            <a:ext cx="538162" cy="148983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0855EC4C-B762-4999-B6DE-4EE0094F7DF2}"/>
              </a:ext>
            </a:extLst>
          </p:cNvPr>
          <p:cNvSpPr/>
          <p:nvPr/>
        </p:nvSpPr>
        <p:spPr>
          <a:xfrm>
            <a:off x="1840606" y="6320079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 Upstream</a:t>
            </a:r>
          </a:p>
          <a:p>
            <a:pPr algn="ctr"/>
            <a:r>
              <a:rPr lang="en-CA" dirty="0">
                <a:solidFill>
                  <a:schemeClr val="bg1"/>
                </a:solidFill>
              </a:rPr>
              <a:t>Toroid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2A86FBB-A577-40B3-9207-0408304CF377}"/>
              </a:ext>
            </a:extLst>
          </p:cNvPr>
          <p:cNvCxnSpPr>
            <a:cxnSpLocks/>
          </p:cNvCxnSpPr>
          <p:nvPr/>
        </p:nvCxnSpPr>
        <p:spPr>
          <a:xfrm flipV="1">
            <a:off x="2684810" y="5230560"/>
            <a:ext cx="269081" cy="104541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B5268F86-4714-456F-B334-4BCF605FF717}"/>
              </a:ext>
            </a:extLst>
          </p:cNvPr>
          <p:cNvSpPr/>
          <p:nvPr/>
        </p:nvSpPr>
        <p:spPr>
          <a:xfrm>
            <a:off x="4153112" y="6353210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Hybrid</a:t>
            </a:r>
          </a:p>
          <a:p>
            <a:pPr algn="ctr"/>
            <a:r>
              <a:rPr lang="en-CA" dirty="0">
                <a:solidFill>
                  <a:schemeClr val="bg1"/>
                </a:solidFill>
              </a:rPr>
              <a:t>Toroid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03E4307-C05D-49E1-802B-92778CC20966}"/>
              </a:ext>
            </a:extLst>
          </p:cNvPr>
          <p:cNvCxnSpPr>
            <a:cxnSpLocks/>
          </p:cNvCxnSpPr>
          <p:nvPr/>
        </p:nvCxnSpPr>
        <p:spPr>
          <a:xfrm flipH="1" flipV="1">
            <a:off x="4572000" y="5340626"/>
            <a:ext cx="327168" cy="89873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70B516F2-5E81-497D-A667-C364DE99B35D}"/>
              </a:ext>
            </a:extLst>
          </p:cNvPr>
          <p:cNvSpPr/>
          <p:nvPr/>
        </p:nvSpPr>
        <p:spPr>
          <a:xfrm>
            <a:off x="7300506" y="3325086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Disc Detector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BA0F064-101E-4907-9F41-C4F7908E8C44}"/>
              </a:ext>
            </a:extLst>
          </p:cNvPr>
          <p:cNvCxnSpPr>
            <a:cxnSpLocks/>
          </p:cNvCxnSpPr>
          <p:nvPr/>
        </p:nvCxnSpPr>
        <p:spPr>
          <a:xfrm>
            <a:off x="8046561" y="3722651"/>
            <a:ext cx="746055" cy="76983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3CFE476-2B2F-4E33-8CBB-1E04EB1E20C2}"/>
              </a:ext>
            </a:extLst>
          </p:cNvPr>
          <p:cNvSpPr txBox="1"/>
          <p:nvPr/>
        </p:nvSpPr>
        <p:spPr>
          <a:xfrm>
            <a:off x="768625" y="1650932"/>
            <a:ext cx="77467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For each Toroid, 6 different offsets with 11 different offset values (2x6x11=132 unique magnetic field configurations).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10 million events for each configuration.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Stripped all shielding and downstream collimators from default geometry.</a:t>
            </a:r>
          </a:p>
        </p:txBody>
      </p:sp>
    </p:spTree>
    <p:extLst>
      <p:ext uri="{BB962C8B-B14F-4D97-AF65-F5344CB8AC3E}">
        <p14:creationId xmlns:p14="http://schemas.microsoft.com/office/powerpoint/2010/main" val="57520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357188"/>
            <a:ext cx="6543675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880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5" y="947738"/>
            <a:ext cx="6596063" cy="496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095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587375"/>
            <a:ext cx="8701087" cy="568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368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6688"/>
            <a:ext cx="8782050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122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08504" cy="6859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3657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01646" cy="1282154"/>
          </a:xfrm>
        </p:spPr>
        <p:txBody>
          <a:bodyPr>
            <a:normAutofit/>
          </a:bodyPr>
          <a:lstStyle/>
          <a:p>
            <a:r>
              <a:rPr lang="en-CA" dirty="0" smtClean="0"/>
              <a:t>Moller Task Lists</a:t>
            </a:r>
            <a:br>
              <a:rPr lang="en-CA" dirty="0" smtClean="0"/>
            </a:br>
            <a:r>
              <a:rPr lang="en-CA" sz="3100" dirty="0" smtClean="0"/>
              <a:t>Spectrometer-specific</a:t>
            </a:r>
            <a:endParaRPr lang="en-CA" sz="3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4268"/>
            <a:ext cx="8559193" cy="316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59086"/>
            <a:ext cx="8559193" cy="107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541097"/>
            <a:ext cx="8559193" cy="105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944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479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8307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676456" cy="3857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325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ight Arrow 25"/>
          <p:cNvSpPr/>
          <p:nvPr/>
        </p:nvSpPr>
        <p:spPr>
          <a:xfrm rot="2821968">
            <a:off x="3095085" y="4426378"/>
            <a:ext cx="685800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Spectrometer Design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286000" y="990600"/>
            <a:ext cx="1752600" cy="1710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</a:t>
            </a:r>
            <a:r>
              <a:rPr lang="en-US" sz="1600" dirty="0" smtClean="0">
                <a:solidFill>
                  <a:schemeClr val="tx1"/>
                </a:solidFill>
              </a:rPr>
              <a:t>onductor layout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029200" y="990600"/>
            <a:ext cx="1752600" cy="17104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Optics tweaks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400800" y="3124200"/>
            <a:ext cx="1752600" cy="17104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Optimize collimators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flipV="1">
            <a:off x="1119188" y="1523999"/>
            <a:ext cx="1548949" cy="839949"/>
          </a:xfrm>
          <a:prstGeom prst="bentArrow">
            <a:avLst/>
          </a:prstGeom>
          <a:gradFill>
            <a:gsLst>
              <a:gs pos="0">
                <a:srgbClr val="197D2A"/>
              </a:gs>
              <a:gs pos="80000">
                <a:srgbClr val="2DB026"/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04800" y="457200"/>
            <a:ext cx="1752600" cy="1234450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Ideal current distribution</a:t>
            </a:r>
          </a:p>
        </p:txBody>
      </p:sp>
      <p:sp>
        <p:nvSpPr>
          <p:cNvPr id="11" name="Oval 10"/>
          <p:cNvSpPr/>
          <p:nvPr/>
        </p:nvSpPr>
        <p:spPr>
          <a:xfrm>
            <a:off x="914400" y="3166400"/>
            <a:ext cx="1752600" cy="1710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Add’l</a:t>
            </a:r>
            <a:r>
              <a:rPr lang="en-US" sz="1600" dirty="0" smtClean="0">
                <a:solidFill>
                  <a:schemeClr val="tx1"/>
                </a:solidFill>
              </a:rPr>
              <a:t> input from us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3657600" y="4614200"/>
            <a:ext cx="1752600" cy="17104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Engineering </a:t>
            </a:r>
            <a:r>
              <a:rPr lang="en-US" sz="1600" dirty="0">
                <a:solidFill>
                  <a:schemeClr val="tx1"/>
                </a:solidFill>
              </a:rPr>
              <a:t>d</a:t>
            </a:r>
            <a:r>
              <a:rPr lang="en-US" sz="1600" dirty="0" smtClean="0">
                <a:solidFill>
                  <a:schemeClr val="tx1"/>
                </a:solidFill>
              </a:rPr>
              <a:t>esign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4184594" y="1447800"/>
            <a:ext cx="685800" cy="309505"/>
          </a:xfrm>
          <a:prstGeom prst="rightArrow">
            <a:avLst/>
          </a:prstGeom>
          <a:gradFill>
            <a:gsLst>
              <a:gs pos="0">
                <a:srgbClr val="197D2A"/>
              </a:gs>
              <a:gs pos="80000">
                <a:srgbClr val="2DB026"/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3240105">
            <a:off x="6542728" y="2531019"/>
            <a:ext cx="685800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19441333" flipH="1">
            <a:off x="5659947" y="4915354"/>
            <a:ext cx="731474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2539774" flipH="1">
            <a:off x="2675856" y="4854139"/>
            <a:ext cx="731474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flipH="1">
            <a:off x="4138920" y="1981200"/>
            <a:ext cx="731474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3814626" flipH="1">
            <a:off x="2961084" y="3493587"/>
            <a:ext cx="2037836" cy="309505"/>
          </a:xfrm>
          <a:prstGeom prst="rightArrow">
            <a:avLst/>
          </a:prstGeom>
          <a:gradFill>
            <a:gsLst>
              <a:gs pos="0">
                <a:srgbClr val="CC0000"/>
              </a:gs>
              <a:gs pos="80000">
                <a:srgbClr val="F51F0F"/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914400" y="812640"/>
            <a:ext cx="3694563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F</a:t>
            </a:r>
            <a:r>
              <a:rPr lang="en-US" sz="1600" dirty="0" smtClean="0"/>
              <a:t>ill azimuth at low radius, far downstream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H</a:t>
            </a:r>
            <a:r>
              <a:rPr lang="en-US" sz="1600" dirty="0" smtClean="0"/>
              <a:t>alf azimuth at upstream end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</a:t>
            </a:r>
            <a:r>
              <a:rPr lang="en-US" sz="1600" dirty="0" smtClean="0"/>
              <a:t>o interferences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Minimum bends 5x OD of wire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Minimum 5x </a:t>
            </a:r>
            <a:r>
              <a:rPr lang="en-US" sz="1600" dirty="0" err="1" smtClean="0"/>
              <a:t>ms</a:t>
            </a:r>
            <a:r>
              <a:rPr lang="en-US" sz="1600" dirty="0" smtClean="0"/>
              <a:t> radius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D</a:t>
            </a:r>
            <a:r>
              <a:rPr lang="en-US" sz="1600" dirty="0" smtClean="0"/>
              <a:t>ouble-pancake design</a:t>
            </a:r>
            <a:r>
              <a:rPr lang="en-US" sz="1600" dirty="0"/>
              <a:t>	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C</a:t>
            </a:r>
            <a:r>
              <a:rPr lang="en-US" sz="1600" dirty="0" smtClean="0"/>
              <a:t>learance for insulation, supports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14900" y="875871"/>
            <a:ext cx="3848100" cy="18158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Return to proposal optics or better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Optimize </a:t>
            </a:r>
            <a:r>
              <a:rPr lang="en-US" sz="1600" dirty="0"/>
              <a:t>Moller </a:t>
            </a:r>
            <a:r>
              <a:rPr lang="en-US" sz="1600" dirty="0" smtClean="0"/>
              <a:t>peak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Minimize </a:t>
            </a:r>
            <a:r>
              <a:rPr lang="en-US" sz="1600" dirty="0" err="1"/>
              <a:t>ep</a:t>
            </a:r>
            <a:r>
              <a:rPr lang="en-US" sz="1600" dirty="0"/>
              <a:t> backgrounds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Symmetric </a:t>
            </a:r>
            <a:r>
              <a:rPr lang="en-US" sz="1600" dirty="0"/>
              <a:t>front/back scattered </a:t>
            </a:r>
            <a:r>
              <a:rPr lang="en-US" sz="1600" dirty="0" err="1"/>
              <a:t>mollers</a:t>
            </a:r>
            <a:r>
              <a:rPr lang="en-US" sz="1600" dirty="0"/>
              <a:t> </a:t>
            </a:r>
            <a:r>
              <a:rPr lang="en-US" sz="1600" dirty="0" smtClean="0"/>
              <a:t>(</a:t>
            </a:r>
            <a:r>
              <a:rPr lang="en-US" sz="1600" dirty="0"/>
              <a:t>transverse cancellation)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Different </a:t>
            </a:r>
            <a:r>
              <a:rPr lang="en-US" sz="1600" dirty="0"/>
              <a:t>W </a:t>
            </a:r>
            <a:r>
              <a:rPr lang="en-US" sz="1600" dirty="0" smtClean="0"/>
              <a:t>distributions in different sectors (</a:t>
            </a:r>
            <a:r>
              <a:rPr lang="en-US" sz="1600" dirty="0" err="1" smtClean="0"/>
              <a:t>inelastics</a:t>
            </a:r>
            <a:r>
              <a:rPr lang="en-US" sz="1600" dirty="0"/>
              <a:t>, w/ simulation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102429" y="3069280"/>
            <a:ext cx="3015941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Force calculations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Symmetric coils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asymmetric placement of coils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Sensitivity studies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Materials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Coils in vacuum or not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124200" y="4876800"/>
            <a:ext cx="2897732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Water-cooling connections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Support structure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Electrical connections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Power supplies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75980" y="3088800"/>
            <a:ext cx="3472784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Optimize Moller </a:t>
            </a:r>
            <a:r>
              <a:rPr lang="en-US" sz="1600" dirty="0" smtClean="0"/>
              <a:t>peak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Eliminate 1-bounce photons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Minimize </a:t>
            </a:r>
            <a:r>
              <a:rPr lang="en-US" sz="1600" dirty="0" err="1"/>
              <a:t>ep</a:t>
            </a:r>
            <a:r>
              <a:rPr lang="en-US" sz="1600" dirty="0"/>
              <a:t> backgrounds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Symmetric front/back scattered </a:t>
            </a:r>
            <a:r>
              <a:rPr lang="en-US" sz="1600" dirty="0" err="1"/>
              <a:t>mollers</a:t>
            </a:r>
            <a:r>
              <a:rPr lang="en-US" sz="1600" dirty="0"/>
              <a:t> (transverse cancellation)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Different W distributions in different </a:t>
            </a:r>
            <a:r>
              <a:rPr lang="en-US" sz="1600" dirty="0" smtClean="0"/>
              <a:t>sectors (</a:t>
            </a:r>
            <a:r>
              <a:rPr lang="en-US" sz="1600" dirty="0" err="1" smtClean="0"/>
              <a:t>inelastics</a:t>
            </a:r>
            <a:r>
              <a:rPr lang="en-US" sz="1600" dirty="0"/>
              <a:t>, w/ simulation)</a:t>
            </a:r>
          </a:p>
        </p:txBody>
      </p:sp>
      <p:sp>
        <p:nvSpPr>
          <p:cNvPr id="25" name="Right Arrow 24"/>
          <p:cNvSpPr/>
          <p:nvPr/>
        </p:nvSpPr>
        <p:spPr>
          <a:xfrm rot="3465783" flipH="1">
            <a:off x="6013873" y="2878365"/>
            <a:ext cx="731474" cy="309505"/>
          </a:xfrm>
          <a:prstGeom prst="rightArrow">
            <a:avLst/>
          </a:prstGeom>
          <a:gradFill>
            <a:gsLst>
              <a:gs pos="0">
                <a:srgbClr val="FFFF00"/>
              </a:gs>
              <a:gs pos="80000">
                <a:srgbClr val="FFFFA7"/>
              </a:gs>
              <a:gs pos="100000">
                <a:srgbClr val="F9FDD3"/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Future Priorities (from last meeting)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229600" cy="5410200"/>
          </a:xfrm>
        </p:spPr>
        <p:txBody>
          <a:bodyPr>
            <a:noAutofit/>
          </a:bodyPr>
          <a:lstStyle/>
          <a:p>
            <a:r>
              <a:rPr lang="en-US" sz="2000" dirty="0"/>
              <a:t>Physicist input to </a:t>
            </a:r>
            <a:r>
              <a:rPr lang="en-US" sz="2000" dirty="0" smtClean="0"/>
              <a:t>engineering (highest priority)</a:t>
            </a:r>
            <a:endParaRPr lang="en-US" sz="2000" dirty="0"/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>
                <a:solidFill>
                  <a:srgbClr val="2DB026"/>
                </a:solidFill>
              </a:rPr>
              <a:t>Magnetic force studies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>
                <a:solidFill>
                  <a:srgbClr val="FFC000"/>
                </a:solidFill>
              </a:rPr>
              <a:t>Sensitivity </a:t>
            </a:r>
            <a:r>
              <a:rPr lang="en-US" sz="2000" dirty="0" smtClean="0">
                <a:solidFill>
                  <a:srgbClr val="FFC000"/>
                </a:solidFill>
              </a:rPr>
              <a:t>studies</a:t>
            </a:r>
            <a:endParaRPr lang="en-US" sz="2000" dirty="0">
              <a:solidFill>
                <a:srgbClr val="FFC000"/>
              </a:solidFill>
            </a:endParaRP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FFC000"/>
                </a:solidFill>
              </a:rPr>
              <a:t>Radiation doses (brought up by companies)</a:t>
            </a:r>
            <a:endParaRPr lang="en-US" sz="2000" dirty="0">
              <a:solidFill>
                <a:srgbClr val="FFC000"/>
              </a:solidFill>
            </a:endParaRPr>
          </a:p>
          <a:p>
            <a:pPr marL="457200" lvl="1" indent="0">
              <a:buSzPct val="85000"/>
              <a:buNone/>
            </a:pPr>
            <a:endParaRPr lang="en-US" sz="2400" dirty="0"/>
          </a:p>
          <a:p>
            <a:r>
              <a:rPr lang="en-US" sz="2000" dirty="0" smtClean="0"/>
              <a:t>Optimization of the optics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>
                <a:solidFill>
                  <a:srgbClr val="FF0000"/>
                </a:solidFill>
              </a:rPr>
              <a:t>He bag/central beam </a:t>
            </a:r>
            <a:r>
              <a:rPr lang="en-US" sz="2000" dirty="0" smtClean="0">
                <a:solidFill>
                  <a:srgbClr val="FF0000"/>
                </a:solidFill>
              </a:rPr>
              <a:t>pipe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FF0000"/>
                </a:solidFill>
              </a:rPr>
              <a:t>Multiple magnets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FF0000"/>
                </a:solidFill>
              </a:rPr>
              <a:t>No </a:t>
            </a:r>
            <a:r>
              <a:rPr lang="en-US" sz="2000" dirty="0">
                <a:solidFill>
                  <a:srgbClr val="FF0000"/>
                </a:solidFill>
              </a:rPr>
              <a:t>negative bend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>
                <a:solidFill>
                  <a:srgbClr val="FFC000"/>
                </a:solidFill>
              </a:rPr>
              <a:t>Iron in </a:t>
            </a:r>
            <a:r>
              <a:rPr lang="en-US" sz="2000" dirty="0" smtClean="0">
                <a:solidFill>
                  <a:srgbClr val="FFC000"/>
                </a:solidFill>
              </a:rPr>
              <a:t>coils</a:t>
            </a:r>
          </a:p>
          <a:p>
            <a:r>
              <a:rPr lang="en-US" sz="2000" dirty="0" smtClean="0"/>
              <a:t>Engineering work (MIT/Bates)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B050"/>
                </a:solidFill>
              </a:rPr>
              <a:t>Design of support structure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 smtClean="0">
                <a:solidFill>
                  <a:srgbClr val="00B050"/>
                </a:solidFill>
              </a:rPr>
              <a:t>Vacuum vessel design </a:t>
            </a:r>
          </a:p>
          <a:p>
            <a:pPr lvl="1">
              <a:buSzPct val="85000"/>
              <a:buFont typeface="Courier New" pitchFamily="49" charset="0"/>
              <a:buChar char="o"/>
            </a:pPr>
            <a:r>
              <a:rPr lang="en-US" sz="2000" dirty="0">
                <a:solidFill>
                  <a:srgbClr val="FFC000"/>
                </a:solidFill>
              </a:rPr>
              <a:t>Design of the water-cooling and electrical services</a:t>
            </a:r>
          </a:p>
          <a:p>
            <a:pPr lvl="1">
              <a:buSzPct val="85000"/>
              <a:buFont typeface="Courier New" pitchFamily="49" charset="0"/>
              <a:buChar char="o"/>
            </a:pPr>
            <a:endParaRPr lang="en-US" sz="2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7" name="Right Brace 6"/>
          <p:cNvSpPr/>
          <p:nvPr/>
        </p:nvSpPr>
        <p:spPr>
          <a:xfrm>
            <a:off x="3975450" y="3216377"/>
            <a:ext cx="381000" cy="1219200"/>
          </a:xfrm>
          <a:prstGeom prst="rightBrace">
            <a:avLst>
              <a:gd name="adj1" fmla="val 133179"/>
              <a:gd name="adj2" fmla="val 50000"/>
            </a:avLst>
          </a:prstGeom>
          <a:ln w="57150">
            <a:solidFill>
              <a:srgbClr val="F51F0F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/>
          <p:cNvSpPr txBox="1"/>
          <p:nvPr/>
        </p:nvSpPr>
        <p:spPr>
          <a:xfrm>
            <a:off x="4724400" y="3581400"/>
            <a:ext cx="16513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Lower priority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68191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work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404640"/>
            <a:ext cx="76962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Backgrounds and shielding (</a:t>
            </a:r>
            <a:r>
              <a:rPr lang="en-US" sz="2400" dirty="0" err="1" smtClean="0"/>
              <a:t>Rakitha’s</a:t>
            </a:r>
            <a:r>
              <a:rPr lang="en-US" sz="2400" dirty="0" smtClean="0"/>
              <a:t> talk, this afternoon)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 smtClean="0"/>
              <a:t>Radiation </a:t>
            </a:r>
            <a:r>
              <a:rPr lang="en-CA" sz="2000" dirty="0"/>
              <a:t>dose on coils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Neutron </a:t>
            </a:r>
            <a:r>
              <a:rPr lang="en-US" sz="2000" dirty="0" smtClean="0"/>
              <a:t>backgrounds 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Simulations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Development (Seamus’ </a:t>
            </a:r>
            <a:r>
              <a:rPr lang="en-US" sz="2000" dirty="0"/>
              <a:t>talk, this afternoon</a:t>
            </a:r>
            <a:r>
              <a:rPr lang="en-US" sz="2000" dirty="0" smtClean="0"/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Background physics (</a:t>
            </a:r>
            <a:r>
              <a:rPr lang="en-US" sz="2000" dirty="0" err="1" smtClean="0"/>
              <a:t>Nickie’s</a:t>
            </a:r>
            <a:r>
              <a:rPr lang="en-US" sz="2000" dirty="0" smtClean="0"/>
              <a:t> talk, this afternoon)</a:t>
            </a:r>
            <a:endParaRPr lang="en-CA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Engineering work (Jason’s talk, next)</a:t>
            </a:r>
            <a:endParaRPr lang="en-CA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Water/electrical connections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2000" dirty="0"/>
              <a:t>Support Structure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Vacuum vessel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045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7597"/>
          </a:xfrm>
        </p:spPr>
        <p:txBody>
          <a:bodyPr/>
          <a:lstStyle/>
          <a:p>
            <a:r>
              <a:rPr lang="en-US" dirty="0" smtClean="0"/>
              <a:t>Sensitivity Studies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dirty="0" smtClean="0"/>
              <a:t>MOLLER Collaboration  Meeting                   January 23-24, 2015</a:t>
            </a:r>
            <a:endParaRPr lang="en-US" dirty="0"/>
          </a:p>
        </p:txBody>
      </p:sp>
      <p:pic>
        <p:nvPicPr>
          <p:cNvPr id="5" name="Picture 3" descr="roll_pitch_yaw_collimat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2"/>
          <a:stretch/>
        </p:blipFill>
        <p:spPr bwMode="auto">
          <a:xfrm>
            <a:off x="152400" y="721091"/>
            <a:ext cx="4637087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67473" y="5373469"/>
            <a:ext cx="2763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Axes in frame of single coil, x is radial direction</a:t>
            </a:r>
            <a:endParaRPr lang="en-CA" dirty="0"/>
          </a:p>
        </p:txBody>
      </p:sp>
      <p:cxnSp>
        <p:nvCxnSpPr>
          <p:cNvPr id="17" name="Straight Arrow Connector 16"/>
          <p:cNvCxnSpPr>
            <a:endCxn id="10" idx="1"/>
          </p:cNvCxnSpPr>
          <p:nvPr/>
        </p:nvCxnSpPr>
        <p:spPr>
          <a:xfrm flipV="1">
            <a:off x="4905567" y="5426971"/>
            <a:ext cx="1087809" cy="122890"/>
          </a:xfrm>
          <a:prstGeom prst="straightConnector1">
            <a:avLst/>
          </a:prstGeom>
          <a:ln w="1905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solid_view_7_coils_upstream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90" r="30000"/>
          <a:stretch>
            <a:fillRect/>
          </a:stretch>
        </p:blipFill>
        <p:spPr>
          <a:xfrm>
            <a:off x="5993376" y="4009333"/>
            <a:ext cx="2979299" cy="2835275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4789487" y="832314"/>
            <a:ext cx="4765697" cy="2820137"/>
            <a:chOff x="4765791" y="838200"/>
            <a:chExt cx="4765697" cy="2820137"/>
          </a:xfrm>
        </p:grpSpPr>
        <p:grpSp>
          <p:nvGrpSpPr>
            <p:cNvPr id="15" name="Group 14"/>
            <p:cNvGrpSpPr/>
            <p:nvPr/>
          </p:nvGrpSpPr>
          <p:grpSpPr>
            <a:xfrm>
              <a:off x="4765791" y="838200"/>
              <a:ext cx="4765697" cy="2820137"/>
              <a:chOff x="4765791" y="1066063"/>
              <a:chExt cx="4765697" cy="2820137"/>
            </a:xfrm>
          </p:grpSpPr>
          <p:pic>
            <p:nvPicPr>
              <p:cNvPr id="9" name="Content Placeholder 4" descr="actual_2_layout.png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25000" t="3150" r="21803" b="1"/>
              <a:stretch/>
            </p:blipFill>
            <p:spPr>
              <a:xfrm>
                <a:off x="4845005" y="1219200"/>
                <a:ext cx="3786277" cy="2667000"/>
              </a:xfrm>
              <a:prstGeom prst="rect">
                <a:avLst/>
              </a:prstGeom>
            </p:spPr>
          </p:pic>
          <p:sp>
            <p:nvSpPr>
              <p:cNvPr id="12" name="Isosceles Triangle 11"/>
              <p:cNvSpPr/>
              <p:nvPr/>
            </p:nvSpPr>
            <p:spPr>
              <a:xfrm rot="11368507">
                <a:off x="4765791" y="2360882"/>
                <a:ext cx="1051764" cy="830964"/>
              </a:xfrm>
              <a:prstGeom prst="triangle">
                <a:avLst>
                  <a:gd name="adj" fmla="val 97498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 rot="10615552">
                <a:off x="6212261" y="1066063"/>
                <a:ext cx="1051764" cy="830964"/>
              </a:xfrm>
              <a:prstGeom prst="triangle">
                <a:avLst>
                  <a:gd name="adj" fmla="val 880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4" name="Isosceles Triangle 13"/>
              <p:cNvSpPr/>
              <p:nvPr/>
            </p:nvSpPr>
            <p:spPr>
              <a:xfrm rot="10615552">
                <a:off x="8479724" y="2137217"/>
                <a:ext cx="1051764" cy="830964"/>
              </a:xfrm>
              <a:prstGeom prst="triangle">
                <a:avLst>
                  <a:gd name="adj" fmla="val 10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911618" y="1742069"/>
              <a:ext cx="978477" cy="1358458"/>
              <a:chOff x="7954734" y="2421863"/>
              <a:chExt cx="978477" cy="1358458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 flipV="1">
                <a:off x="8062333" y="3306081"/>
                <a:ext cx="624467" cy="19444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8664670" y="2604426"/>
                <a:ext cx="8941" cy="70044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8077023" y="3157058"/>
                <a:ext cx="596588" cy="13926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/>
              <p:cNvSpPr txBox="1"/>
              <p:nvPr/>
            </p:nvSpPr>
            <p:spPr>
              <a:xfrm>
                <a:off x="8649159" y="2421863"/>
                <a:ext cx="2840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x</a:t>
                </a:r>
                <a:endParaRPr lang="en-CA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982596" y="2819151"/>
                <a:ext cx="288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y</a:t>
                </a:r>
                <a:endParaRPr lang="en-CA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954734" y="3410989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 z</a:t>
                </a:r>
                <a:endParaRPr lang="en-CA" dirty="0"/>
              </a:p>
            </p:txBody>
          </p:sp>
        </p:grpSp>
      </p:grpSp>
      <p:sp>
        <p:nvSpPr>
          <p:cNvPr id="39" name="Left Brace 38"/>
          <p:cNvSpPr/>
          <p:nvPr/>
        </p:nvSpPr>
        <p:spPr>
          <a:xfrm rot="1560000">
            <a:off x="6214159" y="4214339"/>
            <a:ext cx="187278" cy="1083280"/>
          </a:xfrm>
          <a:prstGeom prst="leftBrace">
            <a:avLst>
              <a:gd name="adj1" fmla="val 47578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0" name="TextBox 39"/>
          <p:cNvSpPr txBox="1"/>
          <p:nvPr/>
        </p:nvSpPr>
        <p:spPr>
          <a:xfrm>
            <a:off x="4382538" y="4366592"/>
            <a:ext cx="2305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Only considering a single </a:t>
            </a:r>
            <a:r>
              <a:rPr lang="en-US" dirty="0" err="1" smtClean="0"/>
              <a:t>septant</a:t>
            </a:r>
            <a:endParaRPr lang="en-CA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629400" y="3161567"/>
            <a:ext cx="1524000" cy="495364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5751488" y="5634510"/>
            <a:ext cx="1219378" cy="0"/>
          </a:xfrm>
          <a:prstGeom prst="straightConnector1">
            <a:avLst/>
          </a:prstGeom>
          <a:ln w="31750">
            <a:solidFill>
              <a:srgbClr val="BC148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6491559" y="4576033"/>
            <a:ext cx="817687" cy="1657184"/>
          </a:xfrm>
          <a:prstGeom prst="arc">
            <a:avLst>
              <a:gd name="adj1" fmla="val 11909758"/>
              <a:gd name="adj2" fmla="val 15505886"/>
            </a:avLst>
          </a:prstGeom>
          <a:ln w="28575">
            <a:solidFill>
              <a:srgbClr val="1DE9AA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3" name="TextBox 32"/>
          <p:cNvSpPr txBox="1"/>
          <p:nvPr/>
        </p:nvSpPr>
        <p:spPr>
          <a:xfrm>
            <a:off x="5413108" y="5921741"/>
            <a:ext cx="978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BC148C"/>
                </a:solidFill>
                <a:latin typeface="Comic Sans MS" panose="030F0702030302020204" pitchFamily="66" charset="0"/>
              </a:rPr>
              <a:t>radially</a:t>
            </a:r>
            <a:endParaRPr lang="en-CA" dirty="0">
              <a:solidFill>
                <a:srgbClr val="BC148C"/>
              </a:solidFill>
              <a:latin typeface="Comic Sans MS" panose="030F0702030302020204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71058" y="3857501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1DE9AA"/>
                </a:solidFill>
                <a:latin typeface="Comic Sans MS" panose="030F0702030302020204" pitchFamily="66" charset="0"/>
              </a:rPr>
              <a:t>azimuthally</a:t>
            </a:r>
            <a:endParaRPr lang="en-CA" dirty="0">
              <a:solidFill>
                <a:srgbClr val="1DE9AA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80413" y="3168101"/>
            <a:ext cx="922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  <a:latin typeface="Comic Sans MS" panose="030F0702030302020204" pitchFamily="66" charset="0"/>
              </a:rPr>
              <a:t>a</a:t>
            </a:r>
            <a:r>
              <a:rPr lang="en-US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long z</a:t>
            </a:r>
            <a:endParaRPr lang="en-CA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53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9" grpId="0" animBg="1"/>
      <p:bldP spid="40" grpId="0"/>
      <p:bldP spid="22" grpId="0" animBg="1"/>
      <p:bldP spid="33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Studies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152400" y="1123950"/>
            <a:ext cx="8915400" cy="268605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/>
              <a:t>Need to consider the effects of asymmetric coils, misalignments etc. on acceptance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This could affect our manufacturing tolerances and support structure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Have created field maps for a </a:t>
            </a:r>
            <a:r>
              <a:rPr lang="en-US" sz="1800" b="1" dirty="0" smtClean="0"/>
              <a:t>single coil </a:t>
            </a:r>
            <a:r>
              <a:rPr lang="en-US" sz="1800" dirty="0" smtClean="0"/>
              <a:t>misplaced by 10 (5) steps between:</a:t>
            </a:r>
          </a:p>
          <a:p>
            <a:pPr marL="457200" lvl="1" indent="0">
              <a:buNone/>
            </a:pPr>
            <a:endParaRPr lang="en-US" sz="1800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455875"/>
              </p:ext>
            </p:extLst>
          </p:nvPr>
        </p:nvGraphicFramePr>
        <p:xfrm>
          <a:off x="1600200" y="3200400"/>
          <a:ext cx="57912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2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0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Along beam, Z – 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 0.5 cm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(±10 cm)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Radially, R – 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 0.5 cm</a:t>
                      </a:r>
                      <a:endParaRPr lang="en-US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 (±2 cm)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Azimuthally, T – 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 0.05°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(±5°)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Roll – 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±0.05°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(±4°)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Pitch – 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±0.05°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(±1°)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1" indent="0" algn="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cs typeface="Arial" charset="0"/>
                        </a:rPr>
                        <a:t>Yaw – </a:t>
                      </a:r>
                      <a:endParaRPr lang="en-US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±0.05°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ctr">
                        <a:buNone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(±1°)</a:t>
                      </a:r>
                    </a:p>
                  </a:txBody>
                  <a:tcPr marL="0" marR="0" marT="3600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019800" y="3124200"/>
            <a:ext cx="1295400" cy="243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8433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 Studies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7681" y="2148892"/>
                <a:ext cx="8410636" cy="6252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2400" dirty="0" smtClean="0"/>
                  <a:t>Slopes of the mean asymmetry vs. </a:t>
                </a:r>
                <a:r>
                  <a:rPr lang="en-CA" sz="2400" dirty="0"/>
                  <a:t>z offset, for </a:t>
                </a:r>
                <a:r>
                  <a:rPr lang="en-CA" sz="2400" dirty="0" smtClean="0"/>
                  <a:t>example, give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l-GR" sz="2400" i="1" smtClean="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CA" sz="240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𝑟𝑎𝑤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l-GR" sz="2400" b="0" i="1" smtClean="0">
                            <a:latin typeface="Cambria Math" panose="02040503050406030204" pitchFamily="18" charset="0"/>
                            <a:ea typeface="Cambria Math"/>
                          </a:rPr>
                          <m:t>Δ</m:t>
                        </m:r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𝑧</m:t>
                        </m:r>
                      </m:den>
                    </m:f>
                  </m:oMath>
                </a14:m>
                <a:endParaRPr lang="en-CA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681" y="2148892"/>
                <a:ext cx="8410636" cy="625299"/>
              </a:xfrm>
              <a:prstGeom prst="rect">
                <a:avLst/>
              </a:prstGeom>
              <a:blipFill rotWithShape="0">
                <a:blip r:embed="rId2"/>
                <a:stretch>
                  <a:fillRect l="-1159" b="-980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33871" y="3168952"/>
                <a:ext cx="8400529" cy="1091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2400" dirty="0" smtClean="0"/>
                  <a:t>Then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l-GR" sz="2400" i="1">
                            <a:latin typeface="Cambria Math"/>
                            <a:ea typeface="Cambria Math"/>
                          </a:rPr>
                          <m:t>𝛿</m:t>
                        </m:r>
                        <m:r>
                          <a:rPr lang="en-CA" sz="2400" i="1">
                            <a:latin typeface="Cambria Math"/>
                            <a:ea typeface="Cambria Math"/>
                          </a:rPr>
                          <m:t>𝐴</m:t>
                        </m:r>
                      </m:e>
                      <m:sub>
                        <m:r>
                          <a:rPr lang="en-CA" sz="2400" i="1">
                            <a:latin typeface="Cambria Math"/>
                            <a:ea typeface="Cambria Math"/>
                          </a:rPr>
                          <m:t>𝑟𝑎𝑤</m:t>
                        </m:r>
                      </m:sub>
                    </m:sSub>
                    <m:sSup>
                      <m:sSup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CA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CA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∆</m:t>
                                </m:r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CA" sz="2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CA" sz="2400" i="1">
                                            <a:latin typeface="Cambria Math" panose="02040503050406030204" pitchFamily="18" charset="0"/>
                                            <a:ea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CA" sz="2400" i="1">
                                            <a:latin typeface="Cambria Math"/>
                                            <a:ea typeface="Cambria Math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CA" sz="2400" i="1">
                                            <a:latin typeface="Cambria Math"/>
                                            <a:ea typeface="Cambria Math"/>
                                          </a:rPr>
                                          <m:t>𝑟𝑎𝑤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en-CA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en-CA" sz="2400" i="1">
                                    <a:latin typeface="Cambria Math"/>
                                    <a:ea typeface="Cambria Math"/>
                                  </a:rPr>
                                  <m:t>𝑧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CA" sz="2400" i="1"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CA" sz="2400" b="0" i="1" smtClean="0">
                        <a:latin typeface="Cambria Math"/>
                      </a:rPr>
                      <m:t>=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𝛿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𝑧</m:t>
                    </m:r>
                  </m:oMath>
                </a14:m>
                <a:r>
                  <a:rPr lang="en-CA" sz="2400" dirty="0" smtClean="0"/>
                  <a:t>, the uncertainty in z allowed to remain within our allowable uncertainty </a:t>
                </a:r>
                <a:endParaRPr lang="en-CA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871" y="3168952"/>
                <a:ext cx="8400529" cy="1091966"/>
              </a:xfrm>
              <a:prstGeom prst="rect">
                <a:avLst/>
              </a:prstGeom>
              <a:blipFill rotWithShape="0">
                <a:blip r:embed="rId3"/>
                <a:stretch>
                  <a:fillRect l="-1161" b="-1173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8060" y="4937809"/>
                <a:ext cx="57843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2400" dirty="0" smtClean="0"/>
                  <a:t>What are the relevant </a:t>
                </a:r>
                <a14:m>
                  <m:oMath xmlns:m="http://schemas.openxmlformats.org/officeDocument/2006/math"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𝛿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𝑅</m:t>
                    </m:r>
                  </m:oMath>
                </a14:m>
                <a:r>
                  <a:rPr lang="en-CA" sz="2400" dirty="0" smtClean="0"/>
                  <a:t>,</a:t>
                </a:r>
                <a14:m>
                  <m:oMath xmlns:m="http://schemas.openxmlformats.org/officeDocument/2006/math">
                    <m:r>
                      <a:rPr lang="en-CA" sz="2400" b="0" i="0" smtClean="0">
                        <a:latin typeface="Cambria Math"/>
                        <a:ea typeface="Cambria Math"/>
                      </a:rPr>
                      <m:t>  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𝛿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𝐴</m:t>
                    </m:r>
                  </m:oMath>
                </a14:m>
                <a:r>
                  <a:rPr lang="en-CA" sz="24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l-GR" sz="2400" i="1" smtClean="0">
                            <a:latin typeface="Cambria Math"/>
                            <a:ea typeface="Cambria Math"/>
                          </a:rPr>
                          <m:t>𝛿𝜃</m:t>
                        </m:r>
                      </m:e>
                      <m:sub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𝑙𝑎𝑏</m:t>
                        </m:r>
                      </m:sub>
                    </m:sSub>
                  </m:oMath>
                </a14:m>
                <a:r>
                  <a:rPr lang="en-CA" sz="24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l-GR" sz="2400" i="1" smtClean="0">
                            <a:latin typeface="Cambria Math"/>
                            <a:ea typeface="Cambria Math"/>
                          </a:rPr>
                          <m:t>𝛿𝜃</m:t>
                        </m:r>
                      </m:e>
                      <m:sub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𝑐𝑜𝑚</m:t>
                        </m:r>
                      </m:sub>
                    </m:sSub>
                    <m:r>
                      <a:rPr lang="en-CA" sz="2400" b="0" i="1" smtClean="0">
                        <a:latin typeface="Cambria Math"/>
                        <a:ea typeface="Cambria Math"/>
                      </a:rPr>
                      <m:t>?</m:t>
                    </m:r>
                  </m:oMath>
                </a14:m>
                <a:endParaRPr lang="en-CA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60" y="4937809"/>
                <a:ext cx="5784340" cy="461665"/>
              </a:xfrm>
              <a:prstGeom prst="rect">
                <a:avLst/>
              </a:prstGeom>
              <a:blipFill rotWithShape="0">
                <a:blip r:embed="rId4"/>
                <a:stretch>
                  <a:fillRect l="-1581" t="-10526" b="-2894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18060" y="5481935"/>
                <a:ext cx="879734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2400" dirty="0" smtClean="0"/>
                  <a:t>Our ability to determine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lang="el-GR" sz="2400" i="1" smtClean="0"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  <m:sub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𝑙𝑎𝑏</m:t>
                        </m:r>
                      </m:sub>
                    </m:sSub>
                  </m:oMath>
                </a14:m>
                <a:r>
                  <a:rPr lang="en-CA" sz="2400" dirty="0" smtClean="0"/>
                  <a:t>in that </a:t>
                </a:r>
                <a:r>
                  <a:rPr lang="en-CA" sz="2400" dirty="0" err="1" smtClean="0"/>
                  <a:t>septant</a:t>
                </a:r>
                <a:r>
                  <a:rPr lang="en-CA" sz="2400" dirty="0" smtClean="0"/>
                  <a:t> may also be important.</a:t>
                </a:r>
                <a:endParaRPr lang="en-CA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060" y="5481935"/>
                <a:ext cx="8797340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1039" t="-10526" b="-2894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181473" y="1066800"/>
            <a:ext cx="8352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/>
              <a:t>Assuming the allowable uncertainty on 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CA" sz="2400" dirty="0" smtClean="0"/>
              <a:t> to be </a:t>
            </a:r>
            <a:r>
              <a:rPr lang="el-GR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sz="2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raw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CA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0.1 ppb</a:t>
            </a:r>
          </a:p>
        </p:txBody>
      </p:sp>
    </p:spTree>
    <p:extLst>
      <p:ext uri="{BB962C8B-B14F-4D97-AF65-F5344CB8AC3E}">
        <p14:creationId xmlns:p14="http://schemas.microsoft.com/office/powerpoint/2010/main" val="292492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09149" y="260648"/>
                <a:ext cx="3933384" cy="6319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2400" dirty="0" smtClean="0"/>
                  <a:t>Assuming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CA" sz="2400" b="0" i="1" smtClean="0">
                        <a:latin typeface="Cambria Math"/>
                      </a:rPr>
                      <m:t>=4</m:t>
                    </m:r>
                    <m:r>
                      <a:rPr lang="en-CA" sz="2400" b="0" i="1" smtClean="0">
                        <a:latin typeface="Cambria Math"/>
                      </a:rPr>
                      <m:t>𝐸𝐸</m:t>
                    </m:r>
                    <m:r>
                      <a:rPr lang="en-CA" sz="2400" b="0" i="1" smtClean="0">
                        <a:latin typeface="Cambria Math"/>
                      </a:rPr>
                      <m:t>′</m:t>
                    </m:r>
                    <m:sSup>
                      <m:sSup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num>
                      <m:den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CA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49" y="260648"/>
                <a:ext cx="3933384" cy="631968"/>
              </a:xfrm>
              <a:prstGeom prst="rect">
                <a:avLst/>
              </a:prstGeom>
              <a:blipFill rotWithShape="1">
                <a:blip r:embed="rId2"/>
                <a:stretch>
                  <a:fillRect l="-2326" b="-1068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80237" y="2060848"/>
                <a:ext cx="8059514" cy="10026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CA" sz="24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CA" sz="2400" i="1" smtClean="0">
                              <a:latin typeface="Cambria Math"/>
                              <a:ea typeface="Cambria Math"/>
                            </a:rPr>
                            <m:t>𝛿</m:t>
                          </m:r>
                          <m:r>
                            <a:rPr lang="en-CA" sz="2400" b="0" i="1" smtClean="0">
                              <a:latin typeface="Cambria Math"/>
                            </a:rPr>
                            <m:t>𝑄</m:t>
                          </m:r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CA" sz="2400" b="0" i="1" smtClean="0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CA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sSup>
                                    <m:sSupPr>
                                      <m:ctrlPr>
                                        <a:rPr lang="en-CA" sz="24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𝐸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𝛿</m:t>
                              </m:r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CA" sz="24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CA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sSup>
                                    <m:sSupPr>
                                      <m:ctrlPr>
                                        <a:rPr lang="en-CA" sz="24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𝐸</m:t>
                                  </m:r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𝛿</m:t>
                              </m:r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𝐸</m:t>
                              </m:r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CA" sz="2400" b="0" i="1" smtClean="0"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CA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sSup>
                                    <m:sSupPr>
                                      <m:ctrlPr>
                                        <a:rPr lang="en-CA" sz="24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𝑄</m:t>
                                      </m:r>
                                    </m:e>
                                    <m:sup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en-CA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400" b="0" i="1" smtClean="0">
                                          <a:latin typeface="Cambria Math"/>
                                          <a:ea typeface="Cambria Math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CA" sz="2400" b="0" i="1" smtClean="0">
                                          <a:latin typeface="Cambria Math"/>
                                        </a:rPr>
                                        <m:t>𝑙𝑎𝑏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𝛿</m:t>
                              </m:r>
                              <m:sSub>
                                <m:sSubPr>
                                  <m:ctrlPr>
                                    <a:rPr lang="en-CA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b="0" i="1" smtClean="0">
                                      <a:latin typeface="Cambria Math"/>
                                      <a:ea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CA" sz="2400" b="0" i="1" smtClean="0">
                                      <a:latin typeface="Cambria Math"/>
                                    </a:rPr>
                                    <m:t>𝑙𝑎𝑏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CA" sz="2400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CA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37" y="2060848"/>
                <a:ext cx="8059514" cy="100264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22592" y="1140848"/>
                <a:ext cx="33160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2400" dirty="0" smtClean="0"/>
                  <a:t>The uncertainty 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b="0" i="1" smtClean="0">
                            <a:latin typeface="Cambria Math"/>
                          </a:rPr>
                          <m:t>𝑄</m:t>
                        </m:r>
                      </m:e>
                      <m:sup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CA" sz="2400" dirty="0" smtClean="0"/>
                  <a:t> is:</a:t>
                </a:r>
                <a:endParaRPr lang="en-CA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592" y="1140848"/>
                <a:ext cx="3316036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757" t="-10526" r="-1838" b="-2894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09149" y="3501008"/>
                <a:ext cx="4120167" cy="668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sSup>
                          <m:sSup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𝐸</m:t>
                        </m:r>
                      </m:den>
                    </m:f>
                    <m:r>
                      <a:rPr lang="en-CA" sz="2400" b="0" i="1" smtClean="0">
                        <a:latin typeface="Cambria Math"/>
                        <a:ea typeface="Cambria Math"/>
                      </a:rPr>
                      <m:t>=4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𝐸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′</m:t>
                    </m:r>
                    <m:sSup>
                      <m:sSup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num>
                      <m:den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CA" sz="2400" dirty="0" smtClean="0"/>
                  <a:t> ~ 0.001 </a:t>
                </a:r>
                <a:r>
                  <a:rPr lang="en-CA" sz="2400" dirty="0" err="1" smtClean="0"/>
                  <a:t>GeV</a:t>
                </a:r>
                <a:endParaRPr lang="en-CA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149" y="3501008"/>
                <a:ext cx="4120167" cy="668388"/>
              </a:xfrm>
              <a:prstGeom prst="rect">
                <a:avLst/>
              </a:prstGeom>
              <a:blipFill rotWithShape="1">
                <a:blip r:embed="rId5"/>
                <a:stretch>
                  <a:fillRect r="-1331" b="-818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984425" y="3501008"/>
                <a:ext cx="4052071" cy="668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sSup>
                          <m:sSup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sSup>
                          <m:sSup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𝐸</m:t>
                            </m:r>
                          </m:e>
                          <m:sup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′</m:t>
                            </m:r>
                          </m:sup>
                        </m:sSup>
                      </m:den>
                    </m:f>
                    <m:r>
                      <a:rPr lang="en-CA" sz="2400" b="0" i="1" smtClean="0">
                        <a:latin typeface="Cambria Math"/>
                        <a:ea typeface="Cambria Math"/>
                      </a:rPr>
                      <m:t>=4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𝐸</m:t>
                    </m:r>
                    <m:sSup>
                      <m:sSup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2400" b="0" i="1" smtClean="0"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num>
                      <m:den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CA" sz="2400" dirty="0" smtClean="0"/>
                  <a:t> ~ 0.001 </a:t>
                </a:r>
                <a:r>
                  <a:rPr lang="en-CA" sz="2400" dirty="0" err="1" smtClean="0"/>
                  <a:t>GeV</a:t>
                </a:r>
                <a:endParaRPr lang="en-CA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4425" y="3501008"/>
                <a:ext cx="4052071" cy="668388"/>
              </a:xfrm>
              <a:prstGeom prst="rect">
                <a:avLst/>
              </a:prstGeom>
              <a:blipFill rotWithShape="1">
                <a:blip r:embed="rId6"/>
                <a:stretch>
                  <a:fillRect r="-1355" b="-818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95536" y="4437112"/>
                <a:ext cx="5871672" cy="7150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sSup>
                          <m:sSup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𝑄</m:t>
                            </m:r>
                          </m:e>
                          <m:sup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CA" sz="2400" b="0" i="1" smtClean="0">
                            <a:latin typeface="Cambria Math"/>
                            <a:ea typeface="Cambria Math"/>
                          </a:rPr>
                          <m:t>𝜕</m:t>
                        </m:r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den>
                    </m:f>
                    <m:r>
                      <a:rPr lang="en-CA" sz="2400" b="0" i="1" smtClean="0">
                        <a:latin typeface="Cambria Math"/>
                        <a:ea typeface="Cambria Math"/>
                      </a:rPr>
                      <m:t>=4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𝐸𝐸</m:t>
                    </m:r>
                    <m:r>
                      <a:rPr lang="en-CA" sz="2400" b="0" i="1" smtClean="0">
                        <a:latin typeface="Cambria Math"/>
                        <a:ea typeface="Cambria Math"/>
                      </a:rPr>
                      <m:t>′</m:t>
                    </m:r>
                    <m:r>
                      <a:rPr lang="en-CA" sz="2400" b="0" i="1" smtClean="0">
                        <a:latin typeface="Cambria Math"/>
                      </a:rPr>
                      <m:t>𝑠𝑖𝑛</m:t>
                    </m:r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num>
                      <m:den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CA" sz="2400" b="0" dirty="0" smtClean="0"/>
                  <a:t> </a:t>
                </a:r>
                <a14:m>
                  <m:oMath xmlns:m="http://schemas.openxmlformats.org/officeDocument/2006/math">
                    <m:r>
                      <a:rPr lang="en-CA" sz="2400" b="0" i="1" smtClean="0">
                        <a:latin typeface="Cambria Math"/>
                      </a:rPr>
                      <m:t>𝑐𝑜𝑠</m:t>
                    </m:r>
                    <m:f>
                      <m:fPr>
                        <m:ctrlPr>
                          <a:rPr lang="en-CA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CA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b="0" i="1" smtClean="0"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CA" sz="2400" b="0" i="1" smtClean="0">
                                <a:latin typeface="Cambria Math"/>
                              </a:rPr>
                              <m:t>𝑙𝑎𝑏</m:t>
                            </m:r>
                          </m:sub>
                        </m:sSub>
                      </m:num>
                      <m:den>
                        <m:r>
                          <a:rPr lang="en-CA" sz="2400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CA" sz="2400" dirty="0" smtClean="0"/>
                  <a:t> ~ 1.33 GeV</a:t>
                </a:r>
                <a:r>
                  <a:rPr lang="en-CA" sz="2400" baseline="30000" dirty="0" smtClean="0"/>
                  <a:t>2</a:t>
                </a:r>
                <a:r>
                  <a:rPr lang="en-CA" sz="2400" dirty="0" smtClean="0"/>
                  <a:t>/rad</a:t>
                </a:r>
                <a:endParaRPr lang="en-CA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437112"/>
                <a:ext cx="5871672" cy="715068"/>
              </a:xfrm>
              <a:prstGeom prst="rect">
                <a:avLst/>
              </a:prstGeom>
              <a:blipFill rotWithShape="1">
                <a:blip r:embed="rId7"/>
                <a:stretch>
                  <a:fillRect r="-519" b="-170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29960" y="5557642"/>
                <a:ext cx="8380243" cy="8956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CA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CA" sz="24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2400" i="1" smtClean="0">
                                  <a:latin typeface="Cambria Math"/>
                                  <a:ea typeface="Cambria Math"/>
                                </a:rPr>
                                <m:t>𝛿</m:t>
                              </m:r>
                              <m:r>
                                <a:rPr lang="en-CA" sz="2400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en-CA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CA" sz="2400" b="0" i="1" smtClean="0">
                              <a:latin typeface="Cambria Math"/>
                            </a:rPr>
                            <m:t>1.33</m:t>
                          </m:r>
                          <m:sSup>
                            <m:sSup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2400" b="0" i="1" smtClean="0">
                                  <a:latin typeface="Cambria Math"/>
                                </a:rPr>
                                <m:t>𝐺𝑒𝑉</m:t>
                              </m:r>
                            </m:e>
                            <m:sup>
                              <m:r>
                                <a:rPr lang="en-CA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2400" b="0" i="1" smtClean="0">
                              <a:latin typeface="Cambria Math"/>
                            </a:rPr>
                            <m:t>/</m:t>
                          </m:r>
                          <m:r>
                            <a:rPr lang="en-CA" sz="2400" b="0" i="1" smtClean="0">
                              <a:latin typeface="Cambria Math"/>
                            </a:rPr>
                            <m:t>𝑟𝑎𝑑</m:t>
                          </m:r>
                        </m:den>
                      </m:f>
                      <m:r>
                        <a:rPr lang="en-CA" sz="24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l-GR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l-GR" sz="2400" i="1" smtClean="0">
                              <a:latin typeface="Cambria Math"/>
                              <a:ea typeface="Cambria Math"/>
                            </a:rPr>
                            <m:t>𝛿𝜃</m:t>
                          </m:r>
                        </m:e>
                        <m:sub>
                          <m:r>
                            <a:rPr lang="en-CA" sz="2400" b="0" i="1" smtClean="0">
                              <a:latin typeface="Cambria Math"/>
                              <a:ea typeface="Cambria Math"/>
                            </a:rPr>
                            <m:t>𝑙𝑎𝑏</m:t>
                          </m:r>
                        </m:sub>
                      </m:sSub>
                      <m:r>
                        <a:rPr lang="en-CA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CA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0.005</m:t>
                              </m:r>
                            </m:e>
                          </m:d>
                          <m:d>
                            <m:d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CA" sz="2400" b="0" i="1" smtClean="0">
                                  <a:latin typeface="Cambria Math"/>
                                  <a:ea typeface="Cambria Math"/>
                                </a:rPr>
                                <m:t>.0058</m:t>
                              </m:r>
                              <m:r>
                                <m:rPr>
                                  <m:nor/>
                                </m:rPr>
                                <a:rPr lang="en-CA" sz="2400" dirty="0" smtClean="0"/>
                                <m:t>GeV</m:t>
                              </m:r>
                              <m:r>
                                <m:rPr>
                                  <m:nor/>
                                </m:rPr>
                                <a:rPr lang="en-CA" sz="2400" baseline="30000" dirty="0" smtClean="0"/>
                                <m:t>2</m:t>
                              </m:r>
                            </m:e>
                          </m:d>
                        </m:num>
                        <m:den>
                          <m:r>
                            <a:rPr lang="en-CA" sz="2400" b="0" i="1" smtClean="0">
                              <a:latin typeface="Cambria Math"/>
                              <a:ea typeface="Cambria Math"/>
                            </a:rPr>
                            <m:t>1.33</m:t>
                          </m:r>
                          <m:sSup>
                            <m:sSupPr>
                              <m:ctrlPr>
                                <a:rPr lang="en-CA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2400" b="0" i="1" smtClean="0">
                                  <a:latin typeface="Cambria Math"/>
                                </a:rPr>
                                <m:t>𝐺𝑒𝑉</m:t>
                              </m:r>
                            </m:e>
                            <m:sup>
                              <m:r>
                                <a:rPr lang="en-CA" sz="24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CA" sz="2400" b="0" i="1" smtClean="0">
                              <a:latin typeface="Cambria Math"/>
                            </a:rPr>
                            <m:t>/</m:t>
                          </m:r>
                          <m:r>
                            <a:rPr lang="en-CA" sz="2400" b="0" i="1" smtClean="0">
                              <a:latin typeface="Cambria Math"/>
                            </a:rPr>
                            <m:t>𝑟𝑎𝑑</m:t>
                          </m:r>
                        </m:den>
                      </m:f>
                      <m:r>
                        <a:rPr lang="en-CA" sz="2400" b="0" i="1" smtClean="0">
                          <a:latin typeface="Cambria Math"/>
                          <a:ea typeface="Cambria Math"/>
                        </a:rPr>
                        <m:t>=2×</m:t>
                      </m:r>
                      <m:sSup>
                        <m:sSupPr>
                          <m:ctrlPr>
                            <a:rPr lang="en-CA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CA" sz="24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e>
                        <m:sup>
                          <m:r>
                            <a:rPr lang="en-CA" sz="2400" b="0" i="1" smtClean="0">
                              <a:latin typeface="Cambria Math"/>
                              <a:ea typeface="Cambria Math"/>
                            </a:rPr>
                            <m:t>−5</m:t>
                          </m:r>
                        </m:sup>
                      </m:sSup>
                      <m:r>
                        <a:rPr lang="en-CA" sz="2400" b="0" i="1" smtClean="0">
                          <a:latin typeface="Cambria Math"/>
                          <a:ea typeface="Cambria Math"/>
                        </a:rPr>
                        <m:t>𝑟𝑎𝑑</m:t>
                      </m:r>
                    </m:oMath>
                  </m:oMathPara>
                </a14:m>
                <a:endParaRPr lang="en-CA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960" y="5557642"/>
                <a:ext cx="8380243" cy="89569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200400" y="6356350"/>
            <a:ext cx="2362200" cy="365125"/>
          </a:xfrm>
        </p:spPr>
        <p:txBody>
          <a:bodyPr/>
          <a:lstStyle/>
          <a:p>
            <a:r>
              <a:rPr lang="en-CA" smtClean="0"/>
              <a:t>MOLLER Collaboration  Meeting                   May 8,9 2014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6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Results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154107"/>
              </p:ext>
            </p:extLst>
          </p:nvPr>
        </p:nvGraphicFramePr>
        <p:xfrm>
          <a:off x="3124200" y="1981200"/>
          <a:ext cx="5648635" cy="2198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38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2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8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9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1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29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CA" sz="1400" u="none" strike="noStrike" dirty="0">
                          <a:effectLst/>
                        </a:rPr>
                        <a:t>Rate </a:t>
                      </a:r>
                      <a:endParaRPr lang="en-CA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n-CA" sz="1400" u="none" strike="noStrike" dirty="0" smtClean="0">
                          <a:effectLst/>
                        </a:rPr>
                        <a:t>(</a:t>
                      </a:r>
                      <a:r>
                        <a:rPr lang="el-GR" sz="1400" u="none" strike="noStrike" dirty="0">
                          <a:effectLst/>
                        </a:rPr>
                        <a:t>δ</a:t>
                      </a:r>
                      <a:r>
                        <a:rPr lang="en-CA" sz="1400" u="none" strike="noStrike" dirty="0">
                          <a:effectLst/>
                        </a:rPr>
                        <a:t>R = 1.66 GHz)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sv-SE" sz="1400" u="none" strike="noStrike" dirty="0">
                          <a:effectLst/>
                        </a:rPr>
                        <a:t>Theta Lab </a:t>
                      </a:r>
                      <a:endParaRPr lang="sv-SE" sz="1400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sv-SE" sz="1400" u="none" strike="noStrike" dirty="0" smtClean="0">
                          <a:effectLst/>
                        </a:rPr>
                        <a:t>(</a:t>
                      </a:r>
                      <a:r>
                        <a:rPr lang="sv-SE" sz="1400" u="none" strike="noStrike" dirty="0">
                          <a:effectLst/>
                        </a:rPr>
                        <a:t>δθ = 0.02 mrad)</a:t>
                      </a:r>
                      <a:endParaRPr lang="sv-S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Theta </a:t>
                      </a:r>
                      <a:r>
                        <a:rPr lang="pt-BR" sz="1400" u="none" strike="noStrike" dirty="0" smtClean="0">
                          <a:effectLst/>
                        </a:rPr>
                        <a:t>COM</a:t>
                      </a:r>
                    </a:p>
                    <a:p>
                      <a:pPr algn="ctr" fontAlgn="b"/>
                      <a:r>
                        <a:rPr lang="pt-BR" sz="1400" u="none" strike="noStrike" dirty="0" smtClean="0">
                          <a:effectLst/>
                        </a:rPr>
                        <a:t> </a:t>
                      </a:r>
                      <a:r>
                        <a:rPr lang="pt-BR" sz="1400" u="none" strike="noStrike" dirty="0">
                          <a:effectLst/>
                        </a:rPr>
                        <a:t>(δθ = 1 deg)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 dirty="0">
                          <a:effectLst/>
                        </a:rPr>
                        <a:t>Large Range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Small Range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Large Range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Small Range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 dirty="0">
                          <a:effectLst/>
                        </a:rPr>
                        <a:t>Large Range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Small Range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21.84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573.68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4.07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9.02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70.12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212.87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-0.25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-0.25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-2.00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-2.20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3.14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3.06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-0.78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-0.65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0.20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0.51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1.88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5.06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0.74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0.39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-0.13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-0.10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0.45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-0.83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7.11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-3.62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0.65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5.19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5.45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14.80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1.02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0.80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-1.23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-1.04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-9.22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-7.46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674830"/>
              </p:ext>
            </p:extLst>
          </p:nvPr>
        </p:nvGraphicFramePr>
        <p:xfrm>
          <a:off x="533400" y="1981200"/>
          <a:ext cx="2590800" cy="21983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7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b"/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CA" sz="1400" u="none" strike="noStrike" dirty="0" smtClean="0">
                          <a:effectLst/>
                        </a:rPr>
                        <a:t>Asymmetry</a:t>
                      </a:r>
                    </a:p>
                    <a:p>
                      <a:pPr algn="ctr" fontAlgn="b"/>
                      <a:r>
                        <a:rPr lang="en-CA" sz="1400" u="none" strike="noStrike" dirty="0" smtClean="0">
                          <a:effectLst/>
                        </a:rPr>
                        <a:t> </a:t>
                      </a:r>
                      <a:r>
                        <a:rPr lang="en-CA" sz="1400" u="none" strike="noStrike" dirty="0">
                          <a:effectLst/>
                        </a:rPr>
                        <a:t>(</a:t>
                      </a:r>
                      <a:r>
                        <a:rPr lang="el-GR" sz="1400" u="none" strike="noStrike" dirty="0">
                          <a:effectLst/>
                        </a:rPr>
                        <a:t>δ</a:t>
                      </a:r>
                      <a:r>
                        <a:rPr lang="en-CA" sz="1400" u="none" strike="noStrike" dirty="0">
                          <a:effectLst/>
                        </a:rPr>
                        <a:t>A = 0.1 ppb)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400" u="none" strike="noStrike" dirty="0">
                          <a:effectLst/>
                        </a:rPr>
                        <a:t>Large Range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CA" sz="1400" u="none" strike="noStrike" dirty="0">
                          <a:effectLst/>
                        </a:rPr>
                        <a:t>Small Range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Z (cm)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-9.73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-8.89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R(cm)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0.28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0.29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T(cm)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-6.37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19.11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Roll(cm) 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0.62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-1.37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>
                          <a:effectLst/>
                        </a:rPr>
                        <a:t>Yaw(cm)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>
                          <a:effectLst/>
                        </a:rPr>
                        <a:t>9.73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2.90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 fontAlgn="b"/>
                      <a:r>
                        <a:rPr lang="en-CA" sz="1400" u="none" strike="noStrike" dirty="0">
                          <a:effectLst/>
                        </a:rPr>
                        <a:t>Pitch(cm)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-4.46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CA" sz="1400" u="none" strike="noStrike" dirty="0">
                          <a:effectLst/>
                        </a:rPr>
                        <a:t>-3.29</a:t>
                      </a:r>
                      <a:endParaRPr lang="en-CA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71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32430" y="685800"/>
                <a:ext cx="8682969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CA" sz="2000" dirty="0">
                    <a:solidFill>
                      <a:srgbClr val="00B050"/>
                    </a:solidFill>
                    <a:latin typeface="+mj-lt"/>
                  </a:rPr>
                  <a:t>Sensitivity Studies</a:t>
                </a:r>
              </a:p>
              <a:p>
                <a:pPr marL="742950" lvl="1" indent="-285750">
                  <a:buFont typeface="Calibri" panose="020F0502020204030204" pitchFamily="34" charset="0"/>
                  <a:buChar char="₋"/>
                </a:pPr>
                <a:r>
                  <a:rPr lang="en-CA" sz="2000" dirty="0" smtClean="0">
                    <a:solidFill>
                      <a:srgbClr val="00B050"/>
                    </a:solidFill>
                    <a:latin typeface="+mj-lt"/>
                  </a:rPr>
                  <a:t>Use </a:t>
                </a:r>
                <a:r>
                  <a:rPr lang="en-CA" sz="2000" dirty="0">
                    <a:solidFill>
                      <a:srgbClr val="00B050"/>
                    </a:solidFill>
                    <a:latin typeface="+mj-lt"/>
                  </a:rPr>
                  <a:t>allowed uncertainty in </a:t>
                </a:r>
                <a:r>
                  <a:rPr lang="en-CA" sz="2000" b="1" dirty="0">
                    <a:solidFill>
                      <a:srgbClr val="00B050"/>
                    </a:solidFill>
                    <a:latin typeface="+mj-lt"/>
                  </a:rPr>
                  <a:t>rate, asymmetry,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0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b="1" i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𝛉</m:t>
                        </m:r>
                      </m:e>
                      <m:sub>
                        <m:r>
                          <a:rPr lang="en-CA" sz="2000" b="1" i="0" smtClean="0">
                            <a:solidFill>
                              <a:srgbClr val="00B050"/>
                            </a:solidFill>
                            <a:latin typeface="Cambria Math"/>
                          </a:rPr>
                          <m:t>𝐥𝐚𝐛</m:t>
                        </m:r>
                      </m:sub>
                    </m:sSub>
                  </m:oMath>
                </a14:m>
                <a:r>
                  <a:rPr lang="en-CA" sz="2000" b="1" dirty="0">
                    <a:solidFill>
                      <a:srgbClr val="00B050"/>
                    </a:solidFill>
                    <a:latin typeface="+mj-l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000" b="1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000" b="1" i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𝛉</m:t>
                        </m:r>
                      </m:e>
                      <m:sub>
                        <m:r>
                          <a:rPr lang="en-CA" sz="2000" b="1" i="0" smtClean="0">
                            <a:solidFill>
                              <a:srgbClr val="00B05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𝐜𝐨𝐦</m:t>
                        </m:r>
                      </m:sub>
                    </m:sSub>
                  </m:oMath>
                </a14:m>
                <a:r>
                  <a:rPr lang="en-CA" sz="2000" b="1" dirty="0">
                    <a:solidFill>
                      <a:srgbClr val="00B050"/>
                    </a:solidFill>
                    <a:latin typeface="+mj-lt"/>
                  </a:rPr>
                  <a:t> </a:t>
                </a:r>
                <a:r>
                  <a:rPr lang="en-CA" sz="2000" dirty="0">
                    <a:solidFill>
                      <a:srgbClr val="00B050"/>
                    </a:solidFill>
                    <a:latin typeface="+mj-lt"/>
                  </a:rPr>
                  <a:t>to estimate how much spectrometer coils can deviate from their default </a:t>
                </a:r>
                <a:r>
                  <a:rPr lang="en-CA" sz="2000" dirty="0" smtClean="0">
                    <a:solidFill>
                      <a:srgbClr val="00B050"/>
                    </a:solidFill>
                    <a:latin typeface="+mj-lt"/>
                  </a:rPr>
                  <a:t>position. </a:t>
                </a:r>
                <a:endParaRPr lang="en-CA" sz="2000" dirty="0">
                  <a:solidFill>
                    <a:srgbClr val="00B050"/>
                  </a:solidFill>
                  <a:latin typeface="+mj-lt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CA" sz="2000" dirty="0">
                    <a:solidFill>
                      <a:srgbClr val="C00000"/>
                    </a:solidFill>
                    <a:latin typeface="+mj-lt"/>
                  </a:rPr>
                  <a:t>Beam Steering Studies</a:t>
                </a:r>
              </a:p>
              <a:p>
                <a:pPr marL="742950" lvl="1" indent="-285750">
                  <a:buFont typeface="Calibri" panose="020F0502020204030204" pitchFamily="34" charset="0"/>
                  <a:buChar char="₋"/>
                </a:pPr>
                <a:r>
                  <a:rPr lang="en-CA" sz="2000" dirty="0">
                    <a:solidFill>
                      <a:srgbClr val="C00000"/>
                    </a:solidFill>
                    <a:latin typeface="+mj-lt"/>
                  </a:rPr>
                  <a:t>Effect of coil movement on beam inside beam pipe (power deposited on coils, distortion of beam profile inside beam </a:t>
                </a:r>
                <a:r>
                  <a:rPr lang="en-CA" sz="2000" dirty="0" smtClean="0">
                    <a:solidFill>
                      <a:srgbClr val="C00000"/>
                    </a:solidFill>
                    <a:latin typeface="+mj-lt"/>
                  </a:rPr>
                  <a:t>line, </a:t>
                </a:r>
                <a:r>
                  <a:rPr lang="en-CA" sz="2000" dirty="0">
                    <a:solidFill>
                      <a:srgbClr val="C00000"/>
                    </a:solidFill>
                    <a:latin typeface="+mj-lt"/>
                  </a:rPr>
                  <a:t>etc</a:t>
                </a:r>
                <a:r>
                  <a:rPr lang="en-CA" sz="2000" dirty="0" smtClean="0">
                    <a:solidFill>
                      <a:srgbClr val="C00000"/>
                    </a:solidFill>
                    <a:latin typeface="+mj-lt"/>
                  </a:rPr>
                  <a:t>.).</a:t>
                </a:r>
                <a:endParaRPr lang="en-CA" sz="2000" dirty="0">
                  <a:solidFill>
                    <a:srgbClr val="C00000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430" y="685800"/>
                <a:ext cx="8682969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562" t="-1572" b="-440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264811371"/>
              </p:ext>
            </p:extLst>
          </p:nvPr>
        </p:nvGraphicFramePr>
        <p:xfrm>
          <a:off x="152400" y="2971800"/>
          <a:ext cx="5705476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9800" y="4770723"/>
            <a:ext cx="2133600" cy="203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both_toroids_zscale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40" t="19103" r="25660"/>
          <a:stretch>
            <a:fillRect/>
          </a:stretch>
        </p:blipFill>
        <p:spPr>
          <a:xfrm>
            <a:off x="5558498" y="2719387"/>
            <a:ext cx="3298702" cy="2286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76F252-E7FD-4C33-AD42-FDF532D3C59B}"/>
              </a:ext>
            </a:extLst>
          </p:cNvPr>
          <p:cNvSpPr txBox="1"/>
          <p:nvPr/>
        </p:nvSpPr>
        <p:spPr>
          <a:xfrm>
            <a:off x="762000" y="6075686"/>
            <a:ext cx="3568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rgbClr val="00B050"/>
                </a:solidFill>
              </a:rPr>
              <a:t>Green </a:t>
            </a:r>
            <a:r>
              <a:rPr lang="en-CA" sz="1600" dirty="0" smtClean="0">
                <a:solidFill>
                  <a:srgbClr val="00B050"/>
                </a:solidFill>
              </a:rPr>
              <a:t>- Finished</a:t>
            </a:r>
            <a:endParaRPr lang="en-CA" sz="1600" dirty="0">
              <a:solidFill>
                <a:srgbClr val="00B050"/>
              </a:solidFill>
            </a:endParaRPr>
          </a:p>
          <a:p>
            <a:r>
              <a:rPr lang="en-CA" sz="1600" dirty="0" smtClean="0">
                <a:solidFill>
                  <a:srgbClr val="FF0000"/>
                </a:solidFill>
              </a:rPr>
              <a:t>Red 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  <a:r>
              <a:rPr lang="en-CA" sz="1600" dirty="0" smtClean="0">
                <a:solidFill>
                  <a:srgbClr val="FF0000"/>
                </a:solidFill>
              </a:rPr>
              <a:t>- Work in Progress </a:t>
            </a:r>
            <a:r>
              <a:rPr lang="en-CA" sz="1600" dirty="0" smtClean="0"/>
              <a:t> </a:t>
            </a:r>
            <a:endParaRPr lang="en-CA" sz="16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FF33617-03EC-46BD-961D-23288BF00DA9}"/>
              </a:ext>
            </a:extLst>
          </p:cNvPr>
          <p:cNvSpPr/>
          <p:nvPr/>
        </p:nvSpPr>
        <p:spPr>
          <a:xfrm>
            <a:off x="5257800" y="3048000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600" dirty="0">
                <a:solidFill>
                  <a:schemeClr val="tx1"/>
                </a:solidFill>
              </a:rPr>
              <a:t> Upstream</a:t>
            </a:r>
          </a:p>
          <a:p>
            <a:pPr algn="ctr"/>
            <a:r>
              <a:rPr lang="en-CA" sz="1600" dirty="0">
                <a:solidFill>
                  <a:schemeClr val="tx1"/>
                </a:solidFill>
              </a:rPr>
              <a:t>Toroid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F33617-03EC-46BD-961D-23288BF00DA9}"/>
              </a:ext>
            </a:extLst>
          </p:cNvPr>
          <p:cNvSpPr/>
          <p:nvPr/>
        </p:nvSpPr>
        <p:spPr>
          <a:xfrm>
            <a:off x="7712145" y="4766604"/>
            <a:ext cx="1492110" cy="39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CA" sz="1600" dirty="0" smtClean="0">
                <a:solidFill>
                  <a:schemeClr val="tx1"/>
                </a:solidFill>
              </a:rPr>
              <a:t>Downstream</a:t>
            </a:r>
            <a:endParaRPr lang="en-CA" sz="1600" dirty="0">
              <a:solidFill>
                <a:schemeClr val="tx1"/>
              </a:solidFill>
            </a:endParaRPr>
          </a:p>
          <a:p>
            <a:pPr algn="ctr"/>
            <a:r>
              <a:rPr lang="en-CA" sz="1600" dirty="0">
                <a:solidFill>
                  <a:schemeClr val="tx1"/>
                </a:solidFill>
              </a:rPr>
              <a:t>Toroid</a:t>
            </a:r>
          </a:p>
        </p:txBody>
      </p:sp>
    </p:spTree>
    <p:extLst>
      <p:ext uri="{BB962C8B-B14F-4D97-AF65-F5344CB8AC3E}">
        <p14:creationId xmlns:p14="http://schemas.microsoft.com/office/powerpoint/2010/main" val="283539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200400" y="6356350"/>
            <a:ext cx="2362200" cy="365125"/>
          </a:xfrm>
        </p:spPr>
        <p:txBody>
          <a:bodyPr/>
          <a:lstStyle/>
          <a:p>
            <a:r>
              <a:rPr lang="en-CA" dirty="0" smtClean="0"/>
              <a:t>MOLLER Collaboration  Meeting                   May 8,9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13" name="Picture 12" descr="blocky_actual_w_actual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26" r="27474"/>
          <a:stretch>
            <a:fillRect/>
          </a:stretch>
        </p:blipFill>
        <p:spPr>
          <a:xfrm>
            <a:off x="381000" y="1143000"/>
            <a:ext cx="3657600" cy="3034938"/>
          </a:xfrm>
          <a:prstGeom prst="rect">
            <a:avLst/>
          </a:prstGeom>
        </p:spPr>
      </p:pic>
      <p:pic>
        <p:nvPicPr>
          <p:cNvPr id="14" name="Content Placeholder 4" descr="actual_2_layout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25000" r="21803"/>
          <a:stretch>
            <a:fillRect/>
          </a:stretch>
        </p:blipFill>
        <p:spPr>
          <a:xfrm>
            <a:off x="4724400" y="1066800"/>
            <a:ext cx="3786277" cy="2753746"/>
          </a:xfrm>
        </p:spPr>
      </p:pic>
      <p:sp>
        <p:nvSpPr>
          <p:cNvPr id="16" name="TextBox 15"/>
          <p:cNvSpPr txBox="1"/>
          <p:nvPr/>
        </p:nvSpPr>
        <p:spPr>
          <a:xfrm>
            <a:off x="7901355" y="2901245"/>
            <a:ext cx="849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</a:t>
            </a:r>
            <a:endParaRPr lang="en-CA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3200400" y="2905780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Old</a:t>
            </a:r>
            <a:endParaRPr lang="en-CA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6898934" y="4709839"/>
            <a:ext cx="1213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Coil off</a:t>
            </a:r>
            <a:endParaRPr lang="en-CA" sz="2800" dirty="0"/>
          </a:p>
        </p:txBody>
      </p:sp>
      <p:pic>
        <p:nvPicPr>
          <p:cNvPr id="20" name="Picture 19" descr="proposal_model.jpg"/>
          <p:cNvPicPr>
            <a:picLocks noChangeAspect="1"/>
          </p:cNvPicPr>
          <p:nvPr/>
        </p:nvPicPr>
        <p:blipFill>
          <a:blip r:embed="rId4" cstate="print"/>
          <a:srcRect l="37313" t="21998" r="11940" b="14206"/>
          <a:stretch>
            <a:fillRect/>
          </a:stretch>
        </p:blipFill>
        <p:spPr>
          <a:xfrm>
            <a:off x="152400" y="4038600"/>
            <a:ext cx="3354974" cy="223664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629400" y="5246696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Forces on coil to beam left with adjacent coil off</a:t>
            </a:r>
            <a:endParaRPr lang="en-CA" dirty="0"/>
          </a:p>
        </p:txBody>
      </p:sp>
      <p:pic>
        <p:nvPicPr>
          <p:cNvPr id="22" name="Picture 21" descr="solid_view_7_coils_upstream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90" r="30000"/>
          <a:stretch>
            <a:fillRect/>
          </a:stretch>
        </p:blipFill>
        <p:spPr>
          <a:xfrm>
            <a:off x="3893218" y="3886200"/>
            <a:ext cx="2979299" cy="283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23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" r="70528" b="27009"/>
          <a:stretch/>
        </p:blipFill>
        <p:spPr>
          <a:xfrm>
            <a:off x="0" y="1200663"/>
            <a:ext cx="4953000" cy="512393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200400" y="6356350"/>
            <a:ext cx="2362200" cy="365125"/>
          </a:xfrm>
        </p:spPr>
        <p:txBody>
          <a:bodyPr/>
          <a:lstStyle/>
          <a:p>
            <a:r>
              <a:rPr lang="en-CA" smtClean="0"/>
              <a:t>MOLLER Collaboration  Meeting                   May 8,9 2014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" name="Content Placeholder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95" t="74025" r="-205" b="2495"/>
          <a:stretch/>
        </p:blipFill>
        <p:spPr>
          <a:xfrm>
            <a:off x="5257800" y="1235076"/>
            <a:ext cx="3581400" cy="1669804"/>
          </a:xfrm>
          <a:prstGeom prst="rect">
            <a:avLst/>
          </a:prstGeom>
        </p:spPr>
      </p:pic>
      <p:pic>
        <p:nvPicPr>
          <p:cNvPr id="9" name="Content Placeholder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5" t="74719" r="70755" b="1801"/>
          <a:stretch/>
        </p:blipFill>
        <p:spPr>
          <a:xfrm>
            <a:off x="5181600" y="4869108"/>
            <a:ext cx="3581400" cy="1669804"/>
          </a:xfrm>
          <a:prstGeom prst="rect">
            <a:avLst/>
          </a:prstGeom>
        </p:spPr>
      </p:pic>
      <p:pic>
        <p:nvPicPr>
          <p:cNvPr id="10" name="Content Placeholder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73" t="74203" r="35617" b="2317"/>
          <a:stretch/>
        </p:blipFill>
        <p:spPr>
          <a:xfrm>
            <a:off x="5181600" y="3022769"/>
            <a:ext cx="3581400" cy="16698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6200000">
            <a:off x="4718433" y="1946303"/>
            <a:ext cx="692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Old</a:t>
            </a:r>
            <a:endParaRPr lang="en-CA" sz="2800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4637318" y="3592283"/>
            <a:ext cx="849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New</a:t>
            </a:r>
            <a:endParaRPr lang="en-CA" sz="28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4465654" y="5333298"/>
            <a:ext cx="1213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Coil off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480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205" y="693269"/>
            <a:ext cx="7087590" cy="61921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0791" y="6516052"/>
            <a:ext cx="2898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smtClean="0"/>
              <a:t>(Rate weighted 1x1cm</a:t>
            </a:r>
            <a:r>
              <a:rPr lang="en-CA" baseline="30000" dirty="0" smtClean="0"/>
              <a:t>2</a:t>
            </a:r>
            <a:r>
              <a:rPr lang="en-CA" dirty="0" smtClean="0"/>
              <a:t> bins)</a:t>
            </a:r>
            <a:endParaRPr lang="en-CA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82296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Tracks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GEANT4 for nominal field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200400" y="6356350"/>
            <a:ext cx="2362200" cy="365125"/>
          </a:xfrm>
        </p:spPr>
        <p:txBody>
          <a:bodyPr/>
          <a:lstStyle/>
          <a:p>
            <a:r>
              <a:rPr lang="en-CA" smtClean="0"/>
              <a:t>MOLLER Collaboration  Meeting                   May 8,9 2014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00400" y="3429000"/>
            <a:ext cx="3048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Oval 7"/>
          <p:cNvSpPr/>
          <p:nvPr/>
        </p:nvSpPr>
        <p:spPr>
          <a:xfrm>
            <a:off x="2735294" y="3352800"/>
            <a:ext cx="465105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028205" y="2286000"/>
            <a:ext cx="1859490" cy="1066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3505200" y="3505200"/>
            <a:ext cx="762000" cy="266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2400" y="2057400"/>
            <a:ext cx="890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Mollers</a:t>
            </a:r>
            <a:endParaRPr lang="en-CA" dirty="0"/>
          </a:p>
        </p:txBody>
      </p:sp>
      <p:sp>
        <p:nvSpPr>
          <p:cNvPr id="15" name="TextBox 14"/>
          <p:cNvSpPr txBox="1"/>
          <p:nvPr/>
        </p:nvSpPr>
        <p:spPr>
          <a:xfrm>
            <a:off x="4267200" y="3320534"/>
            <a:ext cx="510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 err="1" smtClean="0"/>
              <a:t>eps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536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400" y="6356350"/>
            <a:ext cx="2362200" cy="365125"/>
          </a:xfrm>
        </p:spPr>
        <p:txBody>
          <a:bodyPr/>
          <a:lstStyle/>
          <a:p>
            <a:r>
              <a:rPr lang="en-CA" smtClean="0"/>
              <a:t>MOLLER Collaboration  Meeting                   May 8,9 2014</a:t>
            </a:r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543DC-1F13-4E6F-A333-29F90F7886F1}" type="slidenum">
              <a:rPr lang="en-CA" smtClean="0"/>
              <a:t>33</a:t>
            </a:fld>
            <a:endParaRPr lang="en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0"/>
            <a:ext cx="8467725" cy="726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47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733800"/>
            <a:ext cx="2895600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24600" y="152400"/>
            <a:ext cx="76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24600" y="1752600"/>
            <a:ext cx="76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4" idx="3"/>
          </p:cNvCxnSpPr>
          <p:nvPr/>
        </p:nvCxnSpPr>
        <p:spPr>
          <a:xfrm flipV="1">
            <a:off x="3429000" y="304800"/>
            <a:ext cx="4876800" cy="3505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33400" y="533400"/>
            <a:ext cx="7696200" cy="3276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533400" y="1066800"/>
            <a:ext cx="7772400" cy="2743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429000" y="381000"/>
            <a:ext cx="4114800" cy="3429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76200" y="4495800"/>
          <a:ext cx="1752600" cy="1842695"/>
        </p:xfrm>
        <a:graphic>
          <a:graphicData uri="http://schemas.openxmlformats.org/drawingml/2006/table">
            <a:tbl>
              <a:tblPr/>
              <a:tblGrid>
                <a:gridCol w="830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42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23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z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coll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300"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78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z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targ,up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085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z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targ,center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z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targ,down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300"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785"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low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mrad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0785"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high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mrad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2819400" y="5181600"/>
          <a:ext cx="1524000" cy="5334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inner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3.658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</a:t>
                      </a:r>
                      <a:r>
                        <a:rPr lang="en-US" sz="1400" b="0" i="0" u="none" strike="noStrike" baseline="-2500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outer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11.306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5029200" y="5029200"/>
          <a:ext cx="4038600" cy="891540"/>
        </p:xfrm>
        <a:graphic>
          <a:graphicData uri="http://schemas.openxmlformats.org/drawingml/2006/table">
            <a:tbl>
              <a:tblPr/>
              <a:tblGrid>
                <a:gridCol w="68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1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84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54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54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9050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From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center: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From downstream: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low,cen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6.200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mrads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low,down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7.102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mrads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high,cen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19.161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mrads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θ</a:t>
                      </a:r>
                      <a:r>
                        <a:rPr lang="en-US" sz="1400" b="0" i="0" u="none" strike="noStrike" baseline="-2500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high,down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=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21.950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mrads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Right Arrow 17"/>
          <p:cNvSpPr/>
          <p:nvPr/>
        </p:nvSpPr>
        <p:spPr>
          <a:xfrm>
            <a:off x="1905000" y="5257800"/>
            <a:ext cx="762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4343400" y="5257800"/>
            <a:ext cx="7620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28600" y="228600"/>
            <a:ext cx="3832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Finite Target Effects</a:t>
            </a:r>
            <a:endParaRPr lang="en-US" sz="3600" dirty="0"/>
          </a:p>
        </p:txBody>
      </p:sp>
      <p:sp>
        <p:nvSpPr>
          <p:cNvPr id="21" name="TextBox 20"/>
          <p:cNvSpPr txBox="1"/>
          <p:nvPr/>
        </p:nvSpPr>
        <p:spPr>
          <a:xfrm>
            <a:off x="7239000" y="1981200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</a:t>
            </a:r>
            <a:r>
              <a:rPr lang="en-US" baseline="-25000" dirty="0" err="1" smtClean="0"/>
              <a:t>inner</a:t>
            </a:r>
            <a:endParaRPr lang="en-US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5068669" y="4688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-25000" dirty="0" smtClean="0"/>
              <a:t>outer</a:t>
            </a:r>
            <a:endParaRPr lang="en-US" baseline="-25000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486400" y="838200"/>
            <a:ext cx="838200" cy="457200"/>
          </a:xfrm>
          <a:prstGeom prst="straightConnector1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>
            <a:off x="6400800" y="1752600"/>
            <a:ext cx="876300" cy="381000"/>
          </a:xfrm>
          <a:prstGeom prst="straightConnector1">
            <a:avLst/>
          </a:prstGeom>
          <a:ln w="1587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1905000" y="3733800"/>
            <a:ext cx="152400" cy="152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971783" y="3810000"/>
            <a:ext cx="91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</a:t>
            </a:r>
            <a:r>
              <a:rPr lang="en-US" baseline="-25000" dirty="0" err="1" smtClean="0"/>
              <a:t>targ,down</a:t>
            </a:r>
            <a:endParaRPr lang="en-US" baseline="-25000" dirty="0"/>
          </a:p>
        </p:txBody>
      </p:sp>
      <p:sp>
        <p:nvSpPr>
          <p:cNvPr id="36" name="TextBox 35"/>
          <p:cNvSpPr txBox="1"/>
          <p:nvPr/>
        </p:nvSpPr>
        <p:spPr>
          <a:xfrm>
            <a:off x="457200" y="3810000"/>
            <a:ext cx="72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</a:t>
            </a:r>
            <a:r>
              <a:rPr lang="en-US" baseline="-25000" dirty="0" err="1" smtClean="0"/>
              <a:t>targ,up</a:t>
            </a:r>
            <a:endParaRPr lang="en-US" baseline="-25000" dirty="0"/>
          </a:p>
        </p:txBody>
      </p:sp>
      <p:sp>
        <p:nvSpPr>
          <p:cNvPr id="37" name="TextBox 36"/>
          <p:cNvSpPr txBox="1"/>
          <p:nvPr/>
        </p:nvSpPr>
        <p:spPr>
          <a:xfrm>
            <a:off x="1524000" y="3810000"/>
            <a:ext cx="963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z</a:t>
            </a:r>
            <a:r>
              <a:rPr lang="en-US" baseline="-25000" dirty="0" err="1" smtClean="0"/>
              <a:t>targ,center</a:t>
            </a:r>
            <a:endParaRPr lang="en-US" baseline="-25000" dirty="0"/>
          </a:p>
        </p:txBody>
      </p:sp>
      <p:sp>
        <p:nvSpPr>
          <p:cNvPr id="38" name="TextBox 37"/>
          <p:cNvSpPr txBox="1"/>
          <p:nvPr/>
        </p:nvSpPr>
        <p:spPr>
          <a:xfrm>
            <a:off x="8305800" y="914400"/>
            <a:ext cx="720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r>
              <a:rPr lang="en-US" baseline="-25000" dirty="0" err="1" smtClean="0"/>
              <a:t>low,up</a:t>
            </a:r>
            <a:endParaRPr lang="en-US" baseline="-25000" dirty="0"/>
          </a:p>
        </p:txBody>
      </p:sp>
      <p:sp>
        <p:nvSpPr>
          <p:cNvPr id="39" name="TextBox 38"/>
          <p:cNvSpPr txBox="1"/>
          <p:nvPr/>
        </p:nvSpPr>
        <p:spPr>
          <a:xfrm>
            <a:off x="8001000" y="-76200"/>
            <a:ext cx="912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r>
              <a:rPr lang="en-US" baseline="-25000" dirty="0" err="1" smtClean="0"/>
              <a:t>low,down</a:t>
            </a:r>
            <a:endParaRPr lang="en-US" baseline="-25000" dirty="0"/>
          </a:p>
        </p:txBody>
      </p:sp>
      <p:sp>
        <p:nvSpPr>
          <p:cNvPr id="40" name="TextBox 39"/>
          <p:cNvSpPr txBox="1"/>
          <p:nvPr/>
        </p:nvSpPr>
        <p:spPr>
          <a:xfrm>
            <a:off x="8369429" y="38100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r>
              <a:rPr lang="en-US" baseline="-25000" dirty="0" err="1" smtClean="0"/>
              <a:t>high,up</a:t>
            </a:r>
            <a:endParaRPr lang="en-US" baseline="-25000" dirty="0"/>
          </a:p>
        </p:txBody>
      </p:sp>
      <p:sp>
        <p:nvSpPr>
          <p:cNvPr id="41" name="TextBox 40"/>
          <p:cNvSpPr txBox="1"/>
          <p:nvPr/>
        </p:nvSpPr>
        <p:spPr>
          <a:xfrm>
            <a:off x="6858000" y="0"/>
            <a:ext cx="966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θ</a:t>
            </a:r>
            <a:r>
              <a:rPr lang="en-US" baseline="-25000" dirty="0" err="1" smtClean="0"/>
              <a:t>high,down</a:t>
            </a:r>
            <a:endParaRPr lang="en-US" baseline="-25000" dirty="0"/>
          </a:p>
        </p:txBody>
      </p:sp>
      <p:sp>
        <p:nvSpPr>
          <p:cNvPr id="28" name="TextBox 27"/>
          <p:cNvSpPr txBox="1"/>
          <p:nvPr/>
        </p:nvSpPr>
        <p:spPr>
          <a:xfrm>
            <a:off x="304800" y="1295400"/>
            <a:ext cx="3352800" cy="646331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Assume 5.5 </a:t>
            </a:r>
            <a:r>
              <a:rPr lang="en-US" dirty="0" err="1" smtClean="0"/>
              <a:t>mrads</a:t>
            </a:r>
            <a:r>
              <a:rPr lang="en-US" dirty="0" smtClean="0"/>
              <a:t> at upstream end of target, instead of center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94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/>
          <p:cNvSpPr/>
          <p:nvPr/>
        </p:nvSpPr>
        <p:spPr>
          <a:xfrm>
            <a:off x="1828800" y="1295400"/>
            <a:ext cx="2362200" cy="228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81400" y="4191000"/>
            <a:ext cx="2438400" cy="2286000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14800" y="4648200"/>
            <a:ext cx="1447800" cy="1371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19701486">
            <a:off x="2550749" y="2075373"/>
            <a:ext cx="838200" cy="66583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562600" y="1295400"/>
            <a:ext cx="2362200" cy="228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rot="5400000" flipH="1" flipV="1">
            <a:off x="4153694" y="2475706"/>
            <a:ext cx="76200" cy="1588"/>
          </a:xfrm>
          <a:prstGeom prst="straightConnector1">
            <a:avLst/>
          </a:prstGeom>
          <a:ln w="952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7811294" y="2475706"/>
            <a:ext cx="228600" cy="1588"/>
          </a:xfrm>
          <a:prstGeom prst="straightConnector1">
            <a:avLst/>
          </a:prstGeom>
          <a:ln w="952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04800" y="228600"/>
            <a:ext cx="2148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Looking downstream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876800" y="3886200"/>
            <a:ext cx="229394" cy="794"/>
          </a:xfrm>
          <a:prstGeom prst="straightConnector1">
            <a:avLst/>
          </a:prstGeom>
          <a:ln w="9525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3276600" y="3886200"/>
            <a:ext cx="3048000" cy="2895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3733800" y="3429000"/>
            <a:ext cx="3810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800600" y="3429000"/>
            <a:ext cx="381000" cy="158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943600" y="3581400"/>
            <a:ext cx="3048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V="1">
            <a:off x="3505200" y="2971800"/>
            <a:ext cx="3048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800600" y="3657600"/>
            <a:ext cx="609600" cy="158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H="1">
            <a:off x="5676900" y="2857500"/>
            <a:ext cx="3048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800600" y="2819400"/>
            <a:ext cx="228600" cy="158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3962400" y="3657600"/>
            <a:ext cx="533400" cy="3048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5715000" y="3962400"/>
            <a:ext cx="457200" cy="3048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5400000" flipH="1" flipV="1">
            <a:off x="4076700" y="2705100"/>
            <a:ext cx="3048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172200" y="3200400"/>
            <a:ext cx="304800" cy="228600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5400000" flipH="1" flipV="1">
            <a:off x="-75803" y="5105003"/>
            <a:ext cx="1219200" cy="7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534194" y="5715000"/>
            <a:ext cx="1295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228600" y="4343400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676400" y="5715000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 rot="3480197">
            <a:off x="1914373" y="1139509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φ</a:t>
            </a:r>
            <a:r>
              <a:rPr lang="en-US" dirty="0" smtClean="0"/>
              <a:t>=-360°/14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 rot="18158017">
            <a:off x="6506692" y="1219735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φ</a:t>
            </a:r>
            <a:r>
              <a:rPr lang="en-US" dirty="0" smtClean="0"/>
              <a:t>=+360°/14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rot="2044425">
            <a:off x="6286232" y="2082649"/>
            <a:ext cx="838200" cy="66583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 rot="16200000" flipH="1">
            <a:off x="1828800" y="2362200"/>
            <a:ext cx="3657600" cy="228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rot="5400000">
            <a:off x="4152900" y="2324100"/>
            <a:ext cx="3657600" cy="2362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572000" y="1752600"/>
            <a:ext cx="685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͢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B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rot="5400000" flipH="1" flipV="1">
            <a:off x="838200" y="4953000"/>
            <a:ext cx="2286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838994" y="5183188"/>
            <a:ext cx="227806" cy="2270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90600" y="4724400"/>
            <a:ext cx="264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990600" y="5181600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φ</a:t>
            </a:r>
            <a:endParaRPr lang="en-US" dirty="0"/>
          </a:p>
        </p:txBody>
      </p:sp>
      <p:cxnSp>
        <p:nvCxnSpPr>
          <p:cNvPr id="51" name="Straight Arrow Connector 50"/>
          <p:cNvCxnSpPr/>
          <p:nvPr/>
        </p:nvCxnSpPr>
        <p:spPr>
          <a:xfrm rot="5400000" flipH="1" flipV="1">
            <a:off x="3963194" y="1904206"/>
            <a:ext cx="457200" cy="158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>
            <a:off x="5258991" y="2437209"/>
            <a:ext cx="456406" cy="1588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80312" y="4862174"/>
            <a:ext cx="15813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 this </a:t>
            </a:r>
            <a:r>
              <a:rPr lang="en-US" dirty="0" err="1" smtClean="0"/>
              <a:t>septant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r>
              <a:rPr lang="en-US" dirty="0" smtClean="0"/>
              <a:t>B</a:t>
            </a:r>
            <a:r>
              <a:rPr lang="en-US" baseline="-25000" dirty="0" smtClean="0"/>
              <a:t>y</a:t>
            </a:r>
            <a:r>
              <a:rPr lang="en-US" dirty="0" smtClean="0"/>
              <a:t> ~ B</a:t>
            </a:r>
            <a:r>
              <a:rPr lang="el-GR" baseline="-25000" dirty="0" smtClean="0"/>
              <a:t>φ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err="1" smtClean="0"/>
              <a:t>B</a:t>
            </a:r>
            <a:r>
              <a:rPr lang="en-US" baseline="-25000" dirty="0" err="1" smtClean="0"/>
              <a:t>x</a:t>
            </a:r>
            <a:r>
              <a:rPr lang="en-US" dirty="0" smtClean="0"/>
              <a:t> ~ B</a:t>
            </a:r>
            <a:r>
              <a:rPr lang="en-US" baseline="-25000" dirty="0" smtClean="0"/>
              <a:t>r</a:t>
            </a:r>
            <a:endParaRPr lang="en-US" baseline="-25000" dirty="0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733800" y="3657600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3619500" y="3543300"/>
            <a:ext cx="228600" cy="158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886200" y="3581400"/>
            <a:ext cx="3130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</a:t>
            </a:r>
            <a:r>
              <a:rPr lang="en-US" sz="1200" baseline="-25000" dirty="0" smtClean="0"/>
              <a:t>y</a:t>
            </a:r>
            <a:endParaRPr lang="en-US" sz="12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3429000" y="3429000"/>
            <a:ext cx="311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B</a:t>
            </a:r>
            <a:r>
              <a:rPr lang="en-US" sz="1200" baseline="-25000" dirty="0" err="1" smtClean="0"/>
              <a:t>x</a:t>
            </a:r>
            <a:endParaRPr lang="en-US" sz="1200" baseline="-25000" dirty="0"/>
          </a:p>
        </p:txBody>
      </p:sp>
      <p:sp>
        <p:nvSpPr>
          <p:cNvPr id="56" name="TextBox 55"/>
          <p:cNvSpPr txBox="1"/>
          <p:nvPr/>
        </p:nvSpPr>
        <p:spPr>
          <a:xfrm>
            <a:off x="6248400" y="3505200"/>
            <a:ext cx="3130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</a:t>
            </a:r>
            <a:r>
              <a:rPr lang="en-US" sz="1200" baseline="-25000" dirty="0" smtClean="0"/>
              <a:t>y</a:t>
            </a:r>
            <a:endParaRPr lang="en-US" sz="1200" dirty="0" smtClean="0"/>
          </a:p>
        </p:txBody>
      </p:sp>
      <p:sp>
        <p:nvSpPr>
          <p:cNvPr id="57" name="TextBox 56"/>
          <p:cNvSpPr txBox="1"/>
          <p:nvPr/>
        </p:nvSpPr>
        <p:spPr>
          <a:xfrm>
            <a:off x="5715000" y="3657600"/>
            <a:ext cx="3117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B</a:t>
            </a:r>
            <a:r>
              <a:rPr lang="en-US" sz="1200" baseline="-25000" dirty="0" err="1" smtClean="0"/>
              <a:t>x</a:t>
            </a:r>
            <a:endParaRPr lang="en-US" sz="1200" baseline="-25000" dirty="0"/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5943600" y="3580606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16200000" flipH="1">
            <a:off x="5828903" y="3695303"/>
            <a:ext cx="228600" cy="794"/>
          </a:xfrm>
          <a:prstGeom prst="straightConnector1">
            <a:avLst/>
          </a:prstGeom>
          <a:ln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CA" smtClean="0"/>
              <a:t>MOLLER Collaboration  Meeting                   May 8,9 2014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54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Single Coil Sensitivity Studies </a:t>
            </a:r>
            <a:r>
              <a:rPr lang="en-CA" dirty="0"/>
              <a:t/>
            </a:r>
            <a:br>
              <a:rPr lang="en-CA" dirty="0"/>
            </a:br>
            <a:r>
              <a:rPr lang="en-CA" sz="2000" dirty="0" smtClean="0"/>
              <a:t>Spectrometer: Upstream, Offset: r,  Generator: </a:t>
            </a:r>
            <a:r>
              <a:rPr lang="en-CA" sz="2000" dirty="0" err="1" smtClean="0"/>
              <a:t>ee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71600"/>
            <a:ext cx="3962402" cy="26596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92" y="4114800"/>
            <a:ext cx="3661694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114800"/>
            <a:ext cx="3962402" cy="2590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192" y="1371600"/>
            <a:ext cx="3661694" cy="263758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971800" y="1695478"/>
                <a:ext cx="1536753" cy="6515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105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r>
                          <a:rPr lang="en-CA" sz="1050" b="0" i="1" smtClean="0">
                            <a:latin typeface="Cambria Math" panose="02040503050406030204" pitchFamily="18" charset="0"/>
                            <a:ea typeface="Cambria Math"/>
                          </a:rPr>
                          <m:t>𝑅</m:t>
                        </m:r>
                      </m:num>
                      <m:den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r</m:t>
                        </m:r>
                      </m:den>
                    </m:f>
                    <m:r>
                      <a:rPr lang="en-CA" sz="1050" b="1" i="1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r>
                  <a:rPr lang="en-CA" sz="1050" dirty="0"/>
                  <a:t> : -7.32 GHz/cm</a:t>
                </a:r>
              </a:p>
              <a:p>
                <a:r>
                  <a:rPr lang="en-CA" sz="1050" dirty="0" err="1"/>
                  <a:t>δR</a:t>
                </a:r>
                <a:r>
                  <a:rPr lang="en-CA" sz="1050" dirty="0"/>
                  <a:t> : 1.45 GHz</a:t>
                </a:r>
              </a:p>
              <a:p>
                <a:r>
                  <a:rPr lang="en-CA" sz="1050" dirty="0"/>
                  <a:t>Sensitivity : -0.20 cm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695478"/>
                <a:ext cx="1536753" cy="651589"/>
              </a:xfrm>
              <a:prstGeom prst="rect">
                <a:avLst/>
              </a:prstGeom>
              <a:blipFill>
                <a:blip r:embed="rId6"/>
                <a:stretch>
                  <a:fillRect b="-467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617842" y="1676400"/>
                <a:ext cx="1925958" cy="652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105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r>
                          <a:rPr lang="en-CA" sz="1050" b="0" i="1" smtClean="0">
                            <a:latin typeface="Cambria Math" panose="02040503050406030204" pitchFamily="18" charset="0"/>
                            <a:ea typeface="Cambria Math"/>
                          </a:rPr>
                          <m:t>𝐴</m:t>
                        </m:r>
                      </m:num>
                      <m:den>
                        <m:r>
                          <a:rPr lang="en-CA" sz="1050" b="1">
                            <a:latin typeface="Cambria Math" panose="02040503050406030204" pitchFamily="18" charset="0"/>
                            <a:ea typeface="Cambria Math"/>
                          </a:rPr>
                          <m:t>𝛛</m:t>
                        </m:r>
                        <m:r>
                          <a:rPr lang="en-CA" sz="1050" b="1">
                            <a:latin typeface="Cambria Math" panose="02040503050406030204" pitchFamily="18" charset="0"/>
                            <a:ea typeface="Cambria Math"/>
                          </a:rPr>
                          <m:t>𝐫</m:t>
                        </m:r>
                      </m:den>
                    </m:f>
                    <m:r>
                      <a:rPr lang="en-CA" sz="1050" b="1" i="1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r>
                  <a:rPr lang="en-CA" sz="1050" dirty="0"/>
                  <a:t>:  0.34 ppb/cm</a:t>
                </a:r>
              </a:p>
              <a:p>
                <a:r>
                  <a:rPr lang="en-CA" sz="1050" dirty="0" err="1">
                    <a:latin typeface="Century Gothic" panose="020B0502020202020204" pitchFamily="34" charset="0"/>
                  </a:rPr>
                  <a:t>δA</a:t>
                </a:r>
                <a:r>
                  <a:rPr lang="en-CA" sz="1050" dirty="0">
                    <a:latin typeface="Century Gothic" panose="020B0502020202020204" pitchFamily="34" charset="0"/>
                  </a:rPr>
                  <a:t> :  0.60 ppb</a:t>
                </a:r>
                <a:endParaRPr lang="en-CA" sz="1050" dirty="0"/>
              </a:p>
              <a:p>
                <a:r>
                  <a:rPr lang="en-CA" sz="1050" dirty="0"/>
                  <a:t>Sensitivity : 1.79 cm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842" y="1676400"/>
                <a:ext cx="1925958" cy="652936"/>
              </a:xfrm>
              <a:prstGeom prst="rect">
                <a:avLst/>
              </a:prstGeom>
              <a:blipFill>
                <a:blip r:embed="rId7"/>
                <a:stretch>
                  <a:fillRect b="-467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697052" y="4376136"/>
                <a:ext cx="1874948" cy="653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105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sSub>
                          <m:sSubPr>
                            <m:ctrlPr>
                              <a:rPr lang="en-CA" sz="105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050" b="0" i="1">
                                <a:latin typeface="Cambria Math" panose="02040503050406030204" pitchFamily="18" charset="0"/>
                                <a:ea typeface="Cambria Math"/>
                              </a:rPr>
                              <m:t>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050" b="0" i="1">
                                <a:latin typeface="Cambria Math" panose="02040503050406030204" pitchFamily="18" charset="0"/>
                                <a:ea typeface="Cambria Math"/>
                              </a:rPr>
                              <m:t>lab</m:t>
                            </m:r>
                          </m:sub>
                        </m:sSub>
                      </m:num>
                      <m:den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en-CA" sz="1050" dirty="0"/>
                  <a:t> : -</a:t>
                </a:r>
                <a:r>
                  <a:rPr lang="en-CA" sz="1050" dirty="0" smtClean="0"/>
                  <a:t>5.14e-2 </a:t>
                </a:r>
                <a:r>
                  <a:rPr lang="en-CA" sz="1050" dirty="0" err="1"/>
                  <a:t>mrad</a:t>
                </a:r>
                <a:r>
                  <a:rPr lang="en-CA" sz="1050" dirty="0"/>
                  <a:t>/cm</a:t>
                </a:r>
              </a:p>
              <a:p>
                <a:r>
                  <a:rPr lang="en-CA" sz="1050" dirty="0">
                    <a:latin typeface="Century Gothic" panose="020B0502020202020204" pitchFamily="34" charset="0"/>
                  </a:rPr>
                  <a:t>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05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050" i="1">
                            <a:latin typeface="Cambria Math" panose="02040503050406030204" pitchFamily="18" charset="0"/>
                            <a:ea typeface="Cambria Math"/>
                          </a:rPr>
                          <m:t>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050" i="1">
                            <a:latin typeface="Cambria Math" panose="02040503050406030204" pitchFamily="18" charset="0"/>
                            <a:ea typeface="Cambria Math"/>
                          </a:rPr>
                          <m:t>lab</m:t>
                        </m:r>
                      </m:sub>
                    </m:sSub>
                    <m:r>
                      <a:rPr lang="en-CA" sz="1050" b="0" i="1" smtClean="0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r>
                  <a:rPr lang="en-CA" sz="1050" dirty="0">
                    <a:latin typeface="Century Gothic" panose="020B0502020202020204" pitchFamily="34" charset="0"/>
                  </a:rPr>
                  <a:t>: 0.02 </a:t>
                </a:r>
                <a:r>
                  <a:rPr lang="en-CA" sz="1050" dirty="0" err="1">
                    <a:latin typeface="Century Gothic" panose="020B0502020202020204" pitchFamily="34" charset="0"/>
                  </a:rPr>
                  <a:t>mrad</a:t>
                </a:r>
                <a:endParaRPr lang="en-CA" sz="1050" dirty="0"/>
              </a:p>
              <a:p>
                <a:r>
                  <a:rPr lang="en-CA" sz="1050" dirty="0"/>
                  <a:t>Sensitivity : -0.42 cm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7052" y="4376136"/>
                <a:ext cx="1874948" cy="653064"/>
              </a:xfrm>
              <a:prstGeom prst="rect">
                <a:avLst/>
              </a:prstGeom>
              <a:blipFill rotWithShape="1">
                <a:blip r:embed="rId8"/>
                <a:stretch>
                  <a:fillRect b="-46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592652" y="4343400"/>
                <a:ext cx="1874948" cy="653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CA" sz="105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sSub>
                          <m:sSubPr>
                            <m:ctrlPr>
                              <a:rPr lang="en-CA" sz="105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CA" sz="1050" b="0" i="1">
                                <a:latin typeface="Cambria Math" panose="02040503050406030204" pitchFamily="18" charset="0"/>
                                <a:ea typeface="Cambria Math"/>
                              </a:rPr>
                              <m:t>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CA" sz="1050" b="0" i="0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com</m:t>
                            </m:r>
                          </m:sub>
                        </m:sSub>
                      </m:num>
                      <m:den>
                        <m: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𝜕</m:t>
                        </m:r>
                        <m:r>
                          <m:rPr>
                            <m:sty m:val="p"/>
                          </m:rPr>
                          <a:rPr lang="en-CA" sz="1050" b="0" i="1">
                            <a:latin typeface="Cambria Math" panose="02040503050406030204" pitchFamily="18" charset="0"/>
                            <a:ea typeface="Cambria Math"/>
                          </a:rPr>
                          <m:t>r</m:t>
                        </m:r>
                      </m:den>
                    </m:f>
                  </m:oMath>
                </a14:m>
                <a:r>
                  <a:rPr lang="en-CA" sz="1050" dirty="0"/>
                  <a:t> :  0.08 </a:t>
                </a:r>
                <a:r>
                  <a:rPr lang="en-CA" sz="1050" dirty="0" err="1"/>
                  <a:t>deg</a:t>
                </a:r>
                <a:r>
                  <a:rPr lang="en-CA" sz="1050" dirty="0"/>
                  <a:t>/cm</a:t>
                </a:r>
              </a:p>
              <a:p>
                <a:r>
                  <a:rPr lang="en-CA" sz="1050" dirty="0">
                    <a:latin typeface="Century Gothic" panose="020B0502020202020204" pitchFamily="34" charset="0"/>
                  </a:rPr>
                  <a:t>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105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050" i="1">
                            <a:latin typeface="Cambria Math" panose="02040503050406030204" pitchFamily="18" charset="0"/>
                            <a:ea typeface="Cambria Math"/>
                          </a:rPr>
                          <m:t>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CA" sz="1050" b="0" i="0" smtClean="0">
                            <a:latin typeface="Cambria Math" panose="02040503050406030204" pitchFamily="18" charset="0"/>
                            <a:ea typeface="Cambria Math"/>
                          </a:rPr>
                          <m:t>com</m:t>
                        </m:r>
                      </m:sub>
                    </m:sSub>
                    <m:r>
                      <a:rPr lang="en-CA" sz="1050" b="0" i="1" smtClean="0">
                        <a:latin typeface="Cambria Math" panose="02040503050406030204" pitchFamily="18" charset="0"/>
                        <a:ea typeface="Cambria Math"/>
                      </a:rPr>
                      <m:t> </m:t>
                    </m:r>
                  </m:oMath>
                </a14:m>
                <a:r>
                  <a:rPr lang="en-CA" sz="1050" dirty="0">
                    <a:latin typeface="Century Gothic" panose="020B0502020202020204" pitchFamily="34" charset="0"/>
                  </a:rPr>
                  <a:t>: 1 </a:t>
                </a:r>
                <a:r>
                  <a:rPr lang="en-CA" sz="1050" dirty="0" err="1">
                    <a:latin typeface="Century Gothic" panose="020B0502020202020204" pitchFamily="34" charset="0"/>
                  </a:rPr>
                  <a:t>deg</a:t>
                </a:r>
                <a:endParaRPr lang="en-CA" sz="1050" dirty="0"/>
              </a:p>
              <a:p>
                <a:r>
                  <a:rPr lang="en-CA" sz="1050" dirty="0"/>
                  <a:t>Sensitivity : 12.15 cm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652" y="4343400"/>
                <a:ext cx="1874948" cy="653064"/>
              </a:xfrm>
              <a:prstGeom prst="rect">
                <a:avLst/>
              </a:prstGeom>
              <a:blipFill>
                <a:blip r:embed="rId9"/>
                <a:stretch>
                  <a:fillRect b="-373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AEC1C51-7A6B-4FCD-904B-25555DED582E}"/>
                  </a:ext>
                </a:extLst>
              </p:cNvPr>
              <p:cNvSpPr txBox="1"/>
              <p:nvPr/>
            </p:nvSpPr>
            <p:spPr>
              <a:xfrm rot="16200000">
                <a:off x="-1477414" y="3034366"/>
                <a:ext cx="3741556" cy="4819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sz="1600" b="1" dirty="0" smtClean="0"/>
                  <a:t>Sensitivity=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CA" sz="16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1" i="0" smtClean="0">
                            <a:latin typeface="Cambria Math"/>
                          </a:rPr>
                          <m:t>𝐀𝐥𝐥𝐨𝐰𝐞𝐝</m:t>
                        </m:r>
                        <m:r>
                          <a:rPr lang="en-US" sz="1600" b="1" i="1" smtClean="0">
                            <a:latin typeface="Cambria Math"/>
                          </a:rPr>
                          <m:t> </m:t>
                        </m:r>
                        <m:r>
                          <a:rPr lang="en-US" sz="1600" b="1" i="0" smtClean="0">
                            <a:latin typeface="Cambria Math"/>
                          </a:rPr>
                          <m:t>𝐔𝐧𝐜𝐞𝐫𝐭𝐚𝐢𝐧𝐭𝐲</m:t>
                        </m:r>
                      </m:num>
                      <m:den>
                        <m:r>
                          <a:rPr lang="en-US" sz="1600" b="1" i="0" smtClean="0">
                            <a:latin typeface="Cambria Math"/>
                          </a:rPr>
                          <m:t>𝐒𝐥𝐨𝐩𝐞</m:t>
                        </m:r>
                      </m:den>
                    </m:f>
                  </m:oMath>
                </a14:m>
                <a:endParaRPr lang="en-CA" sz="1600" b="1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FAEC1C51-7A6B-4FCD-904B-25555DED58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-1477414" y="3034366"/>
                <a:ext cx="3741556" cy="481927"/>
              </a:xfrm>
              <a:prstGeom prst="rect">
                <a:avLst/>
              </a:prstGeom>
              <a:blipFill rotWithShape="1">
                <a:blip r:embed="rId10"/>
                <a:stretch>
                  <a:fillRect r="-3797" b="-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4800600" y="1295400"/>
            <a:ext cx="3733800" cy="2735848"/>
          </a:xfrm>
          <a:prstGeom prst="rect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685800" y="4097729"/>
            <a:ext cx="3733800" cy="2735848"/>
          </a:xfrm>
          <a:prstGeom prst="rect">
            <a:avLst/>
          </a:prstGeom>
          <a:noFill/>
          <a:ln w="76200">
            <a:solidFill>
              <a:srgbClr val="197D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3807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37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Beam Deflection Studies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Working Plan</a:t>
            </a:r>
            <a:br>
              <a:rPr lang="en-US" sz="2700" dirty="0" smtClean="0"/>
            </a:b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Change geometry and simulation settings: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Change position of coils based on offset.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Add additional sensitive disc detector before upstream toroid.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Make the toroid coils sensitive. 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Turn off generation of secondary particles.</a:t>
            </a:r>
          </a:p>
          <a:p>
            <a:r>
              <a:rPr lang="en-US" sz="2400" dirty="0" smtClean="0"/>
              <a:t>Additional changes to consider to optimize space usage and running time on JLAB server: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Strip branches.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Bias phase space generation.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Reduce number of events. </a:t>
            </a:r>
          </a:p>
          <a:p>
            <a:pPr marL="857250" lvl="1" indent="-457200">
              <a:buFontTx/>
              <a:buChar char="-"/>
            </a:pPr>
            <a:r>
              <a:rPr lang="en-US" sz="2000" dirty="0" smtClean="0"/>
              <a:t>Reduce number of unique offset values for each type of offset.</a:t>
            </a:r>
          </a:p>
          <a:p>
            <a:r>
              <a:rPr lang="en-US" sz="2400" dirty="0" smtClean="0"/>
              <a:t>Check the effect of the changes in settings before running full simulations. </a:t>
            </a:r>
          </a:p>
          <a:p>
            <a:pPr marL="0" indent="0">
              <a:buNone/>
            </a:pPr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pPr marL="400050" lvl="1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41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Tolerance Analysis/Fringe Field Impact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1600200"/>
            <a:ext cx="6984776" cy="4709120"/>
          </a:xfrm>
        </p:spPr>
        <p:txBody>
          <a:bodyPr>
            <a:normAutofit/>
          </a:bodyPr>
          <a:lstStyle/>
          <a:p>
            <a:r>
              <a:rPr lang="en-CA" dirty="0" smtClean="0"/>
              <a:t>Tolerance analysis </a:t>
            </a:r>
            <a:r>
              <a:rPr lang="en-CA" sz="2400" dirty="0" smtClean="0"/>
              <a:t>(asymmetry slope)</a:t>
            </a:r>
          </a:p>
          <a:p>
            <a:pPr lvl="1"/>
            <a:r>
              <a:rPr lang="en-CA" dirty="0" smtClean="0"/>
              <a:t>Single coil offsets</a:t>
            </a:r>
          </a:p>
          <a:p>
            <a:pPr lvl="2"/>
            <a:r>
              <a:rPr lang="en-CA" dirty="0" smtClean="0"/>
              <a:t>Hybrid toroid (most sensitive 3 mm)</a:t>
            </a:r>
          </a:p>
          <a:p>
            <a:pPr lvl="2"/>
            <a:r>
              <a:rPr lang="en-CA" dirty="0" smtClean="0"/>
              <a:t>Upstream toroid (preliminary – less sensitive)</a:t>
            </a:r>
          </a:p>
          <a:p>
            <a:pPr lvl="1"/>
            <a:r>
              <a:rPr lang="en-CA" dirty="0" smtClean="0"/>
              <a:t>Multiple coil/multiple offsets </a:t>
            </a:r>
          </a:p>
          <a:p>
            <a:pPr lvl="1"/>
            <a:r>
              <a:rPr lang="en-CA" dirty="0" smtClean="0"/>
              <a:t>Deflections in coil</a:t>
            </a:r>
          </a:p>
          <a:p>
            <a:r>
              <a:rPr lang="en-CA" dirty="0" smtClean="0"/>
              <a:t>Fringe field impact </a:t>
            </a:r>
            <a:r>
              <a:rPr lang="en-CA" sz="2400" dirty="0" smtClean="0"/>
              <a:t>(deflection of beam)</a:t>
            </a:r>
          </a:p>
          <a:p>
            <a:pPr lvl="1"/>
            <a:r>
              <a:rPr lang="en-CA" dirty="0" smtClean="0"/>
              <a:t>Same set of offsets as above</a:t>
            </a:r>
          </a:p>
          <a:p>
            <a:pPr lvl="1"/>
            <a:r>
              <a:rPr lang="en-CA" dirty="0" smtClean="0"/>
              <a:t>Single coil offset results expected</a:t>
            </a:r>
          </a:p>
          <a:p>
            <a:pPr marL="457200" lvl="1" indent="0">
              <a:buNone/>
            </a:pPr>
            <a:endParaRPr lang="en-CA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5496" y="2636912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 Done.</a:t>
            </a:r>
            <a:endParaRPr lang="en-CA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496" y="5661248"/>
            <a:ext cx="1940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End of Mar.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5496" y="3049796"/>
            <a:ext cx="1899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End of Feb.</a:t>
            </a:r>
            <a:endParaRPr lang="en-C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35496" y="3834626"/>
            <a:ext cx="1569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Fall 2018</a:t>
            </a:r>
            <a:endParaRPr lang="en-CA" sz="2800" dirty="0"/>
          </a:p>
        </p:txBody>
      </p:sp>
      <p:sp>
        <p:nvSpPr>
          <p:cNvPr id="10" name="Left Brace 9"/>
          <p:cNvSpPr/>
          <p:nvPr/>
        </p:nvSpPr>
        <p:spPr>
          <a:xfrm>
            <a:off x="2051720" y="3645024"/>
            <a:ext cx="360040" cy="864096"/>
          </a:xfrm>
          <a:prstGeom prst="leftBrace">
            <a:avLst>
              <a:gd name="adj1" fmla="val 53417"/>
              <a:gd name="adj2" fmla="val 50000"/>
            </a:avLst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35496" y="5157192"/>
            <a:ext cx="2310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Summer 2018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4101542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Material Irradiation/Radiation Loads</a:t>
            </a:r>
            <a:endParaRPr lang="en-CA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979712" y="1600200"/>
            <a:ext cx="6984776" cy="4709120"/>
          </a:xfrm>
        </p:spPr>
        <p:txBody>
          <a:bodyPr>
            <a:normAutofit/>
          </a:bodyPr>
          <a:lstStyle/>
          <a:p>
            <a:r>
              <a:rPr lang="en-CA" dirty="0" smtClean="0"/>
              <a:t>Radiation loads on spectrometer</a:t>
            </a:r>
          </a:p>
          <a:p>
            <a:pPr lvl="1"/>
            <a:r>
              <a:rPr lang="en-CA" dirty="0" smtClean="0"/>
              <a:t>Optimizing shielding (general)</a:t>
            </a:r>
          </a:p>
          <a:p>
            <a:pPr lvl="1"/>
            <a:r>
              <a:rPr lang="en-CA" dirty="0" smtClean="0"/>
              <a:t>Confirm hot spots (hybrid nose, collimator)</a:t>
            </a:r>
          </a:p>
          <a:p>
            <a:pPr lvl="1"/>
            <a:r>
              <a:rPr lang="en-CA" dirty="0" smtClean="0"/>
              <a:t>Calculate doses (incident rates calculated)</a:t>
            </a:r>
          </a:p>
          <a:p>
            <a:r>
              <a:rPr lang="en-CA" dirty="0" smtClean="0"/>
              <a:t>Material irradiation</a:t>
            </a:r>
            <a:endParaRPr lang="en-CA" sz="2400" dirty="0" smtClean="0"/>
          </a:p>
          <a:p>
            <a:pPr lvl="1"/>
            <a:r>
              <a:rPr lang="en-CA" dirty="0" smtClean="0"/>
              <a:t>Implementing geometry in FLUKA</a:t>
            </a:r>
          </a:p>
          <a:p>
            <a:pPr lvl="1"/>
            <a:r>
              <a:rPr lang="en-CA" dirty="0" smtClean="0"/>
              <a:t>Create priority list of locations/materials</a:t>
            </a:r>
          </a:p>
          <a:p>
            <a:pPr lvl="1"/>
            <a:r>
              <a:rPr lang="en-CA" dirty="0" smtClean="0"/>
              <a:t>Begin simulations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2905780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 Done.</a:t>
            </a:r>
            <a:endParaRPr lang="en-C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5714092"/>
            <a:ext cx="1846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End of Jan.</a:t>
            </a:r>
            <a:endParaRPr lang="en-C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26769" y="5245860"/>
            <a:ext cx="18469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End of Jan.</a:t>
            </a:r>
            <a:endParaRPr lang="en-C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3697868"/>
            <a:ext cx="18994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End of Feb.</a:t>
            </a:r>
            <a:endParaRPr lang="en-CA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76614" y="2185700"/>
            <a:ext cx="1487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Ongoing</a:t>
            </a:r>
            <a:endParaRPr lang="en-CA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92552" y="4696275"/>
            <a:ext cx="16786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dirty="0" smtClean="0"/>
              <a:t> </a:t>
            </a:r>
            <a:r>
              <a:rPr lang="en-CA" sz="2800" dirty="0" smtClean="0">
                <a:sym typeface="Wingdings"/>
              </a:rPr>
              <a:t> ~Done.</a:t>
            </a:r>
            <a:endParaRPr lang="en-CA" sz="2800" dirty="0"/>
          </a:p>
        </p:txBody>
      </p:sp>
    </p:spTree>
    <p:extLst>
      <p:ext uri="{BB962C8B-B14F-4D97-AF65-F5344CB8AC3E}">
        <p14:creationId xmlns:p14="http://schemas.microsoft.com/office/powerpoint/2010/main" val="1172669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en-CA" dirty="0" smtClean="0"/>
              <a:t>Environmental Variations/Floor Loading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1567333"/>
            <a:ext cx="7056784" cy="4958011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Environmental variations</a:t>
            </a:r>
          </a:p>
          <a:p>
            <a:pPr lvl="1"/>
            <a:r>
              <a:rPr lang="en-CA" dirty="0" smtClean="0"/>
              <a:t>Water system </a:t>
            </a:r>
          </a:p>
          <a:p>
            <a:pPr lvl="2"/>
            <a:r>
              <a:rPr lang="en-CA" dirty="0" err="1" smtClean="0"/>
              <a:t>Chillers</a:t>
            </a:r>
            <a:r>
              <a:rPr lang="en-CA" dirty="0" smtClean="0"/>
              <a:t> part of our cooling design</a:t>
            </a:r>
          </a:p>
          <a:p>
            <a:pPr lvl="2"/>
            <a:r>
              <a:rPr lang="en-CA" dirty="0" smtClean="0"/>
              <a:t>Designed so coils expand and contract uniformly</a:t>
            </a:r>
          </a:p>
          <a:p>
            <a:pPr lvl="1"/>
            <a:r>
              <a:rPr lang="en-CA" dirty="0" smtClean="0"/>
              <a:t>Will have overhead built in for “hot days”</a:t>
            </a:r>
          </a:p>
          <a:p>
            <a:r>
              <a:rPr lang="en-CA" dirty="0" smtClean="0"/>
              <a:t>Floor loading</a:t>
            </a:r>
          </a:p>
          <a:p>
            <a:pPr lvl="1"/>
            <a:r>
              <a:rPr lang="en-CA" dirty="0" smtClean="0"/>
              <a:t>Spectrometer </a:t>
            </a:r>
          </a:p>
          <a:p>
            <a:pPr lvl="2"/>
            <a:r>
              <a:rPr lang="en-CA" dirty="0"/>
              <a:t>C</a:t>
            </a:r>
            <a:r>
              <a:rPr lang="en-CA" dirty="0" smtClean="0"/>
              <a:t>omponents light enough for crane</a:t>
            </a:r>
          </a:p>
          <a:p>
            <a:pPr lvl="1"/>
            <a:r>
              <a:rPr lang="en-CA" dirty="0" smtClean="0"/>
              <a:t>Target/</a:t>
            </a:r>
            <a:r>
              <a:rPr lang="en-CA" dirty="0" err="1" smtClean="0"/>
              <a:t>sheilding</a:t>
            </a:r>
            <a:endParaRPr lang="en-CA" dirty="0" smtClean="0"/>
          </a:p>
          <a:p>
            <a:pPr lvl="2"/>
            <a:r>
              <a:rPr lang="en-CA" dirty="0" smtClean="0"/>
              <a:t>Much heavier</a:t>
            </a:r>
          </a:p>
          <a:p>
            <a:pPr lvl="2"/>
            <a:r>
              <a:rPr lang="en-CA" dirty="0" smtClean="0"/>
              <a:t>Does floor sagging here affect rest of experiment?</a:t>
            </a:r>
          </a:p>
          <a:p>
            <a:pPr lvl="2"/>
            <a:r>
              <a:rPr lang="en-CA" dirty="0" smtClean="0"/>
              <a:t>Dialogue between MIT and JLAB survey group</a:t>
            </a:r>
          </a:p>
          <a:p>
            <a:pPr lvl="1"/>
            <a:endParaRPr lang="en-CA" dirty="0" smtClean="0"/>
          </a:p>
          <a:p>
            <a:pPr lvl="1"/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2514600"/>
            <a:ext cx="198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 smtClean="0">
                <a:sym typeface="Wingdings"/>
              </a:rPr>
              <a:t>Expected dialogue with JLAB engineers 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93371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Single Coil Field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4F606-2FD7-4F81-A43D-A23160D76E3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 smtClean="0"/>
              <a:t>MOLLER Collaboration  Meeting                   January 23-24, 2015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81200"/>
            <a:ext cx="7467600" cy="267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71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9004</TotalTime>
  <Words>1355</Words>
  <Application>Microsoft Office PowerPoint</Application>
  <PresentationFormat>On-screen Show (4:3)</PresentationFormat>
  <Paragraphs>449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Calibri</vt:lpstr>
      <vt:lpstr>Cambria Math</vt:lpstr>
      <vt:lpstr>Century Gothic</vt:lpstr>
      <vt:lpstr>Comic Sans MS</vt:lpstr>
      <vt:lpstr>Courier New</vt:lpstr>
      <vt:lpstr>Times New Roman</vt:lpstr>
      <vt:lpstr>Wingdings</vt:lpstr>
      <vt:lpstr>Office Theme</vt:lpstr>
      <vt:lpstr>MOLLER Spectrometer Update</vt:lpstr>
      <vt:lpstr>Moller Task Lists Spectrometer-specific</vt:lpstr>
      <vt:lpstr>Introduction</vt:lpstr>
      <vt:lpstr>Single Coil Sensitivity Studies  Spectrometer: Upstream, Offset: r,  Generator: ee</vt:lpstr>
      <vt:lpstr>Beam Deflection Studies Working Plan </vt:lpstr>
      <vt:lpstr>Tolerance Analysis/Fringe Field Impact</vt:lpstr>
      <vt:lpstr>Material Irradiation/Radiation Loads</vt:lpstr>
      <vt:lpstr>Environmental Variations/Floor Loading</vt:lpstr>
      <vt:lpstr>Single Coil Field</vt:lpstr>
      <vt:lpstr>PowerPoint Presentation</vt:lpstr>
      <vt:lpstr>PowerPoint Presentation</vt:lpstr>
      <vt:lpstr>Backups</vt:lpstr>
      <vt:lpstr>Other tasks</vt:lpstr>
      <vt:lpstr>Single Coil Sensitivity Studies Geometry and Simulation Settings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Spectrometer Design</vt:lpstr>
      <vt:lpstr>Future Priorities (from last meeting)</vt:lpstr>
      <vt:lpstr>Ongoing work</vt:lpstr>
      <vt:lpstr>Sensitivity Studies</vt:lpstr>
      <vt:lpstr>Sensitivity Studies</vt:lpstr>
      <vt:lpstr>Sensitivity Studies</vt:lpstr>
      <vt:lpstr>PowerPoint Presentation</vt:lpstr>
      <vt:lpstr>Preliminary Results</vt:lpstr>
      <vt:lpstr>Forces</vt:lpstr>
      <vt:lpstr>Forces</vt:lpstr>
      <vt:lpstr>PowerPoint Presentation</vt:lpstr>
      <vt:lpstr>PowerPoint Presentation</vt:lpstr>
      <vt:lpstr>PowerPoint Presentation</vt:lpstr>
      <vt:lpstr>PowerPoint Presentation</vt:lpstr>
    </vt:vector>
  </TitlesOfParts>
  <Company>Jefferson Science Associates,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crowder</dc:creator>
  <cp:lastModifiedBy>Juliette Mammei</cp:lastModifiedBy>
  <cp:revision>435</cp:revision>
  <dcterms:created xsi:type="dcterms:W3CDTF">2010-07-19T00:59:33Z</dcterms:created>
  <dcterms:modified xsi:type="dcterms:W3CDTF">2019-11-08T17:40:31Z</dcterms:modified>
</cp:coreProperties>
</file>